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690" r:id="rId4"/>
    <p:sldId id="2013" r:id="rId6"/>
    <p:sldId id="3080" r:id="rId7"/>
    <p:sldId id="817" r:id="rId8"/>
    <p:sldId id="1640" r:id="rId9"/>
    <p:sldId id="1643" r:id="rId10"/>
    <p:sldId id="1644" r:id="rId11"/>
    <p:sldId id="1649" r:id="rId12"/>
    <p:sldId id="1648" r:id="rId13"/>
    <p:sldId id="1509" r:id="rId14"/>
    <p:sldId id="1511" r:id="rId15"/>
    <p:sldId id="2056" r:id="rId16"/>
    <p:sldId id="2052" r:id="rId17"/>
    <p:sldId id="2058" r:id="rId18"/>
    <p:sldId id="2067" r:id="rId19"/>
    <p:sldId id="2069" r:id="rId20"/>
    <p:sldId id="2078" r:id="rId21"/>
    <p:sldId id="2083" r:id="rId22"/>
    <p:sldId id="2079" r:id="rId23"/>
    <p:sldId id="2080" r:id="rId24"/>
    <p:sldId id="2081" r:id="rId25"/>
    <p:sldId id="2082" r:id="rId26"/>
    <p:sldId id="2084" r:id="rId27"/>
    <p:sldId id="2085" r:id="rId28"/>
    <p:sldId id="2087" r:id="rId29"/>
    <p:sldId id="956" r:id="rId30"/>
    <p:sldId id="964" r:id="rId31"/>
    <p:sldId id="965" r:id="rId32"/>
    <p:sldId id="966" r:id="rId33"/>
    <p:sldId id="967" r:id="rId34"/>
    <p:sldId id="968" r:id="rId35"/>
    <p:sldId id="969" r:id="rId36"/>
    <p:sldId id="970" r:id="rId37"/>
    <p:sldId id="971" r:id="rId38"/>
    <p:sldId id="972" r:id="rId39"/>
    <p:sldId id="976" r:id="rId40"/>
    <p:sldId id="981" r:id="rId41"/>
    <p:sldId id="982" r:id="rId42"/>
    <p:sldId id="988" r:id="rId43"/>
    <p:sldId id="990" r:id="rId44"/>
    <p:sldId id="991" r:id="rId45"/>
    <p:sldId id="992" r:id="rId46"/>
    <p:sldId id="993" r:id="rId47"/>
    <p:sldId id="994" r:id="rId48"/>
    <p:sldId id="1018" r:id="rId49"/>
    <p:sldId id="1022" r:id="rId50"/>
    <p:sldId id="1023" r:id="rId51"/>
    <p:sldId id="1025" r:id="rId52"/>
    <p:sldId id="1026" r:id="rId53"/>
    <p:sldId id="1028" r:id="rId54"/>
    <p:sldId id="1035" r:id="rId55"/>
    <p:sldId id="1038" r:id="rId56"/>
    <p:sldId id="1039" r:id="rId57"/>
    <p:sldId id="1040" r:id="rId58"/>
    <p:sldId id="1041" r:id="rId59"/>
    <p:sldId id="1043" r:id="rId60"/>
    <p:sldId id="1044" r:id="rId61"/>
    <p:sldId id="1046" r:id="rId62"/>
    <p:sldId id="1047" r:id="rId63"/>
    <p:sldId id="1048" r:id="rId64"/>
    <p:sldId id="1049" r:id="rId65"/>
    <p:sldId id="2076" r:id="rId66"/>
    <p:sldId id="2077" r:id="rId67"/>
    <p:sldId id="1319" r:id="rId68"/>
    <p:sldId id="1457" r:id="rId69"/>
    <p:sldId id="747" r:id="rId70"/>
    <p:sldId id="3040" r:id="rId71"/>
    <p:sldId id="886" r:id="rId72"/>
    <p:sldId id="1781" r:id="rId73"/>
    <p:sldId id="276" r:id="rId74"/>
    <p:sldId id="1525" r:id="rId75"/>
    <p:sldId id="263" r:id="rId76"/>
    <p:sldId id="767" r:id="rId77"/>
    <p:sldId id="1236" r:id="rId78"/>
    <p:sldId id="3039" r:id="rId79"/>
    <p:sldId id="3042" r:id="rId80"/>
    <p:sldId id="3027" r:id="rId81"/>
    <p:sldId id="1595" r:id="rId82"/>
    <p:sldId id="1597" r:id="rId83"/>
    <p:sldId id="1600" r:id="rId84"/>
    <p:sldId id="1601" r:id="rId85"/>
    <p:sldId id="1602" r:id="rId86"/>
    <p:sldId id="1609" r:id="rId87"/>
    <p:sldId id="1611" r:id="rId88"/>
    <p:sldId id="1612" r:id="rId89"/>
    <p:sldId id="1613" r:id="rId90"/>
    <p:sldId id="1614" r:id="rId91"/>
    <p:sldId id="1621" r:id="rId92"/>
    <p:sldId id="1625" r:id="rId93"/>
    <p:sldId id="1626" r:id="rId94"/>
    <p:sldId id="1627" r:id="rId95"/>
    <p:sldId id="1628" r:id="rId96"/>
    <p:sldId id="3071" r:id="rId97"/>
    <p:sldId id="1131" r:id="rId98"/>
    <p:sldId id="3074" r:id="rId99"/>
    <p:sldId id="1637" r:id="rId100"/>
    <p:sldId id="3075" r:id="rId101"/>
    <p:sldId id="3076" r:id="rId102"/>
    <p:sldId id="3077" r:id="rId103"/>
    <p:sldId id="1647" r:id="rId104"/>
    <p:sldId id="3078" r:id="rId105"/>
    <p:sldId id="3079" r:id="rId106"/>
    <p:sldId id="1652" r:id="rId107"/>
    <p:sldId id="1654" r:id="rId108"/>
    <p:sldId id="1656" r:id="rId109"/>
    <p:sldId id="1662" r:id="rId110"/>
    <p:sldId id="1854" r:id="rId111"/>
    <p:sldId id="1664" r:id="rId112"/>
    <p:sldId id="1669" r:id="rId113"/>
    <p:sldId id="1670" r:id="rId114"/>
    <p:sldId id="1671" r:id="rId115"/>
    <p:sldId id="1672" r:id="rId116"/>
    <p:sldId id="1673" r:id="rId117"/>
    <p:sldId id="1679" r:id="rId118"/>
    <p:sldId id="1681" r:id="rId119"/>
    <p:sldId id="1682" r:id="rId120"/>
    <p:sldId id="1683" r:id="rId121"/>
    <p:sldId id="1684" r:id="rId122"/>
    <p:sldId id="1685" r:id="rId123"/>
    <p:sldId id="1686" r:id="rId124"/>
    <p:sldId id="1687" r:id="rId125"/>
    <p:sldId id="1688" r:id="rId126"/>
    <p:sldId id="2734" r:id="rId127"/>
    <p:sldId id="493" r:id="rId128"/>
    <p:sldId id="505" r:id="rId129"/>
    <p:sldId id="1698" r:id="rId130"/>
    <p:sldId id="3025" r:id="rId131"/>
    <p:sldId id="1699" r:id="rId132"/>
    <p:sldId id="531" r:id="rId133"/>
    <p:sldId id="387" r:id="rId134"/>
    <p:sldId id="342" r:id="rId135"/>
    <p:sldId id="345" r:id="rId136"/>
    <p:sldId id="423" r:id="rId137"/>
    <p:sldId id="424" r:id="rId138"/>
    <p:sldId id="3000" r:id="rId139"/>
    <p:sldId id="3021" r:id="rId140"/>
    <p:sldId id="3022" r:id="rId141"/>
    <p:sldId id="450" r:id="rId142"/>
    <p:sldId id="2646" r:id="rId143"/>
    <p:sldId id="2648" r:id="rId144"/>
    <p:sldId id="2647" r:id="rId145"/>
    <p:sldId id="2649" r:id="rId146"/>
    <p:sldId id="2650" r:id="rId147"/>
    <p:sldId id="2652" r:id="rId148"/>
    <p:sldId id="2654" r:id="rId149"/>
    <p:sldId id="3062" r:id="rId150"/>
    <p:sldId id="3082" r:id="rId15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6933"/>
    <p:restoredTop sz="93009"/>
  </p:normalViewPr>
  <p:slideViewPr>
    <p:cSldViewPr showGuides="1">
      <p:cViewPr varScale="1">
        <p:scale>
          <a:sx n="81" d="100"/>
          <a:sy n="81" d="100"/>
        </p:scale>
        <p:origin x="-190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4" Type="http://schemas.openxmlformats.org/officeDocument/2006/relationships/tableStyles" Target="tableStyles.xml"/><Relationship Id="rId153" Type="http://schemas.openxmlformats.org/officeDocument/2006/relationships/viewProps" Target="viewProps.xml"/><Relationship Id="rId152" Type="http://schemas.openxmlformats.org/officeDocument/2006/relationships/presProps" Target="presProps.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CC83D09-6758-40BD-B2C3-0A8AF3D7E5B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宋体" panose="02010600030101010101" pitchFamily="2" charset="-122"/>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1pPr>
    <a:lvl2pPr marL="4572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2pPr>
    <a:lvl3pPr marL="9144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3pPr>
    <a:lvl4pPr marL="13716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4pPr>
    <a:lvl5pPr marL="1828800" algn="l" rtl="0" eaLnBrk="0" fontAlgn="base" hangingPunct="0">
      <a:spcBef>
        <a:spcPct val="30000"/>
      </a:spcBef>
      <a:spcAft>
        <a:spcPct val="0"/>
      </a:spcAft>
      <a:defRPr sz="1200" kern="1200">
        <a:solidFill>
          <a:schemeClr val="tx1"/>
        </a:solidFill>
        <a:latin typeface="+mn-lt"/>
        <a:ea typeface="+mn-ea"/>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ln>
            <a:solidFill>
              <a:srgbClr val="000000">
                <a:alpha val="100000"/>
              </a:srgbClr>
            </a:solidFill>
            <a:miter lim="800000"/>
          </a:ln>
        </p:spPr>
      </p:sp>
      <p:sp>
        <p:nvSpPr>
          <p:cNvPr id="154627"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54628" name="幻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t>*</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幻灯片图像占位符 1"/>
          <p:cNvSpPr>
            <a:spLocks noGrp="1" noRot="1" noChangeAspect="1" noTextEdit="1"/>
          </p:cNvSpPr>
          <p:nvPr>
            <p:ph type="sldImg"/>
          </p:nvPr>
        </p:nvSpPr>
        <p:spPr>
          <a:ln>
            <a:solidFill>
              <a:srgbClr val="000000">
                <a:alpha val="100000"/>
              </a:srgbClr>
            </a:solidFill>
            <a:miter lim="800000"/>
          </a:ln>
        </p:spPr>
      </p:sp>
      <p:sp>
        <p:nvSpPr>
          <p:cNvPr id="163843"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4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幻灯片图像占位符 1"/>
          <p:cNvSpPr>
            <a:spLocks noGrp="1" noRot="1" noChangeAspect="1" noTextEdit="1"/>
          </p:cNvSpPr>
          <p:nvPr>
            <p:ph type="sldImg"/>
          </p:nvPr>
        </p:nvSpPr>
        <p:spPr>
          <a:ln>
            <a:solidFill>
              <a:srgbClr val="000000">
                <a:alpha val="100000"/>
              </a:srgbClr>
            </a:solidFill>
            <a:miter lim="800000"/>
          </a:ln>
        </p:spPr>
      </p:sp>
      <p:sp>
        <p:nvSpPr>
          <p:cNvPr id="164867"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4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幻灯片图像占位符 1"/>
          <p:cNvSpPr>
            <a:spLocks noGrp="1" noRot="1" noChangeAspect="1" noTextEdit="1"/>
          </p:cNvSpPr>
          <p:nvPr>
            <p:ph type="sldImg"/>
          </p:nvPr>
        </p:nvSpPr>
        <p:spPr>
          <a:ln>
            <a:solidFill>
              <a:srgbClr val="000000">
                <a:alpha val="100000"/>
              </a:srgbClr>
            </a:solidFill>
            <a:miter lim="800000"/>
          </a:ln>
        </p:spPr>
      </p:sp>
      <p:sp>
        <p:nvSpPr>
          <p:cNvPr id="165891"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5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a:ln>
            <a:solidFill>
              <a:srgbClr val="000000">
                <a:alpha val="100000"/>
              </a:srgbClr>
            </a:solidFill>
            <a:miter lim="800000"/>
          </a:ln>
        </p:spPr>
      </p:sp>
      <p:sp>
        <p:nvSpPr>
          <p:cNvPr id="166915"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6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幻灯片图像占位符 1"/>
          <p:cNvSpPr>
            <a:spLocks noGrp="1" noRot="1" noChangeAspect="1" noTextEdit="1"/>
          </p:cNvSpPr>
          <p:nvPr>
            <p:ph type="sldImg"/>
          </p:nvPr>
        </p:nvSpPr>
        <p:spPr>
          <a:ln>
            <a:solidFill>
              <a:srgbClr val="000000">
                <a:alpha val="100000"/>
              </a:srgbClr>
            </a:solidFill>
            <a:miter lim="800000"/>
          </a:ln>
        </p:spPr>
      </p:sp>
      <p:sp>
        <p:nvSpPr>
          <p:cNvPr id="167939"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794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a:ln>
            <a:solidFill>
              <a:srgbClr val="000000">
                <a:alpha val="100000"/>
              </a:srgbClr>
            </a:solidFill>
            <a:miter lim="800000"/>
          </a:ln>
        </p:spPr>
      </p:sp>
      <p:sp>
        <p:nvSpPr>
          <p:cNvPr id="168963"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896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幻灯片图像占位符 1"/>
          <p:cNvSpPr>
            <a:spLocks noGrp="1" noRot="1" noChangeAspect="1" noTextEdit="1"/>
          </p:cNvSpPr>
          <p:nvPr>
            <p:ph type="sldImg"/>
          </p:nvPr>
        </p:nvSpPr>
        <p:spPr>
          <a:ln>
            <a:solidFill>
              <a:srgbClr val="000000">
                <a:alpha val="100000"/>
              </a:srgbClr>
            </a:solidFill>
            <a:miter lim="800000"/>
          </a:ln>
        </p:spPr>
      </p:sp>
      <p:sp>
        <p:nvSpPr>
          <p:cNvPr id="169987"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16998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
          <p:cNvSpPr>
            <a:spLocks noGrp="1" noRot="1" noChangeAspect="1" noTextEdit="1"/>
          </p:cNvSpPr>
          <p:nvPr>
            <p:ph type="sldImg"/>
          </p:nvPr>
        </p:nvSpPr>
        <p:spPr>
          <a:ln>
            <a:solidFill>
              <a:srgbClr val="000000">
                <a:alpha val="100000"/>
              </a:srgbClr>
            </a:solidFill>
            <a:miter lim="800000"/>
          </a:ln>
        </p:spPr>
      </p:sp>
      <p:sp>
        <p:nvSpPr>
          <p:cNvPr id="155651"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155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ln>
            <a:solidFill>
              <a:srgbClr val="000000">
                <a:alpha val="100000"/>
              </a:srgbClr>
            </a:solidFill>
            <a:miter lim="800000"/>
          </a:ln>
        </p:spPr>
      </p:sp>
      <p:sp>
        <p:nvSpPr>
          <p:cNvPr id="156675" name="备注占位符 2"/>
          <p:cNvSpPr>
            <a:spLocks noGrp="1"/>
          </p:cNvSpPr>
          <p:nvPr>
            <p:ph type="body" idx="1"/>
          </p:nvPr>
        </p:nvSpPr>
        <p:spPr>
          <a:noFill/>
          <a:ln>
            <a:noFill/>
          </a:ln>
        </p:spPr>
        <p:txBody>
          <a:bodyPr wrap="square" lIns="91440" tIns="45720" rIns="91440" bIns="45720" anchor="t"/>
          <a:p>
            <a:pPr lvl="0"/>
            <a:endParaRPr lang="zh-CN" altLang="en-US" dirty="0"/>
          </a:p>
        </p:txBody>
      </p:sp>
      <p:sp>
        <p:nvSpPr>
          <p:cNvPr id="15667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幻灯片图像占位符 1"/>
          <p:cNvSpPr>
            <a:spLocks noGrp="1" noRot="1" noChangeAspect="1" noTextEdit="1"/>
          </p:cNvSpPr>
          <p:nvPr>
            <p:ph type="sldImg"/>
          </p:nvPr>
        </p:nvSpPr>
        <p:spPr>
          <a:ln>
            <a:solidFill>
              <a:srgbClr val="000000">
                <a:alpha val="100000"/>
              </a:srgbClr>
            </a:solidFill>
            <a:miter lim="800000"/>
          </a:ln>
        </p:spPr>
      </p:sp>
      <p:sp>
        <p:nvSpPr>
          <p:cNvPr id="157699"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770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t>*</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ln>
            <a:solidFill>
              <a:srgbClr val="000000">
                <a:alpha val="100000"/>
              </a:srgbClr>
            </a:solidFill>
            <a:miter lim="800000"/>
          </a:ln>
        </p:spPr>
      </p:sp>
      <p:sp>
        <p:nvSpPr>
          <p:cNvPr id="158723"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8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t>*</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幻灯片图像占位符 1"/>
          <p:cNvSpPr>
            <a:spLocks noGrp="1" noRot="1" noChangeAspect="1" noTextEdit="1"/>
          </p:cNvSpPr>
          <p:nvPr>
            <p:ph type="sldImg"/>
          </p:nvPr>
        </p:nvSpPr>
        <p:spPr>
          <a:ln>
            <a:solidFill>
              <a:srgbClr val="000000">
                <a:alpha val="100000"/>
              </a:srgbClr>
            </a:solidFill>
            <a:miter lim="800000"/>
          </a:ln>
        </p:spPr>
      </p:sp>
      <p:sp>
        <p:nvSpPr>
          <p:cNvPr id="159747"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59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t>*</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ln>
            <a:solidFill>
              <a:srgbClr val="000000">
                <a:alpha val="100000"/>
              </a:srgbClr>
            </a:solidFill>
            <a:miter lim="800000"/>
          </a:ln>
        </p:spPr>
      </p:sp>
      <p:sp>
        <p:nvSpPr>
          <p:cNvPr id="160771"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077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幻灯片图像占位符 1"/>
          <p:cNvSpPr>
            <a:spLocks noGrp="1" noRot="1" noChangeAspect="1" noTextEdit="1"/>
          </p:cNvSpPr>
          <p:nvPr>
            <p:ph type="sldImg"/>
          </p:nvPr>
        </p:nvSpPr>
        <p:spPr>
          <a:ln>
            <a:solidFill>
              <a:srgbClr val="000000">
                <a:alpha val="100000"/>
              </a:srgbClr>
            </a:solidFill>
            <a:miter lim="800000"/>
          </a:ln>
        </p:spPr>
      </p:sp>
      <p:sp>
        <p:nvSpPr>
          <p:cNvPr id="161795"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1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a:ln>
            <a:solidFill>
              <a:srgbClr val="000000">
                <a:alpha val="100000"/>
              </a:srgbClr>
            </a:solidFill>
            <a:miter lim="800000"/>
          </a:ln>
        </p:spPr>
      </p:sp>
      <p:sp>
        <p:nvSpPr>
          <p:cNvPr id="162819"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2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r>
              <a:rPr lang="zh-CN" altLang="en-US" dirty="0">
                <a:latin typeface="Arial" panose="020B0604020202020204" pitchFamily="34" charset="0"/>
              </a:rPr>
              <a:t>*</a:t>
            </a:r>
            <a:endParaRPr lang="zh-CN"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宋体" panose="02010600030101010101" pitchFamily="2" charset="-122"/>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87978F-4E79-4F5E-90AC-0B2D95B169D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8.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9" Type="http://schemas.openxmlformats.org/officeDocument/2006/relationships/image" Target="../media/image5.wmf"/><Relationship Id="rId8" Type="http://schemas.openxmlformats.org/officeDocument/2006/relationships/oleObject" Target="../embeddings/oleObject5.bin"/><Relationship Id="rId7" Type="http://schemas.openxmlformats.org/officeDocument/2006/relationships/oleObject" Target="../embeddings/oleObject4.bin"/><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 Id="rId3" Type="http://schemas.openxmlformats.org/officeDocument/2006/relationships/oleObject" Target="../embeddings/oleObject2.bin"/><Relationship Id="rId2" Type="http://schemas.openxmlformats.org/officeDocument/2006/relationships/image" Target="../media/image2.wmf"/><Relationship Id="rId15" Type="http://schemas.openxmlformats.org/officeDocument/2006/relationships/vmlDrawing" Target="../drawings/vmlDrawing1.vml"/><Relationship Id="rId14" Type="http://schemas.openxmlformats.org/officeDocument/2006/relationships/slideLayout" Target="../slideLayouts/slideLayout2.xml"/><Relationship Id="rId13" Type="http://schemas.openxmlformats.org/officeDocument/2006/relationships/image" Target="../media/image7.wmf"/><Relationship Id="rId12" Type="http://schemas.openxmlformats.org/officeDocument/2006/relationships/oleObject" Target="../embeddings/oleObject7.bin"/><Relationship Id="rId11" Type="http://schemas.openxmlformats.org/officeDocument/2006/relationships/image" Target="../media/image6.wmf"/><Relationship Id="rId10" Type="http://schemas.openxmlformats.org/officeDocument/2006/relationships/oleObject" Target="../embeddings/oleObject6.bin"/><Relationship Id="rId1"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灯片编号占位符 3"/>
          <p:cNvSpPr txBox="1">
            <a:spLocks noGrp="1"/>
          </p:cNvSpPr>
          <p:nvPr>
            <p:ph type="sldNum" sz="quarter" idx="12"/>
          </p:nvPr>
        </p:nvSpPr>
        <p:spPr>
          <a:noFill/>
          <a:ln>
            <a:noFill/>
          </a:ln>
        </p:spPr>
        <p:txBody>
          <a:bodyPr anchor="ctr"/>
          <a:p>
            <a:pPr marL="0" indent="0" algn="ct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8" name="TextBox 6"/>
          <p:cNvSpPr txBox="1">
            <a:spLocks noChangeArrowheads="1"/>
          </p:cNvSpPr>
          <p:nvPr/>
        </p:nvSpPr>
        <p:spPr bwMode="auto">
          <a:xfrm>
            <a:off x="428625" y="1143000"/>
            <a:ext cx="8215313" cy="1323975"/>
          </a:xfrm>
          <a:prstGeom prst="rect">
            <a:avLst/>
          </a:prstGeom>
          <a:noFill/>
          <a:ln w="9525">
            <a:noFill/>
            <a:miter lim="800000"/>
          </a:ln>
        </p:spPr>
        <p:txBody>
          <a:bodyPr>
            <a:spAutoFit/>
          </a:bodyPr>
          <a:lstStyle/>
          <a:p>
            <a:pPr marR="0" algn="ctr" defTabSz="914400" eaLnBrk="1" hangingPunct="1">
              <a:lnSpc>
                <a:spcPct val="150000"/>
              </a:lnSpc>
              <a:buClrTx/>
              <a:buSzTx/>
              <a:buFontTx/>
              <a:defRPr/>
            </a:pPr>
            <a:endParaRPr kumimoji="0" lang="en-US" altLang="zh-CN" sz="3200" b="1" kern="1200" cap="none" spc="0" normalizeH="0" baseline="0" noProof="0" dirty="0">
              <a:solidFill>
                <a:srgbClr val="FF0000"/>
              </a:solidFill>
              <a:latin typeface="隶书" panose="02010509060101010101" pitchFamily="49" charset="-122"/>
              <a:ea typeface="隶书" panose="02010509060101010101" pitchFamily="49" charset="-122"/>
              <a:cs typeface="+mn-cs"/>
            </a:endParaRPr>
          </a:p>
          <a:p>
            <a:pPr marR="0" algn="ctr" defTabSz="914400" eaLnBrk="1" fontAlgn="auto" hangingPunct="1">
              <a:spcBef>
                <a:spcPts val="0"/>
              </a:spcBef>
              <a:spcAft>
                <a:spcPts val="0"/>
              </a:spcAft>
              <a:buClrTx/>
              <a:buSzTx/>
              <a:buFontTx/>
              <a:defRPr/>
            </a:pPr>
            <a:endParaRPr kumimoji="0" lang="zh-CN" altLang="en-US" sz="3200" b="1" kern="1200" cap="none" spc="0" normalizeH="0" baseline="0" noProof="0" dirty="0">
              <a:solidFill>
                <a:srgbClr val="FF0000"/>
              </a:solidFill>
              <a:effectLst>
                <a:outerShdw blurRad="38100" dist="38100" dir="2700000" algn="tl">
                  <a:srgbClr val="C0C0C0"/>
                </a:outerShdw>
              </a:effectLst>
              <a:latin typeface="隶书" panose="02010509060101010101" pitchFamily="49" charset="-122"/>
              <a:ea typeface="隶书" panose="02010509060101010101" pitchFamily="49" charset="-122"/>
              <a:cs typeface="+mn-cs"/>
            </a:endParaRPr>
          </a:p>
        </p:txBody>
      </p:sp>
      <p:sp>
        <p:nvSpPr>
          <p:cNvPr id="2052" name="Text Box 8"/>
          <p:cNvSpPr txBox="1"/>
          <p:nvPr/>
        </p:nvSpPr>
        <p:spPr>
          <a:xfrm>
            <a:off x="863600" y="3860800"/>
            <a:ext cx="7345363" cy="22590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stStyle>
          <a:p>
            <a:pPr marL="0" lvl="0" indent="0" algn="ctr" eaLnBrk="1" hangingPunct="1">
              <a:lnSpc>
                <a:spcPct val="150000"/>
              </a:lnSpc>
              <a:spcBef>
                <a:spcPct val="0"/>
              </a:spcBef>
              <a:buFontTx/>
              <a:buNone/>
            </a:pPr>
            <a:r>
              <a:rPr lang="zh-CN" altLang="zh-CN" sz="2400" b="1" dirty="0">
                <a:solidFill>
                  <a:srgbClr val="FF0000"/>
                </a:solidFill>
                <a:latin typeface="Baoli SC"/>
                <a:ea typeface="Baoli SC"/>
              </a:rPr>
              <a:t>主讲人：</a:t>
            </a:r>
            <a:r>
              <a:rPr lang="zh-CN" altLang="zh-CN" sz="2400" dirty="0">
                <a:solidFill>
                  <a:srgbClr val="FF0000"/>
                </a:solidFill>
                <a:latin typeface="Baoli SC"/>
                <a:ea typeface="Baoli SC"/>
              </a:rPr>
              <a:t>朱中华</a:t>
            </a:r>
            <a:r>
              <a:rPr lang="en-US" altLang="zh-CN" sz="2400" dirty="0">
                <a:solidFill>
                  <a:srgbClr val="FF0000"/>
                </a:solidFill>
                <a:latin typeface="Baoli SC"/>
                <a:ea typeface="Baoli SC"/>
              </a:rPr>
              <a:t> </a:t>
            </a:r>
            <a:r>
              <a:rPr lang="zh-CN" altLang="en-US" sz="2400" dirty="0">
                <a:solidFill>
                  <a:srgbClr val="FF0000"/>
                </a:solidFill>
                <a:latin typeface="Baoli SC"/>
                <a:ea typeface="Baoli SC"/>
              </a:rPr>
              <a:t>律师</a:t>
            </a:r>
            <a:endParaRPr lang="zh-CN" altLang="zh-CN" sz="2400" dirty="0">
              <a:solidFill>
                <a:srgbClr val="FF0000"/>
              </a:solidFill>
              <a:latin typeface="Baoli SC"/>
              <a:ea typeface="Baoli SC"/>
            </a:endParaRPr>
          </a:p>
          <a:p>
            <a:pPr marL="0" lvl="0" indent="0" algn="ctr" eaLnBrk="1" hangingPunct="1">
              <a:lnSpc>
                <a:spcPct val="150000"/>
              </a:lnSpc>
              <a:spcBef>
                <a:spcPct val="0"/>
              </a:spcBef>
              <a:buFontTx/>
              <a:buNone/>
            </a:pPr>
            <a:r>
              <a:rPr lang="zh-CN" altLang="en-US" sz="2400" dirty="0">
                <a:solidFill>
                  <a:srgbClr val="FF0000"/>
                </a:solidFill>
                <a:latin typeface="Baoli SC"/>
                <a:ea typeface="Baoli SC"/>
              </a:rPr>
              <a:t>北京市大成</a:t>
            </a:r>
            <a:r>
              <a:rPr lang="zh-CN" altLang="zh-CN" sz="2400" dirty="0">
                <a:solidFill>
                  <a:srgbClr val="FF0000"/>
                </a:solidFill>
                <a:latin typeface="Baoli SC"/>
                <a:ea typeface="Baoli SC"/>
              </a:rPr>
              <a:t>律师事务所</a:t>
            </a:r>
            <a:r>
              <a:rPr lang="zh-CN" altLang="en-US" sz="2400" dirty="0">
                <a:solidFill>
                  <a:srgbClr val="FF0000"/>
                </a:solidFill>
                <a:latin typeface="Baoli SC"/>
                <a:ea typeface="Baoli SC"/>
              </a:rPr>
              <a:t>（</a:t>
            </a:r>
            <a:r>
              <a:rPr lang="en-US" altLang="zh-CN" sz="2400" dirty="0">
                <a:solidFill>
                  <a:srgbClr val="FF0000"/>
                </a:solidFill>
                <a:latin typeface="Baoli SC"/>
                <a:ea typeface="Baoli SC"/>
              </a:rPr>
              <a:t>Dentons</a:t>
            </a:r>
            <a:r>
              <a:rPr lang="zh-CN" altLang="en-US" sz="2400" dirty="0">
                <a:solidFill>
                  <a:srgbClr val="FF0000"/>
                </a:solidFill>
                <a:latin typeface="Baoli SC"/>
                <a:ea typeface="Baoli SC"/>
              </a:rPr>
              <a:t>北京办公室）合伙人</a:t>
            </a:r>
            <a:endParaRPr lang="en-US" altLang="zh-CN" sz="2400" dirty="0">
              <a:solidFill>
                <a:srgbClr val="FF0000"/>
              </a:solidFill>
              <a:latin typeface="Baoli SC"/>
              <a:ea typeface="Baoli SC"/>
            </a:endParaRPr>
          </a:p>
          <a:p>
            <a:pPr marL="0" lvl="0" indent="0" algn="ctr" eaLnBrk="1" hangingPunct="1">
              <a:lnSpc>
                <a:spcPct val="150000"/>
              </a:lnSpc>
              <a:spcBef>
                <a:spcPct val="0"/>
              </a:spcBef>
              <a:buFontTx/>
              <a:buNone/>
            </a:pPr>
            <a:endParaRPr lang="en-US" altLang="zh-CN" sz="2400" dirty="0">
              <a:solidFill>
                <a:schemeClr val="tx2"/>
              </a:solidFill>
              <a:latin typeface="Baoli SC"/>
              <a:ea typeface="Baoli SC"/>
            </a:endParaRPr>
          </a:p>
          <a:p>
            <a:pPr marL="0" lvl="0" indent="0" algn="ctr" eaLnBrk="1" hangingPunct="1">
              <a:lnSpc>
                <a:spcPct val="150000"/>
              </a:lnSpc>
              <a:spcBef>
                <a:spcPct val="0"/>
              </a:spcBef>
              <a:buFontTx/>
              <a:buNone/>
            </a:pPr>
            <a:r>
              <a:rPr lang="zh-CN" altLang="en-US" sz="2400" dirty="0">
                <a:solidFill>
                  <a:srgbClr val="FF0000"/>
                </a:solidFill>
                <a:latin typeface="Baoli SC"/>
                <a:ea typeface="Baoli SC"/>
              </a:rPr>
              <a:t>二○二〇五月</a:t>
            </a:r>
            <a:endParaRPr lang="zh-CN" altLang="en-US" sz="2400" dirty="0">
              <a:solidFill>
                <a:srgbClr val="FF0000"/>
              </a:solidFill>
              <a:latin typeface="Baoli SC"/>
              <a:ea typeface="Baoli SC"/>
            </a:endParaRPr>
          </a:p>
        </p:txBody>
      </p:sp>
      <p:sp>
        <p:nvSpPr>
          <p:cNvPr id="2053" name="TextBox 6"/>
          <p:cNvSpPr txBox="1"/>
          <p:nvPr/>
        </p:nvSpPr>
        <p:spPr>
          <a:xfrm>
            <a:off x="428625" y="714375"/>
            <a:ext cx="8215313" cy="20748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宋体" panose="0201060003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宋体" panose="0201060003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宋体" panose="02010600030101010101" pitchFamily="2" charset="-122"/>
              </a:defRPr>
            </a:lvl5pPr>
          </a:lstStyle>
          <a:p>
            <a:pPr marL="0" lvl="0" indent="0" algn="ctr" eaLnBrk="1" hangingPunct="1">
              <a:lnSpc>
                <a:spcPct val="150000"/>
              </a:lnSpc>
              <a:spcBef>
                <a:spcPct val="0"/>
              </a:spcBef>
              <a:buFontTx/>
              <a:buNone/>
            </a:pPr>
            <a:r>
              <a:rPr lang="zh-CN" altLang="zh-CN" b="1" dirty="0">
                <a:solidFill>
                  <a:srgbClr val="FF0000"/>
                </a:solidFill>
                <a:latin typeface="Baoli SC"/>
                <a:ea typeface="Baoli SC"/>
              </a:rPr>
              <a:t>建设工程</a:t>
            </a:r>
            <a:endParaRPr lang="en-US" altLang="zh-CN" b="1" dirty="0">
              <a:solidFill>
                <a:srgbClr val="FF0000"/>
              </a:solidFill>
              <a:latin typeface="Baoli SC"/>
              <a:ea typeface="Baoli SC"/>
            </a:endParaRPr>
          </a:p>
          <a:p>
            <a:pPr marL="0" lvl="0" indent="0" algn="ctr" eaLnBrk="1" hangingPunct="1">
              <a:lnSpc>
                <a:spcPct val="150000"/>
              </a:lnSpc>
              <a:spcBef>
                <a:spcPct val="0"/>
              </a:spcBef>
              <a:buFontTx/>
              <a:buNone/>
            </a:pPr>
            <a:r>
              <a:rPr lang="zh-CN" altLang="zh-CN" b="1" dirty="0">
                <a:solidFill>
                  <a:srgbClr val="FF0000"/>
                </a:solidFill>
                <a:latin typeface="Baoli SC"/>
                <a:ea typeface="Baoli SC"/>
              </a:rPr>
              <a:t>施工合同与工程总承包合同风险防范</a:t>
            </a:r>
            <a:r>
              <a:rPr lang="zh-CN" altLang="zh-CN" dirty="0">
                <a:solidFill>
                  <a:srgbClr val="FF0000"/>
                </a:solidFill>
                <a:latin typeface="Baoli SC"/>
                <a:ea typeface="Baoli SC"/>
              </a:rPr>
              <a:t> </a:t>
            </a:r>
            <a:endParaRPr lang="en-US" altLang="zh-CN" dirty="0">
              <a:solidFill>
                <a:srgbClr val="FF0000"/>
              </a:solidFill>
              <a:latin typeface="Baoli SC"/>
              <a:ea typeface="Baoli SC"/>
            </a:endParaRPr>
          </a:p>
          <a:p>
            <a:pPr marL="0" lvl="0" indent="0" algn="ctr" eaLnBrk="1" hangingPunct="1">
              <a:lnSpc>
                <a:spcPct val="150000"/>
              </a:lnSpc>
              <a:spcBef>
                <a:spcPct val="0"/>
              </a:spcBef>
              <a:buFontTx/>
              <a:buNone/>
            </a:pPr>
            <a:r>
              <a:rPr lang="zh-CN" altLang="zh-CN" sz="2400" dirty="0">
                <a:solidFill>
                  <a:srgbClr val="FF0000"/>
                </a:solidFill>
                <a:latin typeface="Baoli SC"/>
                <a:ea typeface="Baoli SC"/>
              </a:rPr>
              <a:t>（</a:t>
            </a:r>
            <a:r>
              <a:rPr lang="zh-CN" altLang="en-US" sz="2400" dirty="0">
                <a:solidFill>
                  <a:srgbClr val="FF0000"/>
                </a:solidFill>
                <a:latin typeface="Baoli SC"/>
                <a:ea typeface="Baoli SC"/>
              </a:rPr>
              <a:t>主讲人讲义版权保留</a:t>
            </a:r>
            <a:r>
              <a:rPr lang="zh-CN" altLang="zh-CN" sz="2400" dirty="0">
                <a:solidFill>
                  <a:srgbClr val="FF0000"/>
                </a:solidFill>
                <a:latin typeface="Baoli SC"/>
                <a:ea typeface="Baoli SC"/>
              </a:rPr>
              <a:t>）</a:t>
            </a:r>
            <a:endParaRPr lang="en-US" altLang="zh-CN" sz="2400" dirty="0">
              <a:solidFill>
                <a:srgbClr val="FF0000"/>
              </a:solidFill>
              <a:latin typeface="Baoli SC"/>
              <a:ea typeface="Baoli S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11267" name="内容占位符 4"/>
          <p:cNvSpPr>
            <a:spLocks noGrp="1"/>
          </p:cNvSpPr>
          <p:nvPr>
            <p:ph idx="1"/>
          </p:nvPr>
        </p:nvSpPr>
        <p:spPr>
          <a:xfrm>
            <a:off x="457200" y="1341438"/>
            <a:ext cx="8229600" cy="4784725"/>
          </a:xfrm>
          <a:ln/>
        </p:spPr>
        <p:txBody>
          <a:bodyPr vert="horz" wrap="square" lIns="91440" tIns="45720" rIns="91440" bIns="45720" anchor="t"/>
          <a:p>
            <a:pPr algn="just">
              <a:lnSpc>
                <a:spcPct val="150000"/>
              </a:lnSpc>
              <a:spcBef>
                <a:spcPct val="0"/>
              </a:spcBef>
            </a:pPr>
            <a:r>
              <a:rPr lang="zh-CN" altLang="en-US" sz="2400" dirty="0">
                <a:solidFill>
                  <a:schemeClr val="tx2"/>
                </a:solidFill>
                <a:latin typeface="宋体" panose="02010600030101010101" pitchFamily="2" charset="-122"/>
                <a:ea typeface="Baoli SC"/>
              </a:rPr>
              <a:t>黑白合同、转包、挂靠、违法分包的法律风险防范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工程担保风险防范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工期延误风险防范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工程质量风险防范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合同价格与支付风险防范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建设工程项目工程变更风险防范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建设工程索赔风险防范</a:t>
            </a:r>
            <a:endParaRPr lang="en-US" altLang="zh-CN" sz="2400" dirty="0">
              <a:solidFill>
                <a:schemeClr val="tx2"/>
              </a:solidFill>
              <a:latin typeface="宋体" panose="02010600030101010101" pitchFamily="2" charset="-122"/>
              <a:ea typeface="Baoli SC"/>
            </a:endParaRPr>
          </a:p>
          <a:p>
            <a:pPr algn="just">
              <a:lnSpc>
                <a:spcPct val="150000"/>
              </a:lnSpc>
            </a:pPr>
            <a:r>
              <a:rPr lang="zh-CN" altLang="en-US" sz="2400" dirty="0">
                <a:solidFill>
                  <a:schemeClr val="tx2"/>
                </a:solidFill>
                <a:latin typeface="宋体" panose="02010600030101010101" pitchFamily="2" charset="-122"/>
                <a:ea typeface="Baoli SC"/>
              </a:rPr>
              <a:t>合同纠纷解决方式的风险与防范</a:t>
            </a:r>
            <a:endParaRPr lang="en-US" altLang="zh-CN" sz="2400" dirty="0">
              <a:solidFill>
                <a:schemeClr val="tx2"/>
              </a:solidFill>
              <a:latin typeface="宋体" panose="02010600030101010101" pitchFamily="2" charset="-122"/>
              <a:ea typeface="Baoli SC"/>
            </a:endParaRPr>
          </a:p>
        </p:txBody>
      </p:sp>
      <p:sp>
        <p:nvSpPr>
          <p:cNvPr id="11268"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03427" name="内容占位符 2"/>
          <p:cNvSpPr>
            <a:spLocks noGrp="1"/>
          </p:cNvSpPr>
          <p:nvPr>
            <p:ph sz="half" idx="1"/>
          </p:nvPr>
        </p:nvSpPr>
        <p:spPr>
          <a:xfrm>
            <a:off x="457200" y="1600200"/>
            <a:ext cx="3400425" cy="4525963"/>
          </a:xfrm>
          <a:ln/>
        </p:spPr>
        <p:txBody>
          <a:bodyPr vert="horz" wrap="square" lIns="91440" tIns="45720" rIns="91440" bIns="45720" anchor="t"/>
          <a:p>
            <a:pPr eaLnBrk="1" hangingPunct="1">
              <a:lnSpc>
                <a:spcPct val="15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有关质量的规定</a:t>
            </a:r>
            <a:endParaRPr lang="zh-CN" altLang="en-US" sz="2000" b="1" kern="1200" dirty="0">
              <a:latin typeface="+mn-lt"/>
              <a:ea typeface="+mn-ea"/>
              <a:cs typeface="宋体" panose="02010600030101010101" pitchFamily="2" charset="-122"/>
            </a:endParaRPr>
          </a:p>
          <a:p>
            <a:pPr algn="just" eaLnBrk="1" hangingPunct="1">
              <a:buClrTx/>
              <a:buSzTx/>
            </a:pPr>
            <a:endParaRPr lang="zh-CN" altLang="en-US" sz="1600" kern="1200" dirty="0">
              <a:latin typeface="+mn-lt"/>
              <a:ea typeface="+mn-ea"/>
              <a:cs typeface="宋体" panose="02010600030101010101" pitchFamily="2" charset="-122"/>
            </a:endParaRPr>
          </a:p>
        </p:txBody>
      </p:sp>
      <p:sp>
        <p:nvSpPr>
          <p:cNvPr id="103428" name="内容占位符 3"/>
          <p:cNvSpPr>
            <a:spLocks noGrp="1"/>
          </p:cNvSpPr>
          <p:nvPr>
            <p:ph sz="half" idx="2"/>
          </p:nvPr>
        </p:nvSpPr>
        <p:spPr>
          <a:xfrm>
            <a:off x="4214813" y="1600200"/>
            <a:ext cx="4471987" cy="4525963"/>
          </a:xfrm>
          <a:ln/>
        </p:spPr>
        <p:txBody>
          <a:bodyPr vert="horz" wrap="square" lIns="91440" tIns="45720" rIns="91440" bIns="45720" anchor="t"/>
          <a:p>
            <a:pPr algn="just" eaLnBrk="1" hangingPunct="1">
              <a:lnSpc>
                <a:spcPct val="150000"/>
              </a:lnSpc>
              <a:buClrTx/>
              <a:buSzTx/>
            </a:pPr>
            <a:r>
              <a:rPr lang="en-US" altLang="zh-CN" sz="1800" b="1" kern="1200" dirty="0">
                <a:latin typeface="楷体" panose="02010609060101010101" pitchFamily="49" charset="-122"/>
                <a:ea typeface="楷体" panose="02010609060101010101" pitchFamily="49" charset="-122"/>
                <a:cs typeface="宋体" panose="02010600030101010101" pitchFamily="2" charset="-122"/>
              </a:rPr>
              <a:t>4.1.4 </a:t>
            </a:r>
            <a:r>
              <a:rPr lang="zh-CN" altLang="en-US" sz="1800" b="1" kern="1200" dirty="0">
                <a:latin typeface="楷体" panose="02010609060101010101" pitchFamily="49" charset="-122"/>
                <a:ea typeface="楷体" panose="02010609060101010101" pitchFamily="49" charset="-122"/>
                <a:cs typeface="宋体" panose="02010600030101010101" pitchFamily="2" charset="-122"/>
              </a:rPr>
              <a:t>“对设计、施工作业和施工方法，以及工程的完备性负责</a:t>
            </a:r>
            <a:endParaRPr lang="zh-CN" altLang="en-US" sz="1800" b="1"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ct val="150000"/>
              </a:lnSpc>
              <a:buClrTx/>
              <a:buSzTx/>
              <a:buNone/>
            </a:pPr>
            <a:r>
              <a:rPr lang="zh-CN" altLang="en-US" sz="1800" kern="1200" dirty="0">
                <a:latin typeface="楷体" panose="02010609060101010101" pitchFamily="49" charset="-122"/>
                <a:ea typeface="楷体" panose="02010609060101010101" pitchFamily="49" charset="-122"/>
                <a:cs typeface="宋体" panose="02010600030101010101" pitchFamily="2" charset="-122"/>
              </a:rPr>
              <a:t>   承包人应按合同约定的工作内容和进度要求，编制设计、施工的组织和实施计划，并对所有设计、施工作业和施工方法，以及</a:t>
            </a:r>
            <a:r>
              <a:rPr lang="zh-CN" altLang="en-US"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全部工程的完备性和安全可靠性负责。”</a:t>
            </a:r>
            <a:endParaRPr lang="zh-CN" altLang="en-US"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eaLnBrk="1" hangingPunct="1">
              <a:buClrTx/>
              <a:buSzTx/>
            </a:pPr>
            <a:endParaRPr lang="zh-CN" altLang="en-US" kern="1200" dirty="0">
              <a:latin typeface="+mn-lt"/>
              <a:ea typeface="楷体" panose="02010609060101010101" pitchFamily="49" charset="-122"/>
              <a:cs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1"/>
          <p:cNvSpPr>
            <a:spLocks noGrp="1"/>
          </p:cNvSpPr>
          <p:nvPr>
            <p:ph type="title"/>
          </p:nvPr>
        </p:nvSpPr>
        <p:spPr>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104451" name="内容占位符 4"/>
          <p:cNvSpPr>
            <a:spLocks noGrp="1"/>
          </p:cNvSpPr>
          <p:nvPr>
            <p:ph sz="half" idx="1"/>
          </p:nvPr>
        </p:nvSpPr>
        <p:spPr>
          <a:ln/>
        </p:spPr>
        <p:txBody>
          <a:bodyPr vert="horz" wrap="square" lIns="91440" tIns="45720" rIns="91440" bIns="45720" anchor="t"/>
          <a:p>
            <a:pPr eaLnBrk="1" hangingPunct="1">
              <a:lnSpc>
                <a:spcPct val="200000"/>
              </a:lnSpc>
              <a:buClrTx/>
              <a:buSzTx/>
            </a:pPr>
            <a:r>
              <a:rPr lang="zh-CN" altLang="en-US" sz="2000" b="1" kern="1200" dirty="0">
                <a:latin typeface="宋体" panose="02010600030101010101" pitchFamily="2" charset="-122"/>
                <a:ea typeface="+mn-ea"/>
                <a:cs typeface="宋体" panose="02010600030101010101" pitchFamily="2" charset="-122"/>
              </a:rPr>
              <a:t>企业质量管理体系与项目质量管理制度</a:t>
            </a:r>
            <a:endParaRPr lang="en-US" altLang="zh-CN" sz="2000" b="1" kern="1200" dirty="0">
              <a:latin typeface="宋体" panose="02010600030101010101" pitchFamily="2" charset="-122"/>
              <a:ea typeface="+mn-ea"/>
              <a:cs typeface="宋体" panose="02010600030101010101" pitchFamily="2" charset="-122"/>
            </a:endParaRPr>
          </a:p>
        </p:txBody>
      </p:sp>
      <p:sp>
        <p:nvSpPr>
          <p:cNvPr id="104452" name="内容占位符 5"/>
          <p:cNvSpPr>
            <a:spLocks noGrp="1"/>
          </p:cNvSpPr>
          <p:nvPr>
            <p:ph sz="half" idx="2"/>
          </p:nvPr>
        </p:nvSpPr>
        <p:spPr>
          <a:ln/>
        </p:spPr>
        <p:txBody>
          <a:bodyPr vert="horz" wrap="square" lIns="91440" tIns="45720" rIns="91440" bIns="45720" anchor="t"/>
          <a:p>
            <a:pPr algn="just" eaLnBrk="1" hangingPunct="1">
              <a:lnSpc>
                <a:spcPct val="150000"/>
              </a:lnSpc>
              <a:buClrTx/>
              <a:buSzTx/>
            </a:pPr>
            <a:r>
              <a:rPr lang="en-US" altLang="zh-CN" sz="1800" b="1" kern="1200" dirty="0">
                <a:latin typeface="+mn-lt"/>
                <a:ea typeface="+mn-ea"/>
                <a:cs typeface="宋体" panose="02010600030101010101" pitchFamily="2" charset="-122"/>
              </a:rPr>
              <a:t>4.13 </a:t>
            </a:r>
            <a:r>
              <a:rPr lang="zh-CN" altLang="en-US" sz="1800" b="1" kern="1200" dirty="0">
                <a:latin typeface="+mn-lt"/>
                <a:ea typeface="+mn-ea"/>
                <a:cs typeface="宋体" panose="02010600030101010101" pitchFamily="2" charset="-122"/>
              </a:rPr>
              <a:t>质量保证</a:t>
            </a:r>
            <a:endParaRPr lang="zh-CN" altLang="en-US" sz="1800" b="1" kern="1200" dirty="0">
              <a:latin typeface="+mn-lt"/>
              <a:ea typeface="+mn-ea"/>
              <a:cs typeface="宋体" panose="02010600030101010101" pitchFamily="2" charset="-122"/>
            </a:endParaRPr>
          </a:p>
          <a:p>
            <a:pPr algn="just" eaLnBrk="1" hangingPunct="1">
              <a:lnSpc>
                <a:spcPct val="150000"/>
              </a:lnSpc>
              <a:buClrTx/>
              <a:buSzTx/>
              <a:buNone/>
            </a:pPr>
            <a:r>
              <a:rPr lang="en-US" altLang="zh-CN" sz="1800" kern="1200" dirty="0">
                <a:latin typeface="+mn-lt"/>
                <a:ea typeface="+mn-ea"/>
                <a:cs typeface="宋体" panose="02010600030101010101" pitchFamily="2" charset="-122"/>
              </a:rPr>
              <a:t>       4.13.1 </a:t>
            </a:r>
            <a:r>
              <a:rPr lang="zh-CN" altLang="en-US" sz="1800" kern="1200" dirty="0">
                <a:latin typeface="+mn-lt"/>
                <a:ea typeface="+mn-ea"/>
                <a:cs typeface="宋体" panose="02010600030101010101" pitchFamily="2" charset="-122"/>
              </a:rPr>
              <a:t>为保证工程质量，承包人应按照合同要求建立</a:t>
            </a:r>
            <a:r>
              <a:rPr lang="zh-CN" altLang="en-US" sz="1800" u="sng" kern="1200" dirty="0">
                <a:solidFill>
                  <a:srgbClr val="FF0000"/>
                </a:solidFill>
                <a:latin typeface="+mn-lt"/>
                <a:ea typeface="+mn-ea"/>
                <a:cs typeface="宋体" panose="02010600030101010101" pitchFamily="2" charset="-122"/>
              </a:rPr>
              <a:t>质量保证体系。</a:t>
            </a:r>
            <a:r>
              <a:rPr lang="zh-CN" altLang="en-US" sz="1800" kern="1200" dirty="0">
                <a:latin typeface="+mn-lt"/>
                <a:ea typeface="+mn-ea"/>
                <a:cs typeface="宋体" panose="02010600030101010101" pitchFamily="2" charset="-122"/>
              </a:rPr>
              <a:t>监理人有权对承包人的质量保证体系进行审查。</a:t>
            </a:r>
            <a:endParaRPr lang="zh-CN" altLang="en-US" sz="1800" kern="1200" dirty="0">
              <a:latin typeface="+mn-lt"/>
              <a:ea typeface="+mn-ea"/>
              <a:cs typeface="宋体" panose="02010600030101010101" pitchFamily="2" charset="-122"/>
            </a:endParaRPr>
          </a:p>
          <a:p>
            <a:pPr algn="just" eaLnBrk="1" hangingPunct="1">
              <a:lnSpc>
                <a:spcPct val="150000"/>
              </a:lnSpc>
              <a:buClrTx/>
              <a:buSzTx/>
              <a:buNone/>
            </a:pPr>
            <a:r>
              <a:rPr lang="en-US" altLang="zh-CN" sz="1800" kern="1200" dirty="0">
                <a:latin typeface="+mn-lt"/>
                <a:ea typeface="+mn-ea"/>
                <a:cs typeface="宋体" panose="02010600030101010101" pitchFamily="2" charset="-122"/>
              </a:rPr>
              <a:t>       4.13.2 </a:t>
            </a:r>
            <a:r>
              <a:rPr lang="zh-CN" altLang="en-US" sz="1800" kern="1200" dirty="0">
                <a:latin typeface="+mn-lt"/>
                <a:ea typeface="+mn-ea"/>
                <a:cs typeface="宋体" panose="02010600030101010101" pitchFamily="2" charset="-122"/>
              </a:rPr>
              <a:t>承包人应在各设计和实施阶段开始前，向监理人提交其</a:t>
            </a:r>
            <a:r>
              <a:rPr lang="zh-CN" altLang="en-US" sz="1800" u="sng" kern="1200" dirty="0">
                <a:solidFill>
                  <a:srgbClr val="FF0000"/>
                </a:solidFill>
                <a:latin typeface="+mn-lt"/>
                <a:ea typeface="+mn-ea"/>
                <a:cs typeface="宋体" panose="02010600030101010101" pitchFamily="2" charset="-122"/>
              </a:rPr>
              <a:t>具体的质量保证细则和工作程序。</a:t>
            </a:r>
            <a:endParaRPr lang="zh-CN" altLang="en-US" sz="1800" u="sng" kern="1200" dirty="0">
              <a:solidFill>
                <a:srgbClr val="FF0000"/>
              </a:solidFill>
              <a:latin typeface="+mn-lt"/>
              <a:ea typeface="+mn-ea"/>
              <a:cs typeface="宋体" panose="02010600030101010101" pitchFamily="2" charset="-122"/>
            </a:endParaRPr>
          </a:p>
          <a:p>
            <a:pPr algn="just" eaLnBrk="1" hangingPunct="1">
              <a:lnSpc>
                <a:spcPct val="150000"/>
              </a:lnSpc>
              <a:buClrTx/>
              <a:buSzTx/>
              <a:buNone/>
            </a:pPr>
            <a:r>
              <a:rPr lang="en-US" altLang="zh-CN" sz="1800" kern="1200" dirty="0">
                <a:latin typeface="+mn-lt"/>
                <a:ea typeface="+mn-ea"/>
                <a:cs typeface="宋体" panose="02010600030101010101" pitchFamily="2" charset="-122"/>
              </a:rPr>
              <a:t>       4.13.3 </a:t>
            </a:r>
            <a:r>
              <a:rPr lang="zh-CN" altLang="en-US" sz="1800" kern="1200" dirty="0">
                <a:latin typeface="+mn-lt"/>
                <a:ea typeface="+mn-ea"/>
                <a:cs typeface="宋体" panose="02010600030101010101" pitchFamily="2" charset="-122"/>
              </a:rPr>
              <a:t>遵守质量保证体系，</a:t>
            </a:r>
            <a:r>
              <a:rPr lang="zh-CN" altLang="en-US" sz="1800" u="sng" kern="1200" dirty="0">
                <a:solidFill>
                  <a:srgbClr val="FF0000"/>
                </a:solidFill>
                <a:latin typeface="+mn-lt"/>
                <a:ea typeface="+mn-ea"/>
                <a:cs typeface="宋体" panose="02010600030101010101" pitchFamily="2" charset="-122"/>
              </a:rPr>
              <a:t>不应免除合同约定的承包人的义务和责任。</a:t>
            </a:r>
            <a:endParaRPr lang="en-US" altLang="zh-CN" sz="1800" u="sng" kern="1200" dirty="0">
              <a:solidFill>
                <a:srgbClr val="FF0000"/>
              </a:solidFill>
              <a:latin typeface="+mn-lt"/>
              <a:ea typeface="+mn-ea"/>
              <a:cs typeface="宋体" panose="02010600030101010101" pitchFamily="2" charset="-122"/>
            </a:endParaRPr>
          </a:p>
        </p:txBody>
      </p:sp>
      <p:sp>
        <p:nvSpPr>
          <p:cNvPr id="104453"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
          <p:cNvSpPr>
            <a:spLocks noGrp="1"/>
          </p:cNvSpPr>
          <p:nvPr>
            <p:ph type="title"/>
          </p:nvPr>
        </p:nvSpPr>
        <p:spPr>
          <a:xfrm>
            <a:off x="457200" y="274638"/>
            <a:ext cx="8229600" cy="511175"/>
          </a:xfrm>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105475" name="内容占位符 4"/>
          <p:cNvSpPr>
            <a:spLocks noGrp="1"/>
          </p:cNvSpPr>
          <p:nvPr>
            <p:ph sz="half" idx="1"/>
          </p:nvPr>
        </p:nvSpPr>
        <p:spPr>
          <a:xfrm>
            <a:off x="285750" y="1071563"/>
            <a:ext cx="2500313" cy="5054600"/>
          </a:xfrm>
          <a:ln/>
        </p:spPr>
        <p:txBody>
          <a:bodyPr vert="horz" wrap="square" lIns="91440" tIns="45720" rIns="91440" bIns="45720" anchor="t"/>
          <a:p>
            <a:pPr eaLnBrk="1" hangingPunct="1">
              <a:lnSpc>
                <a:spcPct val="200000"/>
              </a:lnSpc>
              <a:buClrTx/>
              <a:buSzTx/>
            </a:pPr>
            <a:r>
              <a:rPr lang="zh-CN" altLang="en-US" sz="2000" b="1" kern="1200" dirty="0">
                <a:latin typeface="宋体" panose="02010600030101010101" pitchFamily="2" charset="-122"/>
                <a:ea typeface="+mn-ea"/>
                <a:cs typeface="宋体" panose="02010600030101010101" pitchFamily="2" charset="-122"/>
              </a:rPr>
              <a:t>人员的技术能力</a:t>
            </a:r>
            <a:endParaRPr lang="en-US" altLang="zh-CN" sz="2000" b="1" kern="1200" dirty="0">
              <a:latin typeface="宋体" panose="02010600030101010101" pitchFamily="2" charset="-122"/>
              <a:ea typeface="+mn-ea"/>
              <a:cs typeface="宋体" panose="02010600030101010101" pitchFamily="2" charset="-122"/>
            </a:endParaRPr>
          </a:p>
        </p:txBody>
      </p:sp>
      <p:sp>
        <p:nvSpPr>
          <p:cNvPr id="105476" name="内容占位符 5"/>
          <p:cNvSpPr>
            <a:spLocks noGrp="1"/>
          </p:cNvSpPr>
          <p:nvPr>
            <p:ph sz="half" idx="2"/>
          </p:nvPr>
        </p:nvSpPr>
        <p:spPr>
          <a:xfrm>
            <a:off x="2928938" y="1143000"/>
            <a:ext cx="5757862" cy="4983163"/>
          </a:xfrm>
          <a:ln/>
        </p:spPr>
        <p:txBody>
          <a:bodyPr vert="horz" wrap="square" lIns="91440" tIns="45720" rIns="91440" bIns="45720" anchor="t"/>
          <a:p>
            <a:pPr eaLnBrk="1" hangingPunct="1">
              <a:buClrTx/>
              <a:buSzTx/>
            </a:pPr>
            <a:r>
              <a:rPr lang="en-US" altLang="zh-CN" sz="1800" b="1" kern="1200" dirty="0">
                <a:latin typeface="楷体-简" pitchFamily="2" charset="-122"/>
                <a:ea typeface="楷体-简" pitchFamily="2" charset="-122"/>
                <a:cs typeface="宋体" panose="02010600030101010101" pitchFamily="2" charset="-122"/>
              </a:rPr>
              <a:t>4.5 </a:t>
            </a:r>
            <a:r>
              <a:rPr lang="zh-CN" altLang="en-US" sz="1800" b="1" kern="1200" dirty="0">
                <a:latin typeface="楷体-简" pitchFamily="2" charset="-122"/>
                <a:ea typeface="楷体-简" pitchFamily="2" charset="-122"/>
                <a:cs typeface="宋体" panose="02010600030101010101" pitchFamily="2" charset="-122"/>
              </a:rPr>
              <a:t>承包人项目经理</a:t>
            </a:r>
            <a:endParaRPr lang="zh-CN" altLang="en-US" sz="1800" b="1" kern="1200" dirty="0">
              <a:latin typeface="楷体-简" pitchFamily="2" charset="-122"/>
              <a:ea typeface="楷体-简" pitchFamily="2" charset="-122"/>
              <a:cs typeface="宋体" panose="02010600030101010101" pitchFamily="2" charset="-122"/>
            </a:endParaRPr>
          </a:p>
          <a:p>
            <a:pPr algn="just" eaLnBrk="1" hangingPunct="1">
              <a:buClrTx/>
              <a:buSzTx/>
              <a:buNone/>
            </a:pPr>
            <a:r>
              <a:rPr lang="en-US" altLang="zh-CN" sz="1800" kern="1200" dirty="0">
                <a:latin typeface="楷体-简" pitchFamily="2" charset="-122"/>
                <a:ea typeface="楷体-简" pitchFamily="2" charset="-122"/>
                <a:cs typeface="宋体" panose="02010600030101010101" pitchFamily="2" charset="-122"/>
              </a:rPr>
              <a:t>       4.5.1 </a:t>
            </a:r>
            <a:r>
              <a:rPr lang="zh-CN" altLang="en-US" sz="1800" kern="1200" dirty="0">
                <a:latin typeface="楷体-简" pitchFamily="2" charset="-122"/>
                <a:ea typeface="楷体-简" pitchFamily="2" charset="-122"/>
                <a:cs typeface="宋体" panose="02010600030101010101" pitchFamily="2" charset="-122"/>
              </a:rPr>
              <a:t>承包人应按合同协议书的约定指派项目经理，并在约定的期限内到职。承包人更换项目经理应事先征得发包人同意，并应在更换</a:t>
            </a:r>
            <a:r>
              <a:rPr lang="en-US" altLang="zh-CN" sz="1800" kern="1200" dirty="0">
                <a:latin typeface="楷体-简" pitchFamily="2" charset="-122"/>
                <a:ea typeface="楷体-简" pitchFamily="2" charset="-122"/>
                <a:cs typeface="宋体" panose="02010600030101010101" pitchFamily="2" charset="-122"/>
              </a:rPr>
              <a:t>14</a:t>
            </a:r>
            <a:r>
              <a:rPr lang="zh-CN" altLang="en-US" sz="1800" kern="1200" dirty="0">
                <a:latin typeface="楷体-简" pitchFamily="2" charset="-122"/>
                <a:ea typeface="楷体-简" pitchFamily="2" charset="-122"/>
                <a:cs typeface="宋体" panose="02010600030101010101" pitchFamily="2" charset="-122"/>
              </a:rPr>
              <a:t>天前将拟更换的项目经理的姓名和详细资料提交发包人和监理人。承包人项目经理</a:t>
            </a:r>
            <a:r>
              <a:rPr lang="en-US" altLang="zh-CN" sz="1800" kern="1200" dirty="0">
                <a:latin typeface="楷体-简" pitchFamily="2" charset="-122"/>
                <a:ea typeface="楷体-简" pitchFamily="2" charset="-122"/>
                <a:cs typeface="宋体" panose="02010600030101010101" pitchFamily="2" charset="-122"/>
              </a:rPr>
              <a:t>2</a:t>
            </a:r>
            <a:r>
              <a:rPr lang="zh-CN" altLang="en-US" sz="1800" kern="1200" dirty="0">
                <a:latin typeface="楷体-简" pitchFamily="2" charset="-122"/>
                <a:ea typeface="楷体-简" pitchFamily="2" charset="-122"/>
                <a:cs typeface="宋体" panose="02010600030101010101" pitchFamily="2" charset="-122"/>
              </a:rPr>
              <a:t>天内不能履行职责的，应事先征得监理人同意，并委派代表代行其职责。</a:t>
            </a:r>
            <a:endParaRPr lang="zh-CN" altLang="en-US" sz="1800" kern="1200" dirty="0">
              <a:latin typeface="楷体-简" pitchFamily="2" charset="-122"/>
              <a:ea typeface="楷体-简" pitchFamily="2" charset="-122"/>
              <a:cs typeface="宋体" panose="02010600030101010101" pitchFamily="2" charset="-122"/>
            </a:endParaRPr>
          </a:p>
          <a:p>
            <a:pPr algn="just" eaLnBrk="1" hangingPunct="1">
              <a:buClrTx/>
              <a:buSzTx/>
              <a:buNone/>
            </a:pPr>
            <a:r>
              <a:rPr lang="en-US" altLang="zh-CN" sz="1800" kern="1200" dirty="0">
                <a:latin typeface="楷体-简" pitchFamily="2" charset="-122"/>
                <a:ea typeface="楷体-简" pitchFamily="2" charset="-122"/>
                <a:cs typeface="宋体" panose="02010600030101010101" pitchFamily="2" charset="-122"/>
              </a:rPr>
              <a:t>       4.5.2 </a:t>
            </a:r>
            <a:r>
              <a:rPr lang="zh-CN" altLang="en-US" sz="1800" kern="1200" dirty="0">
                <a:latin typeface="楷体-简" pitchFamily="2" charset="-122"/>
                <a:ea typeface="楷体-简" pitchFamily="2" charset="-122"/>
                <a:cs typeface="宋体" panose="02010600030101010101" pitchFamily="2" charset="-122"/>
              </a:rPr>
              <a:t>承包人项目经理应按合同约定以及监理人按第</a:t>
            </a:r>
            <a:r>
              <a:rPr lang="en-US" altLang="zh-CN" sz="1800" kern="1200" dirty="0">
                <a:latin typeface="楷体-简" pitchFamily="2" charset="-122"/>
                <a:ea typeface="楷体-简" pitchFamily="2" charset="-122"/>
                <a:cs typeface="宋体" panose="02010600030101010101" pitchFamily="2" charset="-122"/>
              </a:rPr>
              <a:t>3.4 </a:t>
            </a:r>
            <a:r>
              <a:rPr lang="zh-CN" altLang="en-US" sz="1800" kern="1200" dirty="0">
                <a:latin typeface="楷体-简" pitchFamily="2" charset="-122"/>
                <a:ea typeface="楷体-简" pitchFamily="2" charset="-122"/>
                <a:cs typeface="宋体" panose="02010600030101010101" pitchFamily="2" charset="-122"/>
              </a:rPr>
              <a:t>款作出的指示，负责组织合同工作的实施。在情况紧急且无法与监理人取得联系时，可采取保证工程和人员生命财产安全的紧急措施，并在采取措施后</a:t>
            </a:r>
            <a:r>
              <a:rPr lang="en-US" altLang="zh-CN" sz="1800" kern="1200" dirty="0">
                <a:latin typeface="楷体-简" pitchFamily="2" charset="-122"/>
                <a:ea typeface="楷体-简" pitchFamily="2" charset="-122"/>
                <a:cs typeface="宋体" panose="02010600030101010101" pitchFamily="2" charset="-122"/>
              </a:rPr>
              <a:t>24</a:t>
            </a:r>
            <a:r>
              <a:rPr lang="zh-CN" altLang="en-US" sz="1800" kern="1200" dirty="0">
                <a:latin typeface="楷体-简" pitchFamily="2" charset="-122"/>
                <a:ea typeface="楷体-简" pitchFamily="2" charset="-122"/>
                <a:cs typeface="宋体" panose="02010600030101010101" pitchFamily="2" charset="-122"/>
              </a:rPr>
              <a:t>小时内向监理人提交书面报告。</a:t>
            </a:r>
            <a:endParaRPr lang="zh-CN" altLang="en-US" sz="1800" kern="1200" dirty="0">
              <a:latin typeface="楷体-简" pitchFamily="2" charset="-122"/>
              <a:ea typeface="楷体-简" pitchFamily="2" charset="-122"/>
              <a:cs typeface="宋体" panose="02010600030101010101" pitchFamily="2" charset="-122"/>
            </a:endParaRPr>
          </a:p>
          <a:p>
            <a:pPr algn="just" eaLnBrk="1" hangingPunct="1">
              <a:buClrTx/>
              <a:buSzTx/>
              <a:buNone/>
            </a:pPr>
            <a:r>
              <a:rPr lang="en-US" altLang="zh-CN" sz="1800" kern="1200" dirty="0">
                <a:latin typeface="楷体-简" pitchFamily="2" charset="-122"/>
                <a:ea typeface="楷体-简" pitchFamily="2" charset="-122"/>
                <a:cs typeface="宋体" panose="02010600030101010101" pitchFamily="2" charset="-122"/>
              </a:rPr>
              <a:t>       4.5.3 </a:t>
            </a:r>
            <a:r>
              <a:rPr lang="zh-CN" altLang="en-US" sz="1800" kern="1200" dirty="0">
                <a:latin typeface="楷体-简" pitchFamily="2" charset="-122"/>
                <a:ea typeface="楷体-简" pitchFamily="2" charset="-122"/>
                <a:cs typeface="宋体" panose="02010600030101010101" pitchFamily="2" charset="-122"/>
              </a:rPr>
              <a:t>承包人为履行合同发出的一切函件均应盖有承包人单位章或由承包人项目经理签字。</a:t>
            </a:r>
            <a:endParaRPr lang="zh-CN" altLang="en-US" sz="1800" kern="1200" dirty="0">
              <a:latin typeface="楷体-简" pitchFamily="2" charset="-122"/>
              <a:ea typeface="楷体-简" pitchFamily="2" charset="-122"/>
              <a:cs typeface="宋体" panose="02010600030101010101" pitchFamily="2" charset="-122"/>
            </a:endParaRPr>
          </a:p>
          <a:p>
            <a:pPr algn="just" eaLnBrk="1" hangingPunct="1">
              <a:buClrTx/>
              <a:buSzTx/>
              <a:buNone/>
            </a:pPr>
            <a:r>
              <a:rPr lang="en-US" altLang="zh-CN" sz="1800" kern="1200" dirty="0">
                <a:latin typeface="楷体-简" pitchFamily="2" charset="-122"/>
                <a:ea typeface="楷体-简" pitchFamily="2" charset="-122"/>
                <a:cs typeface="宋体" panose="02010600030101010101" pitchFamily="2" charset="-122"/>
              </a:rPr>
              <a:t>       4.5.4 </a:t>
            </a:r>
            <a:r>
              <a:rPr lang="zh-CN" altLang="en-US" sz="1800" kern="1200" dirty="0">
                <a:latin typeface="楷体-简" pitchFamily="2" charset="-122"/>
                <a:ea typeface="楷体-简" pitchFamily="2" charset="-122"/>
                <a:cs typeface="宋体" panose="02010600030101010101" pitchFamily="2" charset="-122"/>
              </a:rPr>
              <a:t>承包人项目经理可以授权其下属人员履行其某项职责，但事先应将这些人员的姓名和授权范围书面通知发包人和监理人。</a:t>
            </a:r>
            <a:endParaRPr lang="en-US" altLang="zh-CN" sz="1800" u="sng" kern="1200" dirty="0">
              <a:solidFill>
                <a:srgbClr val="FF0000"/>
              </a:solidFill>
              <a:latin typeface="楷体-简" pitchFamily="2" charset="-122"/>
              <a:ea typeface="楷体-简" pitchFamily="2" charset="-122"/>
              <a:cs typeface="宋体" panose="02010600030101010101" pitchFamily="2" charset="-122"/>
            </a:endParaRPr>
          </a:p>
        </p:txBody>
      </p:sp>
      <p:sp>
        <p:nvSpPr>
          <p:cNvPr id="105477"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
          <p:cNvSpPr>
            <a:spLocks noGrp="1"/>
          </p:cNvSpPr>
          <p:nvPr>
            <p:ph type="title"/>
          </p:nvPr>
        </p:nvSpPr>
        <p:spPr>
          <a:xfrm>
            <a:off x="457200" y="274638"/>
            <a:ext cx="8229600" cy="511175"/>
          </a:xfrm>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106499" name="内容占位符 5"/>
          <p:cNvSpPr>
            <a:spLocks noGrp="1"/>
          </p:cNvSpPr>
          <p:nvPr>
            <p:ph idx="1"/>
          </p:nvPr>
        </p:nvSpPr>
        <p:spPr>
          <a:xfrm>
            <a:off x="285750" y="1000125"/>
            <a:ext cx="8572500" cy="5126038"/>
          </a:xfrm>
          <a:ln/>
        </p:spPr>
        <p:txBody>
          <a:bodyPr vert="horz" wrap="square" lIns="91440" tIns="45720" rIns="91440" bIns="45720" anchor="t"/>
          <a:p>
            <a:pPr eaLnBrk="1" hangingPunct="1">
              <a:lnSpc>
                <a:spcPts val="2100"/>
              </a:lnSpc>
            </a:pPr>
            <a:r>
              <a:rPr lang="en-US" altLang="zh-CN" sz="1600" b="1" dirty="0">
                <a:latin typeface="楷体-简" pitchFamily="2" charset="-122"/>
                <a:ea typeface="楷体-简" pitchFamily="2" charset="-122"/>
              </a:rPr>
              <a:t>4.6 </a:t>
            </a:r>
            <a:r>
              <a:rPr lang="zh-CN" altLang="en-US" sz="1600" b="1" dirty="0">
                <a:latin typeface="楷体-简" pitchFamily="2" charset="-122"/>
                <a:ea typeface="楷体-简" pitchFamily="2" charset="-122"/>
              </a:rPr>
              <a:t>承包人人员的管理</a:t>
            </a:r>
            <a:endParaRPr lang="zh-CN" altLang="en-US" sz="1600" b="1" dirty="0">
              <a:latin typeface="楷体-简" pitchFamily="2" charset="-122"/>
              <a:ea typeface="楷体-简" pitchFamily="2" charset="-122"/>
            </a:endParaRPr>
          </a:p>
          <a:p>
            <a:pPr algn="just" eaLnBrk="1" hangingPunct="1">
              <a:lnSpc>
                <a:spcPts val="2100"/>
              </a:lnSpc>
            </a:pPr>
            <a:r>
              <a:rPr lang="en-US" altLang="zh-CN" sz="1600" dirty="0">
                <a:latin typeface="楷体-简" pitchFamily="2" charset="-122"/>
                <a:ea typeface="楷体-简" pitchFamily="2" charset="-122"/>
              </a:rPr>
              <a:t>4.6.1 </a:t>
            </a:r>
            <a:r>
              <a:rPr lang="zh-CN" altLang="en-US" sz="1600" dirty="0">
                <a:latin typeface="楷体-简" pitchFamily="2" charset="-122"/>
                <a:ea typeface="楷体-简" pitchFamily="2" charset="-122"/>
              </a:rPr>
              <a:t>承包人应在接到开始工作通知之日起</a:t>
            </a:r>
            <a:r>
              <a:rPr lang="en-US" altLang="zh-CN" sz="1600" dirty="0">
                <a:latin typeface="楷体-简" pitchFamily="2" charset="-122"/>
                <a:ea typeface="楷体-简" pitchFamily="2" charset="-122"/>
              </a:rPr>
              <a:t>28</a:t>
            </a:r>
            <a:r>
              <a:rPr lang="zh-CN" altLang="en-US" sz="1600" dirty="0">
                <a:latin typeface="楷体-简" pitchFamily="2" charset="-122"/>
                <a:ea typeface="楷体-简" pitchFamily="2" charset="-122"/>
              </a:rPr>
              <a:t>天内，向监理人提交承包人的项目管理机构以及人员安排的报告，其内容应包括项目管理机构的设置、各主要岗位的技术和管理人员名单及其资格，以及设计人员和各工种技术工人的安排状况。</a:t>
            </a:r>
            <a:r>
              <a:rPr lang="zh-CN" altLang="en-US" sz="1600" u="sng" dirty="0">
                <a:solidFill>
                  <a:srgbClr val="FF0000"/>
                </a:solidFill>
                <a:latin typeface="楷体-简" pitchFamily="2" charset="-122"/>
                <a:ea typeface="楷体-简" pitchFamily="2" charset="-122"/>
              </a:rPr>
              <a:t>承包人安排的主要管理人员和技术人员应相对稳定，更换主要管理人员和技术人员的，应取得监理人的同意</a:t>
            </a:r>
            <a:r>
              <a:rPr lang="en-US" altLang="zh-CN" sz="1600" u="sng" dirty="0">
                <a:solidFill>
                  <a:srgbClr val="FF0000"/>
                </a:solidFill>
                <a:latin typeface="楷体-简" pitchFamily="2" charset="-122"/>
                <a:ea typeface="楷体-简" pitchFamily="2" charset="-122"/>
              </a:rPr>
              <a:t>,</a:t>
            </a:r>
            <a:r>
              <a:rPr lang="zh-CN" altLang="en-US" sz="1600" u="sng" dirty="0">
                <a:solidFill>
                  <a:srgbClr val="FF0000"/>
                </a:solidFill>
                <a:latin typeface="楷体-简" pitchFamily="2" charset="-122"/>
                <a:ea typeface="楷体-简" pitchFamily="2" charset="-122"/>
              </a:rPr>
              <a:t>并向监理人提交继任人员的资格、管理经验等资料。</a:t>
            </a:r>
            <a:r>
              <a:rPr lang="zh-CN" altLang="en-US" sz="1600" dirty="0">
                <a:latin typeface="楷体-简" pitchFamily="2" charset="-122"/>
                <a:ea typeface="楷体-简" pitchFamily="2" charset="-122"/>
              </a:rPr>
              <a:t>项目经理的更换，应按照本章第</a:t>
            </a:r>
            <a:r>
              <a:rPr lang="en-US" altLang="zh-CN" sz="1600" dirty="0">
                <a:latin typeface="楷体-简" pitchFamily="2" charset="-122"/>
                <a:ea typeface="楷体-简" pitchFamily="2" charset="-122"/>
              </a:rPr>
              <a:t>4.5</a:t>
            </a:r>
            <a:r>
              <a:rPr lang="zh-CN" altLang="en-US" sz="1600" dirty="0">
                <a:latin typeface="楷体-简" pitchFamily="2" charset="-122"/>
                <a:ea typeface="楷体-简" pitchFamily="2" charset="-122"/>
              </a:rPr>
              <a:t>款规定执行。</a:t>
            </a:r>
            <a:endParaRPr lang="zh-CN" altLang="en-US" sz="1600" dirty="0">
              <a:latin typeface="楷体-简" pitchFamily="2" charset="-122"/>
              <a:ea typeface="楷体-简" pitchFamily="2" charset="-122"/>
            </a:endParaRPr>
          </a:p>
          <a:p>
            <a:pPr algn="just" eaLnBrk="1" hangingPunct="1">
              <a:lnSpc>
                <a:spcPts val="2100"/>
              </a:lnSpc>
            </a:pPr>
            <a:r>
              <a:rPr lang="en-US" altLang="zh-CN" sz="1600" dirty="0">
                <a:latin typeface="楷体-简" pitchFamily="2" charset="-122"/>
                <a:ea typeface="楷体-简" pitchFamily="2" charset="-122"/>
              </a:rPr>
              <a:t>4.6.2 </a:t>
            </a:r>
            <a:r>
              <a:rPr lang="zh-CN" altLang="en-US" sz="1600" dirty="0">
                <a:latin typeface="楷体-简" pitchFamily="2" charset="-122"/>
                <a:ea typeface="楷体-简" pitchFamily="2" charset="-122"/>
              </a:rPr>
              <a:t>承包人安排的主要管理人员包括项目经理、设计负责人、施工负责人、采购负责人以及专职质量、安全生产管理人员等；技术人员包括设计师、建筑师、土木工程师、设备工程师、建造师等。</a:t>
            </a:r>
            <a:endParaRPr lang="zh-CN" altLang="en-US" sz="1600" dirty="0">
              <a:latin typeface="楷体-简" pitchFamily="2" charset="-122"/>
              <a:ea typeface="楷体-简" pitchFamily="2" charset="-122"/>
            </a:endParaRPr>
          </a:p>
          <a:p>
            <a:pPr algn="just" eaLnBrk="1" hangingPunct="1">
              <a:lnSpc>
                <a:spcPts val="2100"/>
              </a:lnSpc>
            </a:pPr>
            <a:r>
              <a:rPr lang="en-US" altLang="zh-CN" sz="1600" u="sng" dirty="0">
                <a:solidFill>
                  <a:srgbClr val="FF0000"/>
                </a:solidFill>
                <a:latin typeface="楷体-简" pitchFamily="2" charset="-122"/>
                <a:ea typeface="楷体-简" pitchFamily="2" charset="-122"/>
              </a:rPr>
              <a:t>4.6.3 </a:t>
            </a:r>
            <a:r>
              <a:rPr lang="zh-CN" altLang="en-US" sz="1600" u="sng" dirty="0">
                <a:solidFill>
                  <a:srgbClr val="FF0000"/>
                </a:solidFill>
                <a:latin typeface="楷体-简" pitchFamily="2" charset="-122"/>
                <a:ea typeface="楷体-简" pitchFamily="2" charset="-122"/>
              </a:rPr>
              <a:t>承包人的设计人员应由具有国家规定和发包人要求中约定的资格，并具有从事设计所必需的经验与能力。</a:t>
            </a:r>
            <a:endParaRPr lang="zh-CN" altLang="en-US" sz="1600" u="sng" dirty="0">
              <a:solidFill>
                <a:srgbClr val="FF0000"/>
              </a:solidFill>
              <a:latin typeface="楷体-简" pitchFamily="2" charset="-122"/>
              <a:ea typeface="楷体-简" pitchFamily="2" charset="-122"/>
            </a:endParaRPr>
          </a:p>
          <a:p>
            <a:pPr algn="just" eaLnBrk="1" hangingPunct="1">
              <a:lnSpc>
                <a:spcPts val="2100"/>
              </a:lnSpc>
            </a:pPr>
            <a:r>
              <a:rPr lang="zh-CN" altLang="en-US" sz="1600" dirty="0">
                <a:latin typeface="楷体-简" pitchFamily="2" charset="-122"/>
                <a:ea typeface="楷体-简" pitchFamily="2" charset="-122"/>
              </a:rPr>
              <a:t>承包人应保证其设计人员（包括分包人的设计人员）在合同期限内的任何时候，都能按时参加发包人或其委托的监理人组织的工作会议。</a:t>
            </a:r>
            <a:endParaRPr lang="zh-CN" altLang="en-US" sz="1600" dirty="0">
              <a:latin typeface="楷体-简" pitchFamily="2" charset="-122"/>
              <a:ea typeface="楷体-简" pitchFamily="2" charset="-122"/>
            </a:endParaRPr>
          </a:p>
          <a:p>
            <a:pPr algn="just" eaLnBrk="1" hangingPunct="1">
              <a:lnSpc>
                <a:spcPts val="2100"/>
              </a:lnSpc>
            </a:pPr>
            <a:r>
              <a:rPr lang="en-US" altLang="zh-CN" sz="1600" u="sng" dirty="0">
                <a:solidFill>
                  <a:srgbClr val="FF0000"/>
                </a:solidFill>
                <a:latin typeface="楷体-简" pitchFamily="2" charset="-122"/>
                <a:ea typeface="楷体-简" pitchFamily="2" charset="-122"/>
              </a:rPr>
              <a:t>4.6.4 </a:t>
            </a:r>
            <a:r>
              <a:rPr lang="zh-CN" altLang="en-US" sz="1600" u="sng" dirty="0">
                <a:solidFill>
                  <a:srgbClr val="FF0000"/>
                </a:solidFill>
                <a:latin typeface="楷体-简" pitchFamily="2" charset="-122"/>
                <a:ea typeface="楷体-简" pitchFamily="2" charset="-122"/>
              </a:rPr>
              <a:t>国家规定应当持证上岗的工作人员均应持有相应的资格证明，监理人有权随时检查。监理人认为有必要时，可进行现场考核。</a:t>
            </a:r>
            <a:endParaRPr lang="zh-CN" altLang="en-US" sz="1600" u="sng" dirty="0">
              <a:solidFill>
                <a:srgbClr val="FF0000"/>
              </a:solidFill>
              <a:latin typeface="楷体-简" pitchFamily="2" charset="-122"/>
              <a:ea typeface="楷体-简" pitchFamily="2" charset="-122"/>
            </a:endParaRPr>
          </a:p>
          <a:p>
            <a:pPr algn="just" eaLnBrk="1" hangingPunct="1">
              <a:lnSpc>
                <a:spcPts val="2100"/>
              </a:lnSpc>
            </a:pPr>
            <a:r>
              <a:rPr lang="en-US" altLang="zh-CN" sz="1600" dirty="0">
                <a:latin typeface="楷体-简" pitchFamily="2" charset="-122"/>
                <a:ea typeface="楷体-简" pitchFamily="2" charset="-122"/>
              </a:rPr>
              <a:t>4.6.5 </a:t>
            </a:r>
            <a:r>
              <a:rPr lang="zh-CN" altLang="en-US" sz="1600" dirty="0">
                <a:latin typeface="楷体-简" pitchFamily="2" charset="-122"/>
                <a:ea typeface="楷体-简" pitchFamily="2" charset="-122"/>
              </a:rPr>
              <a:t>除专用合同条款另有约定外，承包人的主要施工管理人员离开施工现场连续超过</a:t>
            </a:r>
            <a:r>
              <a:rPr lang="en-US" altLang="zh-CN" sz="1600" dirty="0">
                <a:latin typeface="楷体-简" pitchFamily="2" charset="-122"/>
                <a:ea typeface="楷体-简" pitchFamily="2" charset="-122"/>
              </a:rPr>
              <a:t>3</a:t>
            </a:r>
            <a:r>
              <a:rPr lang="zh-CN" altLang="en-US" sz="1600" dirty="0">
                <a:latin typeface="楷体-简" pitchFamily="2" charset="-122"/>
                <a:ea typeface="楷体-简" pitchFamily="2" charset="-122"/>
              </a:rPr>
              <a:t>天的，应事先征得监理人同意。承包人擅自更换项目经理或主要施工管理人员，或前述人员未经监理人许可擅自离开施工现场连续超过</a:t>
            </a:r>
            <a:r>
              <a:rPr lang="en-US" altLang="zh-CN" sz="1600" dirty="0">
                <a:latin typeface="楷体-简" pitchFamily="2" charset="-122"/>
                <a:ea typeface="楷体-简" pitchFamily="2" charset="-122"/>
              </a:rPr>
              <a:t>3</a:t>
            </a:r>
            <a:r>
              <a:rPr lang="zh-CN" altLang="en-US" sz="1600" dirty="0">
                <a:latin typeface="楷体-简" pitchFamily="2" charset="-122"/>
                <a:ea typeface="楷体-简" pitchFamily="2" charset="-122"/>
              </a:rPr>
              <a:t>天的，应按照专用合同条款约定承担违约责任。</a:t>
            </a:r>
            <a:endParaRPr lang="en-US" altLang="zh-CN" sz="1600" u="sng" dirty="0">
              <a:solidFill>
                <a:srgbClr val="FF0000"/>
              </a:solidFill>
              <a:latin typeface="楷体-简" pitchFamily="2" charset="-122"/>
              <a:ea typeface="楷体-简" pitchFamily="2" charset="-122"/>
            </a:endParaRPr>
          </a:p>
        </p:txBody>
      </p:sp>
      <p:sp>
        <p:nvSpPr>
          <p:cNvPr id="106500"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
          <p:cNvSpPr>
            <a:spLocks noGrp="1"/>
          </p:cNvSpPr>
          <p:nvPr>
            <p:ph type="title"/>
          </p:nvPr>
        </p:nvSpPr>
        <p:spPr>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107523" name="内容占位符 4"/>
          <p:cNvSpPr>
            <a:spLocks noGrp="1"/>
          </p:cNvSpPr>
          <p:nvPr>
            <p:ph sz="half" idx="1"/>
          </p:nvPr>
        </p:nvSpPr>
        <p:spPr>
          <a:xfrm>
            <a:off x="457200" y="1600200"/>
            <a:ext cx="2686050" cy="4525963"/>
          </a:xfrm>
          <a:ln/>
        </p:spPr>
        <p:txBody>
          <a:bodyPr vert="horz" wrap="square" lIns="91440" tIns="45720" rIns="91440" bIns="45720" anchor="t"/>
          <a:p>
            <a:pPr eaLnBrk="1" hangingPunct="1">
              <a:lnSpc>
                <a:spcPct val="150000"/>
              </a:lnSpc>
              <a:buClrTx/>
              <a:buSzTx/>
            </a:pP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标准设计施工总承包合同</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关于设计的规定</a:t>
            </a:r>
            <a:endParaRPr lang="en-US" altLang="zh-CN" sz="2000" b="1" kern="1200" dirty="0">
              <a:latin typeface="宋体" panose="02010600030101010101" pitchFamily="2" charset="-122"/>
              <a:ea typeface="+mn-ea"/>
              <a:cs typeface="宋体" panose="02010600030101010101" pitchFamily="2" charset="-122"/>
            </a:endParaRPr>
          </a:p>
        </p:txBody>
      </p:sp>
      <p:sp>
        <p:nvSpPr>
          <p:cNvPr id="107524" name="内容占位符 5"/>
          <p:cNvSpPr>
            <a:spLocks noGrp="1"/>
          </p:cNvSpPr>
          <p:nvPr>
            <p:ph sz="half" idx="2"/>
          </p:nvPr>
        </p:nvSpPr>
        <p:spPr>
          <a:xfrm>
            <a:off x="3357563" y="1600200"/>
            <a:ext cx="5329237" cy="4525963"/>
          </a:xfrm>
          <a:ln/>
        </p:spPr>
        <p:txBody>
          <a:bodyPr vert="horz" wrap="square" lIns="91440" tIns="45720" rIns="91440" bIns="45720" anchor="t"/>
          <a:p>
            <a:pPr eaLnBrk="1" hangingPunct="1">
              <a:lnSpc>
                <a:spcPct val="150000"/>
              </a:lnSpc>
              <a:buClrTx/>
              <a:buSzTx/>
            </a:pPr>
            <a:r>
              <a:rPr lang="en-US" altLang="zh-CN" sz="1800" b="1" kern="1200" dirty="0">
                <a:latin typeface="+mn-lt"/>
                <a:ea typeface="+mn-ea"/>
                <a:cs typeface="宋体" panose="02010600030101010101" pitchFamily="2" charset="-122"/>
              </a:rPr>
              <a:t>5. </a:t>
            </a:r>
            <a:r>
              <a:rPr lang="zh-CN" altLang="en-US" sz="1800" b="1" kern="1200" dirty="0">
                <a:latin typeface="+mn-lt"/>
                <a:ea typeface="+mn-ea"/>
                <a:cs typeface="宋体" panose="02010600030101010101" pitchFamily="2" charset="-122"/>
              </a:rPr>
              <a:t>设计</a:t>
            </a:r>
            <a:endParaRPr lang="zh-CN" altLang="en-US" sz="1800" b="1"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5.1 </a:t>
            </a:r>
            <a:r>
              <a:rPr lang="zh-CN" altLang="en-US" sz="1800" kern="1200" dirty="0">
                <a:latin typeface="+mn-lt"/>
                <a:ea typeface="+mn-ea"/>
                <a:cs typeface="宋体" panose="02010600030101010101" pitchFamily="2" charset="-122"/>
              </a:rPr>
              <a:t>承包人的设计义务</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5.2 </a:t>
            </a:r>
            <a:r>
              <a:rPr lang="zh-CN" altLang="en-US" sz="1800" kern="1200" dirty="0">
                <a:latin typeface="+mn-lt"/>
                <a:ea typeface="+mn-ea"/>
                <a:cs typeface="宋体" panose="02010600030101010101" pitchFamily="2" charset="-122"/>
              </a:rPr>
              <a:t>承包人设计进度计划</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5.3 </a:t>
            </a:r>
            <a:r>
              <a:rPr lang="zh-CN" altLang="en-US" sz="1800" kern="1200" dirty="0">
                <a:latin typeface="+mn-lt"/>
                <a:ea typeface="+mn-ea"/>
                <a:cs typeface="宋体" panose="02010600030101010101" pitchFamily="2" charset="-122"/>
              </a:rPr>
              <a:t>设计审查</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5.4 </a:t>
            </a:r>
            <a:r>
              <a:rPr lang="zh-CN" altLang="en-US" sz="1800" kern="1200" dirty="0">
                <a:latin typeface="+mn-lt"/>
                <a:ea typeface="+mn-ea"/>
                <a:cs typeface="宋体" panose="02010600030101010101" pitchFamily="2" charset="-122"/>
              </a:rPr>
              <a:t>培训</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5.5 </a:t>
            </a:r>
            <a:r>
              <a:rPr lang="zh-CN" altLang="en-US" sz="1800" kern="1200" dirty="0">
                <a:latin typeface="+mn-lt"/>
                <a:ea typeface="+mn-ea"/>
                <a:cs typeface="宋体" panose="02010600030101010101" pitchFamily="2" charset="-122"/>
              </a:rPr>
              <a:t>竣工文件</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5.6 </a:t>
            </a:r>
            <a:r>
              <a:rPr lang="zh-CN" altLang="en-US" sz="1800" kern="1200" dirty="0">
                <a:latin typeface="+mn-lt"/>
                <a:ea typeface="+mn-ea"/>
                <a:cs typeface="宋体" panose="02010600030101010101" pitchFamily="2" charset="-122"/>
              </a:rPr>
              <a:t>操作和维修手册</a:t>
            </a:r>
            <a:endParaRPr lang="zh-CN" altLang="en-US" sz="1800" kern="1200" dirty="0">
              <a:latin typeface="+mn-lt"/>
              <a:ea typeface="+mn-ea"/>
              <a:cs typeface="宋体" panose="02010600030101010101" pitchFamily="2" charset="-122"/>
            </a:endParaRPr>
          </a:p>
          <a:p>
            <a:pPr lvl="1" eaLnBrk="1" hangingPunct="1">
              <a:lnSpc>
                <a:spcPct val="150000"/>
              </a:lnSpc>
            </a:pPr>
            <a:r>
              <a:rPr lang="en-US" altLang="zh-CN" sz="1800" kern="1200" dirty="0">
                <a:latin typeface="+mn-lt"/>
                <a:ea typeface="+mn-ea"/>
                <a:cs typeface="宋体" panose="02010600030101010101" pitchFamily="2" charset="-122"/>
              </a:rPr>
              <a:t>5.7 </a:t>
            </a:r>
            <a:r>
              <a:rPr lang="zh-CN" altLang="en-US" sz="1800" kern="1200" dirty="0">
                <a:latin typeface="+mn-lt"/>
                <a:ea typeface="+mn-ea"/>
                <a:cs typeface="宋体" panose="02010600030101010101" pitchFamily="2" charset="-122"/>
              </a:rPr>
              <a:t>承包人文件错误</a:t>
            </a:r>
            <a:endParaRPr lang="en-US" altLang="zh-CN" sz="1800" kern="1200" dirty="0">
              <a:latin typeface="+mn-lt"/>
              <a:ea typeface="+mn-ea"/>
              <a:cs typeface="宋体" panose="02010600030101010101" pitchFamily="2" charset="-122"/>
            </a:endParaRPr>
          </a:p>
        </p:txBody>
      </p:sp>
      <p:sp>
        <p:nvSpPr>
          <p:cNvPr id="107525"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标题 1"/>
          <p:cNvSpPr>
            <a:spLocks noGrp="1"/>
          </p:cNvSpPr>
          <p:nvPr>
            <p:ph type="title"/>
          </p:nvPr>
        </p:nvSpPr>
        <p:spPr>
          <a:xfrm>
            <a:off x="457200" y="71438"/>
            <a:ext cx="8229600" cy="714375"/>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08547" name="内容占位符 7"/>
          <p:cNvSpPr>
            <a:spLocks noGrp="1"/>
          </p:cNvSpPr>
          <p:nvPr>
            <p:ph idx="1"/>
          </p:nvPr>
        </p:nvSpPr>
        <p:spPr>
          <a:xfrm>
            <a:off x="214313" y="928688"/>
            <a:ext cx="8715375" cy="5643562"/>
          </a:xfrm>
          <a:ln/>
        </p:spPr>
        <p:txBody>
          <a:bodyPr vert="horz" wrap="square" lIns="91440" tIns="45720" rIns="91440" bIns="45720" anchor="t"/>
          <a:p>
            <a:pPr algn="just" eaLnBrk="1" hangingPunct="1">
              <a:lnSpc>
                <a:spcPts val="1800"/>
              </a:lnSpc>
              <a:buFont typeface="Wingdings" panose="05000000000000000000" pitchFamily="2" charset="2"/>
              <a:buChar char="l"/>
            </a:pPr>
            <a:r>
              <a:rPr lang="en-US" altLang="zh-CN" sz="1500" b="1" dirty="0">
                <a:latin typeface="宋体" panose="02010600030101010101" pitchFamily="2" charset="-122"/>
              </a:rPr>
              <a:t>《</a:t>
            </a:r>
            <a:r>
              <a:rPr lang="zh-CN" altLang="en-US" sz="1500" b="1" dirty="0">
                <a:latin typeface="宋体" panose="02010600030101010101" pitchFamily="2" charset="-122"/>
              </a:rPr>
              <a:t>标准合同</a:t>
            </a:r>
            <a:r>
              <a:rPr lang="en-US" altLang="zh-CN" sz="1500" b="1" dirty="0">
                <a:latin typeface="宋体" panose="02010600030101010101" pitchFamily="2" charset="-122"/>
              </a:rPr>
              <a:t>》</a:t>
            </a:r>
            <a:r>
              <a:rPr lang="zh-CN" altLang="en-US" sz="1500" b="1" dirty="0">
                <a:latin typeface="宋体" panose="02010600030101010101" pitchFamily="2" charset="-122"/>
              </a:rPr>
              <a:t>关于质量监督检查的规定</a:t>
            </a:r>
            <a:endParaRPr lang="zh-CN" altLang="en-US" sz="1500" b="1" dirty="0">
              <a:latin typeface="宋体" panose="02010600030101010101" pitchFamily="2" charset="-122"/>
            </a:endParaRPr>
          </a:p>
          <a:p>
            <a:pPr algn="just" eaLnBrk="1" hangingPunct="1">
              <a:lnSpc>
                <a:spcPts val="1800"/>
              </a:lnSpc>
              <a:buChar char="•"/>
            </a:pPr>
            <a:r>
              <a:rPr lang="en-US" altLang="zh-CN" sz="1500" b="1" dirty="0"/>
              <a:t>13.2 </a:t>
            </a:r>
            <a:r>
              <a:rPr lang="zh-CN" altLang="en-US" sz="1500" b="1" dirty="0"/>
              <a:t>承包人的质量检查</a:t>
            </a:r>
            <a:r>
              <a:rPr lang="zh-CN" altLang="en-US" sz="1500" dirty="0"/>
              <a:t>（自检）</a:t>
            </a:r>
            <a:endParaRPr lang="zh-CN" altLang="en-US" sz="1500" dirty="0"/>
          </a:p>
          <a:p>
            <a:pPr algn="just" eaLnBrk="1" hangingPunct="1">
              <a:lnSpc>
                <a:spcPts val="1800"/>
              </a:lnSpc>
              <a:buChar char="•"/>
            </a:pPr>
            <a:r>
              <a:rPr lang="en-US" altLang="zh-CN" sz="1500" b="1" dirty="0"/>
              <a:t>13.3 </a:t>
            </a:r>
            <a:r>
              <a:rPr lang="zh-CN" altLang="en-US" sz="1500" b="1" dirty="0"/>
              <a:t>监理人的质量检查</a:t>
            </a:r>
            <a:r>
              <a:rPr lang="zh-CN" altLang="en-US" sz="1500" dirty="0"/>
              <a:t>（监理人检查）</a:t>
            </a:r>
            <a:endParaRPr lang="en-US" altLang="zh-CN" sz="1500" dirty="0"/>
          </a:p>
          <a:p>
            <a:pPr algn="just" eaLnBrk="1" hangingPunct="1">
              <a:lnSpc>
                <a:spcPts val="1800"/>
              </a:lnSpc>
              <a:buChar char="•"/>
            </a:pPr>
            <a:r>
              <a:rPr lang="en-US" altLang="zh-CN" sz="1500" b="1" dirty="0"/>
              <a:t>13.4 </a:t>
            </a:r>
            <a:r>
              <a:rPr lang="zh-CN" altLang="en-US" sz="1500" b="1" dirty="0"/>
              <a:t>工程隐蔽部位覆盖前的检查</a:t>
            </a:r>
            <a:r>
              <a:rPr lang="zh-CN" altLang="en-US" sz="1500" dirty="0"/>
              <a:t>（隐蔽工程的检查）</a:t>
            </a:r>
            <a:endParaRPr lang="zh-CN" altLang="en-US" sz="1500" dirty="0"/>
          </a:p>
          <a:p>
            <a:pPr algn="just" eaLnBrk="1" hangingPunct="1">
              <a:lnSpc>
                <a:spcPts val="1800"/>
              </a:lnSpc>
              <a:buNone/>
            </a:pPr>
            <a:r>
              <a:rPr lang="zh-CN" altLang="en-US" sz="1500" b="1" dirty="0">
                <a:latin typeface="华文楷体" panose="02010600040101010101" pitchFamily="2" charset="-122"/>
                <a:ea typeface="华文楷体" panose="02010600040101010101" pitchFamily="2" charset="-122"/>
              </a:rPr>
              <a:t>       “</a:t>
            </a:r>
            <a:r>
              <a:rPr lang="en-US" altLang="zh-CN" sz="1500" b="1" dirty="0">
                <a:latin typeface="华文楷体" panose="02010600040101010101" pitchFamily="2" charset="-122"/>
                <a:ea typeface="华文楷体" panose="02010600040101010101" pitchFamily="2" charset="-122"/>
              </a:rPr>
              <a:t>13.4.1 </a:t>
            </a:r>
            <a:r>
              <a:rPr lang="zh-CN" altLang="en-US" sz="1500" b="1" dirty="0">
                <a:latin typeface="华文楷体" panose="02010600040101010101" pitchFamily="2" charset="-122"/>
                <a:ea typeface="华文楷体" panose="02010600040101010101" pitchFamily="2" charset="-122"/>
              </a:rPr>
              <a:t>通知监理人检查</a:t>
            </a:r>
            <a:endParaRPr lang="zh-CN" altLang="en-US" sz="1500" b="1"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dirty="0">
                <a:latin typeface="华文楷体" panose="02010600040101010101" pitchFamily="2" charset="-122"/>
                <a:ea typeface="华文楷体" panose="02010600040101010101" pitchFamily="2" charset="-122"/>
              </a:rPr>
              <a:t>       经承包人自检确认的工程隐蔽部位具备覆盖条件后，承包人应通知监理人</a:t>
            </a:r>
            <a:r>
              <a:rPr lang="zh-CN" altLang="en-US" sz="1500" u="sng" dirty="0">
                <a:solidFill>
                  <a:srgbClr val="FF0000"/>
                </a:solidFill>
                <a:latin typeface="华文楷体" panose="02010600040101010101" pitchFamily="2" charset="-122"/>
                <a:ea typeface="华文楷体" panose="02010600040101010101" pitchFamily="2" charset="-122"/>
              </a:rPr>
              <a:t>在约定的期限内</a:t>
            </a:r>
            <a:r>
              <a:rPr lang="zh-CN" altLang="en-US" sz="1500" dirty="0">
                <a:latin typeface="华文楷体" panose="02010600040101010101" pitchFamily="2" charset="-122"/>
                <a:ea typeface="华文楷体" panose="02010600040101010101" pitchFamily="2" charset="-122"/>
              </a:rPr>
              <a:t>检查。承包人的通知应附有自检记录和必要的检查资料。监理人应按时到场检查。</a:t>
            </a:r>
            <a:r>
              <a:rPr lang="zh-CN" altLang="en-US" sz="1500" u="sng" dirty="0">
                <a:solidFill>
                  <a:srgbClr val="FF0000"/>
                </a:solidFill>
                <a:latin typeface="华文楷体" panose="02010600040101010101" pitchFamily="2" charset="-122"/>
                <a:ea typeface="华文楷体" panose="02010600040101010101" pitchFamily="2" charset="-122"/>
              </a:rPr>
              <a:t>经监理人检查确认质量符合隐蔽要求，并在检查记录上签字后，承包人才能进行覆盖。</a:t>
            </a:r>
            <a:r>
              <a:rPr lang="zh-CN" altLang="en-US" sz="1500" dirty="0">
                <a:latin typeface="华文楷体" panose="02010600040101010101" pitchFamily="2" charset="-122"/>
                <a:ea typeface="华文楷体" panose="02010600040101010101" pitchFamily="2" charset="-122"/>
              </a:rPr>
              <a:t>监理人检查确认质量不合格的，承包人应在监理人指示的时间内修整返工后，由监理人重新检查。</a:t>
            </a:r>
            <a:endParaRPr lang="zh-CN" altLang="en-US" sz="1500"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b="1" dirty="0">
                <a:latin typeface="华文楷体" panose="02010600040101010101" pitchFamily="2" charset="-122"/>
                <a:ea typeface="华文楷体" panose="02010600040101010101" pitchFamily="2" charset="-122"/>
              </a:rPr>
              <a:t>        </a:t>
            </a:r>
            <a:r>
              <a:rPr lang="en-US" altLang="zh-CN" sz="1500" b="1" dirty="0">
                <a:latin typeface="华文楷体" panose="02010600040101010101" pitchFamily="2" charset="-122"/>
                <a:ea typeface="华文楷体" panose="02010600040101010101" pitchFamily="2" charset="-122"/>
              </a:rPr>
              <a:t>13.4.2 </a:t>
            </a:r>
            <a:r>
              <a:rPr lang="zh-CN" altLang="en-US" sz="1500" b="1" dirty="0">
                <a:latin typeface="华文楷体" panose="02010600040101010101" pitchFamily="2" charset="-122"/>
                <a:ea typeface="华文楷体" panose="02010600040101010101" pitchFamily="2" charset="-122"/>
              </a:rPr>
              <a:t>监理人未到场检查</a:t>
            </a:r>
            <a:endParaRPr lang="zh-CN" altLang="en-US" sz="1500" b="1"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dirty="0">
                <a:latin typeface="华文楷体" panose="02010600040101010101" pitchFamily="2" charset="-122"/>
                <a:ea typeface="华文楷体" panose="02010600040101010101" pitchFamily="2" charset="-122"/>
              </a:rPr>
              <a:t>        </a:t>
            </a:r>
            <a:r>
              <a:rPr lang="zh-CN" altLang="en-US" sz="1500" u="sng" dirty="0">
                <a:solidFill>
                  <a:srgbClr val="FF0000"/>
                </a:solidFill>
                <a:latin typeface="华文楷体" panose="02010600040101010101" pitchFamily="2" charset="-122"/>
                <a:ea typeface="华文楷体" panose="02010600040101010101" pitchFamily="2" charset="-122"/>
              </a:rPr>
              <a:t>监理人未按第</a:t>
            </a:r>
            <a:r>
              <a:rPr lang="en-US" altLang="zh-CN" sz="1500" u="sng" dirty="0">
                <a:solidFill>
                  <a:srgbClr val="FF0000"/>
                </a:solidFill>
                <a:latin typeface="华文楷体" panose="02010600040101010101" pitchFamily="2" charset="-122"/>
                <a:ea typeface="华文楷体" panose="02010600040101010101" pitchFamily="2" charset="-122"/>
              </a:rPr>
              <a:t>13.4.l </a:t>
            </a:r>
            <a:r>
              <a:rPr lang="zh-CN" altLang="en-US" sz="1500" u="sng" dirty="0">
                <a:solidFill>
                  <a:srgbClr val="FF0000"/>
                </a:solidFill>
                <a:latin typeface="华文楷体" panose="02010600040101010101" pitchFamily="2" charset="-122"/>
                <a:ea typeface="华文楷体" panose="02010600040101010101" pitchFamily="2" charset="-122"/>
              </a:rPr>
              <a:t>项约定的时间进行检查的，除监理人另有指示外，承包人可自行完成覆盖工作，并作相应记录报送监理人，监理人应签字确认。</a:t>
            </a:r>
            <a:r>
              <a:rPr lang="zh-CN" altLang="en-US" sz="1500" dirty="0">
                <a:latin typeface="华文楷体" panose="02010600040101010101" pitchFamily="2" charset="-122"/>
                <a:ea typeface="华文楷体" panose="02010600040101010101" pitchFamily="2" charset="-122"/>
              </a:rPr>
              <a:t>监理人事后对检查记录有疑问的，可按第</a:t>
            </a:r>
            <a:r>
              <a:rPr lang="en-US" altLang="zh-CN" sz="1500" dirty="0">
                <a:latin typeface="华文楷体" panose="02010600040101010101" pitchFamily="2" charset="-122"/>
                <a:ea typeface="华文楷体" panose="02010600040101010101" pitchFamily="2" charset="-122"/>
              </a:rPr>
              <a:t>13.4.3 </a:t>
            </a:r>
            <a:r>
              <a:rPr lang="zh-CN" altLang="en-US" sz="1500" dirty="0">
                <a:latin typeface="华文楷体" panose="02010600040101010101" pitchFamily="2" charset="-122"/>
                <a:ea typeface="华文楷体" panose="02010600040101010101" pitchFamily="2" charset="-122"/>
              </a:rPr>
              <a:t>项的约定重新检查。</a:t>
            </a:r>
            <a:endParaRPr lang="zh-CN" altLang="en-US" sz="1500"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b="1" dirty="0">
                <a:latin typeface="华文楷体" panose="02010600040101010101" pitchFamily="2" charset="-122"/>
                <a:ea typeface="华文楷体" panose="02010600040101010101" pitchFamily="2" charset="-122"/>
              </a:rPr>
              <a:t>        </a:t>
            </a:r>
            <a:r>
              <a:rPr lang="en-US" altLang="zh-CN" sz="1500" b="1" dirty="0">
                <a:latin typeface="华文楷体" panose="02010600040101010101" pitchFamily="2" charset="-122"/>
                <a:ea typeface="华文楷体" panose="02010600040101010101" pitchFamily="2" charset="-122"/>
              </a:rPr>
              <a:t>13.4.3 </a:t>
            </a:r>
            <a:r>
              <a:rPr lang="zh-CN" altLang="en-US" sz="1500" b="1" dirty="0">
                <a:latin typeface="华文楷体" panose="02010600040101010101" pitchFamily="2" charset="-122"/>
                <a:ea typeface="华文楷体" panose="02010600040101010101" pitchFamily="2" charset="-122"/>
              </a:rPr>
              <a:t>监理人重新检查</a:t>
            </a:r>
            <a:endParaRPr lang="zh-CN" altLang="en-US" sz="1500" b="1"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dirty="0">
                <a:latin typeface="华文楷体" panose="02010600040101010101" pitchFamily="2" charset="-122"/>
                <a:ea typeface="华文楷体" panose="02010600040101010101" pitchFamily="2" charset="-122"/>
              </a:rPr>
              <a:t>        承包人按第</a:t>
            </a:r>
            <a:r>
              <a:rPr lang="en-US" altLang="zh-CN" sz="1500" dirty="0">
                <a:latin typeface="华文楷体" panose="02010600040101010101" pitchFamily="2" charset="-122"/>
                <a:ea typeface="华文楷体" panose="02010600040101010101" pitchFamily="2" charset="-122"/>
              </a:rPr>
              <a:t>13.4.1 </a:t>
            </a:r>
            <a:r>
              <a:rPr lang="zh-CN" altLang="en-US" sz="1500" dirty="0">
                <a:latin typeface="华文楷体" panose="02010600040101010101" pitchFamily="2" charset="-122"/>
                <a:ea typeface="华文楷体" panose="02010600040101010101" pitchFamily="2" charset="-122"/>
              </a:rPr>
              <a:t>项或第</a:t>
            </a:r>
            <a:r>
              <a:rPr lang="en-US" altLang="zh-CN" sz="1500" dirty="0">
                <a:latin typeface="华文楷体" panose="02010600040101010101" pitchFamily="2" charset="-122"/>
                <a:ea typeface="华文楷体" panose="02010600040101010101" pitchFamily="2" charset="-122"/>
              </a:rPr>
              <a:t>13.4.2 </a:t>
            </a:r>
            <a:r>
              <a:rPr lang="zh-CN" altLang="en-US" sz="1500" dirty="0">
                <a:latin typeface="华文楷体" panose="02010600040101010101" pitchFamily="2" charset="-122"/>
                <a:ea typeface="华文楷体" panose="02010600040101010101" pitchFamily="2" charset="-122"/>
              </a:rPr>
              <a:t>项覆盖工程隐蔽部位后，监理人对质量有疑问的，可要求承包人对已覆盖的部位进行钻孔探测或揭开</a:t>
            </a:r>
            <a:r>
              <a:rPr lang="zh-CN" altLang="en-US" sz="1500" u="sng" dirty="0">
                <a:solidFill>
                  <a:srgbClr val="FF0000"/>
                </a:solidFill>
                <a:latin typeface="华文楷体" panose="02010600040101010101" pitchFamily="2" charset="-122"/>
                <a:ea typeface="华文楷体" panose="02010600040101010101" pitchFamily="2" charset="-122"/>
              </a:rPr>
              <a:t>重新检验</a:t>
            </a:r>
            <a:r>
              <a:rPr lang="zh-CN" altLang="en-US" sz="1500" dirty="0">
                <a:latin typeface="华文楷体" panose="02010600040101010101" pitchFamily="2" charset="-122"/>
                <a:ea typeface="华文楷体" panose="02010600040101010101" pitchFamily="2" charset="-122"/>
              </a:rPr>
              <a:t>，承包人应遵照执行，并在检验后重新覆盖恢复原状。经检验</a:t>
            </a:r>
            <a:r>
              <a:rPr lang="zh-CN" altLang="en-US" sz="1500" u="sng" dirty="0">
                <a:solidFill>
                  <a:srgbClr val="FF0000"/>
                </a:solidFill>
                <a:latin typeface="华文楷体" panose="02010600040101010101" pitchFamily="2" charset="-122"/>
                <a:ea typeface="华文楷体" panose="02010600040101010101" pitchFamily="2" charset="-122"/>
              </a:rPr>
              <a:t>证明工程质量符合合同要求的</a:t>
            </a:r>
            <a:r>
              <a:rPr lang="zh-CN" altLang="en-US" sz="1500" dirty="0">
                <a:latin typeface="华文楷体" panose="02010600040101010101" pitchFamily="2" charset="-122"/>
                <a:ea typeface="华文楷体" panose="02010600040101010101" pitchFamily="2" charset="-122"/>
              </a:rPr>
              <a:t>，由发包人承担由此增加的费用和（或）工期延误，并支付承包人合理利润；</a:t>
            </a:r>
            <a:r>
              <a:rPr lang="zh-CN" altLang="en-US" sz="1500" u="sng" dirty="0">
                <a:solidFill>
                  <a:srgbClr val="FF0000"/>
                </a:solidFill>
                <a:latin typeface="华文楷体" panose="02010600040101010101" pitchFamily="2" charset="-122"/>
                <a:ea typeface="华文楷体" panose="02010600040101010101" pitchFamily="2" charset="-122"/>
              </a:rPr>
              <a:t>经检验证明工程质量不符合合同要求的，由此增加的费用和（或）工期延误由承包人承担。</a:t>
            </a:r>
            <a:endParaRPr lang="zh-CN" altLang="en-US" sz="1500" u="sng" dirty="0">
              <a:solidFill>
                <a:srgbClr val="FF0000"/>
              </a:solidFill>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b="1" dirty="0">
                <a:latin typeface="华文楷体" panose="02010600040101010101" pitchFamily="2" charset="-122"/>
                <a:ea typeface="华文楷体" panose="02010600040101010101" pitchFamily="2" charset="-122"/>
              </a:rPr>
              <a:t>        </a:t>
            </a:r>
            <a:r>
              <a:rPr lang="en-US" altLang="zh-CN" sz="1500" b="1" dirty="0">
                <a:latin typeface="华文楷体" panose="02010600040101010101" pitchFamily="2" charset="-122"/>
                <a:ea typeface="华文楷体" panose="02010600040101010101" pitchFamily="2" charset="-122"/>
              </a:rPr>
              <a:t>13.4.4 </a:t>
            </a:r>
            <a:r>
              <a:rPr lang="zh-CN" altLang="en-US" sz="1500" b="1" dirty="0">
                <a:latin typeface="华文楷体" panose="02010600040101010101" pitchFamily="2" charset="-122"/>
                <a:ea typeface="华文楷体" panose="02010600040101010101" pitchFamily="2" charset="-122"/>
              </a:rPr>
              <a:t>承包人私自覆盖</a:t>
            </a:r>
            <a:endParaRPr lang="zh-CN" altLang="en-US" sz="1500" b="1" dirty="0">
              <a:latin typeface="华文楷体" panose="02010600040101010101" pitchFamily="2" charset="-122"/>
              <a:ea typeface="华文楷体" panose="02010600040101010101" pitchFamily="2" charset="-122"/>
            </a:endParaRPr>
          </a:p>
          <a:p>
            <a:pPr algn="just" eaLnBrk="1" hangingPunct="1">
              <a:lnSpc>
                <a:spcPts val="1800"/>
              </a:lnSpc>
              <a:buNone/>
            </a:pPr>
            <a:r>
              <a:rPr lang="zh-CN" altLang="en-US" sz="1500" dirty="0">
                <a:latin typeface="华文楷体" panose="02010600040101010101" pitchFamily="2" charset="-122"/>
                <a:ea typeface="华文楷体" panose="02010600040101010101" pitchFamily="2" charset="-122"/>
              </a:rPr>
              <a:t>        承包人未通知监理人到场检查，</a:t>
            </a:r>
            <a:r>
              <a:rPr lang="zh-CN" altLang="en-US" sz="1500" u="sng" dirty="0">
                <a:solidFill>
                  <a:srgbClr val="FF0000"/>
                </a:solidFill>
                <a:latin typeface="华文楷体" panose="02010600040101010101" pitchFamily="2" charset="-122"/>
                <a:ea typeface="华文楷体" panose="02010600040101010101" pitchFamily="2" charset="-122"/>
              </a:rPr>
              <a:t>私自将工程隐蔽部位覆盖的</a:t>
            </a:r>
            <a:r>
              <a:rPr lang="zh-CN" altLang="en-US" sz="1500" dirty="0">
                <a:latin typeface="华文楷体" panose="02010600040101010101" pitchFamily="2" charset="-122"/>
                <a:ea typeface="华文楷体" panose="02010600040101010101" pitchFamily="2" charset="-122"/>
              </a:rPr>
              <a:t>，监理人有权指示承包人钻孔探测或揭开检查，由此增加的费用和（或）工期延误由承包人承担。”</a:t>
            </a:r>
            <a:endParaRPr lang="zh-CN" altLang="en-US" sz="1500" dirty="0">
              <a:latin typeface="华文楷体" panose="02010600040101010101" pitchFamily="2" charset="-122"/>
              <a:ea typeface="华文楷体" panose="0201060004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09571" name="内容占位符 6"/>
          <p:cNvSpPr>
            <a:spLocks noGrp="1"/>
          </p:cNvSpPr>
          <p:nvPr>
            <p:ph idx="1"/>
          </p:nvPr>
        </p:nvSpPr>
        <p:spPr>
          <a:ln/>
        </p:spPr>
        <p:txBody>
          <a:bodyPr vert="horz" wrap="square" lIns="91440" tIns="45720" rIns="91440" bIns="45720" anchor="t"/>
          <a:p>
            <a:pPr eaLnBrk="1" hangingPunct="1">
              <a:lnSpc>
                <a:spcPct val="150000"/>
              </a:lnSpc>
              <a:buFont typeface="Wingdings" panose="05000000000000000000" pitchFamily="2" charset="2"/>
              <a:buChar char="l"/>
            </a:pPr>
            <a:r>
              <a:rPr lang="zh-CN" altLang="en-US" sz="1600" b="1" dirty="0">
                <a:latin typeface="宋体" panose="02010600030101010101" pitchFamily="2" charset="-122"/>
              </a:rPr>
              <a:t>承包商工程在质量保证期内必须保证质量：</a:t>
            </a:r>
            <a:endParaRPr lang="zh-CN" altLang="en-US" sz="1600" b="1" dirty="0">
              <a:latin typeface="宋体" panose="02010600030101010101" pitchFamily="2" charset="-122"/>
            </a:endParaRPr>
          </a:p>
          <a:p>
            <a:pPr eaLnBrk="1" hangingPunct="1">
              <a:lnSpc>
                <a:spcPct val="170000"/>
              </a:lnSpc>
              <a:buChar char="•"/>
            </a:pPr>
            <a:r>
              <a:rPr lang="en-US" altLang="zh-CN" sz="1600" b="1" dirty="0">
                <a:latin typeface="宋体" panose="02010600030101010101" pitchFamily="2" charset="-122"/>
              </a:rPr>
              <a:t>《</a:t>
            </a:r>
            <a:r>
              <a:rPr lang="zh-CN" altLang="en-US" sz="1600" b="1" dirty="0">
                <a:latin typeface="宋体" panose="02010600030101010101" pitchFamily="2" charset="-122"/>
              </a:rPr>
              <a:t>建设工程质量管理条例</a:t>
            </a:r>
            <a:r>
              <a:rPr lang="en-US" altLang="zh-CN" sz="1600" b="1" dirty="0">
                <a:latin typeface="宋体" panose="02010600030101010101" pitchFamily="2" charset="-122"/>
              </a:rPr>
              <a:t>》</a:t>
            </a:r>
            <a:r>
              <a:rPr lang="zh-CN" altLang="en-US" sz="1600" dirty="0"/>
              <a:t>第</a:t>
            </a:r>
            <a:r>
              <a:rPr lang="en-US" altLang="zh-CN" sz="1600" dirty="0"/>
              <a:t>40</a:t>
            </a:r>
            <a:r>
              <a:rPr lang="zh-CN" altLang="en-US" sz="1600" dirty="0"/>
              <a:t>条</a:t>
            </a:r>
            <a:r>
              <a:rPr lang="zh-CN" altLang="en-US" sz="1600" dirty="0">
                <a:latin typeface="楷体" panose="02010609060101010101" pitchFamily="49" charset="-122"/>
                <a:ea typeface="楷体" panose="02010609060101010101" pitchFamily="49" charset="-122"/>
              </a:rPr>
              <a:t>“在正常使用条件下，建设工程的最低保修期限为：</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（一）</a:t>
            </a:r>
            <a:r>
              <a:rPr lang="zh-CN" altLang="en-US" sz="1600" u="sng" dirty="0">
                <a:solidFill>
                  <a:srgbClr val="FF0000"/>
                </a:solidFill>
                <a:latin typeface="楷体" panose="02010609060101010101" pitchFamily="49" charset="-122"/>
                <a:ea typeface="楷体" panose="02010609060101010101" pitchFamily="49" charset="-122"/>
              </a:rPr>
              <a:t>基础设施工程、房屋建筑的地基基础工程和主体结构工程，</a:t>
            </a:r>
            <a:r>
              <a:rPr lang="zh-CN" altLang="en-US" sz="1600" dirty="0">
                <a:latin typeface="楷体" panose="02010609060101010101" pitchFamily="49" charset="-122"/>
                <a:ea typeface="楷体" panose="02010609060101010101" pitchFamily="49" charset="-122"/>
              </a:rPr>
              <a:t>为设计文件规定的该工程的合理使用年限；</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（二）</a:t>
            </a:r>
            <a:r>
              <a:rPr lang="zh-CN" altLang="en-US" sz="1600" u="sng" dirty="0">
                <a:solidFill>
                  <a:srgbClr val="FF0000"/>
                </a:solidFill>
                <a:latin typeface="楷体" panose="02010609060101010101" pitchFamily="49" charset="-122"/>
                <a:ea typeface="楷体" panose="02010609060101010101" pitchFamily="49" charset="-122"/>
              </a:rPr>
              <a:t>屋面防水工程、有防水要求的卫生间、房间和外墙面的防渗漏，</a:t>
            </a:r>
            <a:r>
              <a:rPr lang="zh-CN" altLang="en-US" sz="1600" dirty="0">
                <a:latin typeface="楷体" panose="02010609060101010101" pitchFamily="49" charset="-122"/>
                <a:ea typeface="楷体" panose="02010609060101010101" pitchFamily="49" charset="-122"/>
              </a:rPr>
              <a:t>为</a:t>
            </a:r>
            <a:r>
              <a:rPr lang="en-US" altLang="zh-CN" sz="1600" dirty="0">
                <a:latin typeface="楷体" panose="02010609060101010101" pitchFamily="49" charset="-122"/>
                <a:ea typeface="楷体" panose="02010609060101010101" pitchFamily="49" charset="-122"/>
              </a:rPr>
              <a:t>5</a:t>
            </a:r>
            <a:r>
              <a:rPr lang="zh-CN" altLang="en-US" sz="1600" dirty="0">
                <a:latin typeface="楷体" panose="02010609060101010101" pitchFamily="49" charset="-122"/>
                <a:ea typeface="楷体" panose="02010609060101010101" pitchFamily="49" charset="-122"/>
              </a:rPr>
              <a:t>年；</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（三）</a:t>
            </a:r>
            <a:r>
              <a:rPr lang="zh-CN" altLang="en-US" sz="1600" u="sng" dirty="0">
                <a:solidFill>
                  <a:srgbClr val="FF0000"/>
                </a:solidFill>
                <a:latin typeface="楷体" panose="02010609060101010101" pitchFamily="49" charset="-122"/>
                <a:ea typeface="楷体" panose="02010609060101010101" pitchFamily="49" charset="-122"/>
              </a:rPr>
              <a:t>供热与供冷系统，</a:t>
            </a:r>
            <a:r>
              <a:rPr lang="zh-CN" altLang="en-US" sz="1600" dirty="0">
                <a:latin typeface="楷体" panose="02010609060101010101" pitchFamily="49" charset="-122"/>
                <a:ea typeface="楷体" panose="02010609060101010101" pitchFamily="49" charset="-122"/>
              </a:rPr>
              <a:t>为</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个采暖期、供冷期；</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（四）</a:t>
            </a:r>
            <a:r>
              <a:rPr lang="zh-CN" altLang="en-US" sz="1600" u="sng" dirty="0">
                <a:solidFill>
                  <a:srgbClr val="FF0000"/>
                </a:solidFill>
                <a:latin typeface="楷体" panose="02010609060101010101" pitchFamily="49" charset="-122"/>
                <a:ea typeface="楷体" panose="02010609060101010101" pitchFamily="49" charset="-122"/>
              </a:rPr>
              <a:t>电气管线、给排水管道、设备安装和装修工程，</a:t>
            </a:r>
            <a:r>
              <a:rPr lang="zh-CN" altLang="en-US" sz="1600" dirty="0">
                <a:latin typeface="楷体" panose="02010609060101010101" pitchFamily="49" charset="-122"/>
                <a:ea typeface="楷体" panose="02010609060101010101" pitchFamily="49" charset="-122"/>
              </a:rPr>
              <a:t>为</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年。</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a:t>
            </a:r>
            <a:r>
              <a:rPr lang="zh-CN" altLang="en-US" sz="1600" u="sng" dirty="0">
                <a:solidFill>
                  <a:srgbClr val="FF0000"/>
                </a:solidFill>
                <a:latin typeface="楷体" panose="02010609060101010101" pitchFamily="49" charset="-122"/>
                <a:ea typeface="楷体" panose="02010609060101010101" pitchFamily="49" charset="-122"/>
              </a:rPr>
              <a:t>其他项目</a:t>
            </a:r>
            <a:r>
              <a:rPr lang="zh-CN" altLang="en-US" sz="1600" dirty="0">
                <a:latin typeface="楷体" panose="02010609060101010101" pitchFamily="49" charset="-122"/>
                <a:ea typeface="楷体" panose="02010609060101010101" pitchFamily="49" charset="-122"/>
              </a:rPr>
              <a:t>的保修期限由发包方与承包方约定。</a:t>
            </a:r>
            <a:endParaRPr lang="zh-CN" altLang="en-US" sz="1600" dirty="0">
              <a:latin typeface="楷体" panose="02010609060101010101" pitchFamily="49" charset="-122"/>
              <a:ea typeface="楷体" panose="02010609060101010101" pitchFamily="49" charset="-122"/>
            </a:endParaRPr>
          </a:p>
          <a:p>
            <a:pPr eaLnBrk="1" hangingPunct="1">
              <a:lnSpc>
                <a:spcPct val="170000"/>
              </a:lnSpc>
              <a:buNone/>
            </a:pPr>
            <a:r>
              <a:rPr lang="zh-CN" altLang="en-US" sz="1600" dirty="0">
                <a:latin typeface="楷体" panose="02010609060101010101" pitchFamily="49" charset="-122"/>
                <a:ea typeface="楷体" panose="02010609060101010101" pitchFamily="49" charset="-122"/>
              </a:rPr>
              <a:t>　　建设工程的保修期，自竣工验收合格之日起计算。”</a:t>
            </a:r>
            <a:endParaRPr lang="en-US" altLang="zh-CN" sz="1600" b="1" dirty="0">
              <a:solidFill>
                <a:schemeClr val="tx2"/>
              </a:solidFill>
              <a:latin typeface="楷体" panose="02010609060101010101" pitchFamily="49" charset="-122"/>
              <a:ea typeface="楷体" panose="02010609060101010101" pitchFamily="49"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4"/>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110595"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sz="3600" b="1" dirty="0">
              <a:solidFill>
                <a:schemeClr val="tx2"/>
              </a:solidFill>
              <a:latin typeface="隶书" panose="02010509060101010101" pitchFamily="49" charset="-122"/>
              <a:ea typeface="隶书" panose="02010509060101010101" pitchFamily="49" charset="-122"/>
            </a:endParaRPr>
          </a:p>
          <a:p>
            <a:pPr marL="0" indent="0" algn="ctr" eaLnBrk="1" hangingPunct="1">
              <a:lnSpc>
                <a:spcPct val="150000"/>
              </a:lnSpc>
              <a:buNone/>
            </a:pPr>
            <a:r>
              <a:rPr lang="zh-CN" altLang="en-US" b="1" dirty="0">
                <a:solidFill>
                  <a:schemeClr val="tx2"/>
                </a:solidFill>
                <a:latin typeface="宋体" panose="02010600030101010101" pitchFamily="2" charset="-122"/>
              </a:rPr>
              <a:t>合同价格风险防范对策</a:t>
            </a:r>
            <a:endParaRPr lang="zh-CN" altLang="en-US" b="1" dirty="0">
              <a:solidFill>
                <a:schemeClr val="tx2"/>
              </a:solidFill>
              <a:latin typeface="宋体" panose="02010600030101010101" pitchFamily="2" charset="-122"/>
            </a:endParaRPr>
          </a:p>
        </p:txBody>
      </p:sp>
      <p:sp>
        <p:nvSpPr>
          <p:cNvPr id="110596"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标题 5"/>
          <p:cNvSpPr>
            <a:spLocks noGrp="1"/>
          </p:cNvSpPr>
          <p:nvPr>
            <p:ph type="title"/>
          </p:nvPr>
        </p:nvSpPr>
        <p:spPr>
          <a:ln/>
        </p:spPr>
        <p:txBody>
          <a:bodyPr vert="horz" wrap="square" lIns="91440" tIns="45720" rIns="91440" bIns="45720" anchor="t"/>
          <a:p>
            <a:pPr eaLnBrk="1" hangingPunct="1">
              <a:lnSpc>
                <a:spcPct val="15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rgbClr val="FF0000"/>
              </a:solidFill>
              <a:latin typeface="隶书" panose="02010509060101010101" pitchFamily="49" charset="-122"/>
              <a:ea typeface="隶书" panose="02010509060101010101" pitchFamily="49" charset="-122"/>
            </a:endParaRPr>
          </a:p>
        </p:txBody>
      </p:sp>
      <p:sp>
        <p:nvSpPr>
          <p:cNvPr id="111619" name="内容占位符 1"/>
          <p:cNvSpPr>
            <a:spLocks noGrp="1"/>
          </p:cNvSpPr>
          <p:nvPr>
            <p:ph sz="half" idx="1"/>
          </p:nvPr>
        </p:nvSpPr>
        <p:spPr>
          <a:ln/>
        </p:spPr>
        <p:txBody>
          <a:bodyPr vert="horz" wrap="square" lIns="91440" tIns="45720" rIns="91440" bIns="45720" anchor="t"/>
          <a:p>
            <a:pPr>
              <a:lnSpc>
                <a:spcPct val="150000"/>
              </a:lnSpc>
              <a:buClrTx/>
              <a:buSzTx/>
            </a:pPr>
            <a:r>
              <a:rPr lang="zh-CN" altLang="en-US" sz="2000" b="1" kern="1200" dirty="0">
                <a:latin typeface="+mn-lt"/>
                <a:ea typeface="+mn-ea"/>
                <a:cs typeface="宋体" panose="02010600030101010101" pitchFamily="2" charset="-122"/>
              </a:rPr>
              <a:t>建设工程项目的计价方式</a:t>
            </a:r>
            <a:endParaRPr lang="zh-CN" altLang="en-US" sz="2000" b="1" kern="1200" dirty="0">
              <a:latin typeface="+mn-lt"/>
              <a:ea typeface="+mn-ea"/>
              <a:cs typeface="宋体" panose="02010600030101010101" pitchFamily="2" charset="-122"/>
            </a:endParaRPr>
          </a:p>
        </p:txBody>
      </p:sp>
      <p:sp>
        <p:nvSpPr>
          <p:cNvPr id="111620" name="内容占位符 2"/>
          <p:cNvSpPr>
            <a:spLocks noGrp="1"/>
          </p:cNvSpPr>
          <p:nvPr>
            <p:ph sz="half" idx="2"/>
          </p:nvPr>
        </p:nvSpPr>
        <p:spPr>
          <a:ln/>
        </p:spPr>
        <p:txBody>
          <a:bodyPr vert="horz" wrap="square" lIns="91440" tIns="45720" rIns="91440" bIns="45720" anchor="t"/>
          <a:p>
            <a:pPr>
              <a:lnSpc>
                <a:spcPct val="150000"/>
              </a:lnSpc>
              <a:buClrTx/>
              <a:buSzTx/>
            </a:pPr>
            <a:r>
              <a:rPr lang="zh-CN" altLang="en-US" sz="1800" b="1" kern="1200" dirty="0">
                <a:latin typeface="宋体" panose="02010600030101010101" pitchFamily="2" charset="-122"/>
                <a:ea typeface="+mn-ea"/>
                <a:cs typeface="宋体" panose="02010600030101010101" pitchFamily="2" charset="-122"/>
              </a:rPr>
              <a:t>单价合同</a:t>
            </a: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r>
              <a:rPr lang="zh-CN" altLang="en-US" sz="1800" b="1" kern="1200" dirty="0">
                <a:latin typeface="宋体" panose="02010600030101010101" pitchFamily="2" charset="-122"/>
                <a:ea typeface="+mn-ea"/>
                <a:cs typeface="宋体" panose="02010600030101010101" pitchFamily="2" charset="-122"/>
              </a:rPr>
              <a:t>总价合同</a:t>
            </a: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r>
              <a:rPr lang="zh-CN" altLang="en-US" sz="1800" b="1" kern="1200" dirty="0">
                <a:latin typeface="宋体" panose="02010600030101010101" pitchFamily="2" charset="-122"/>
                <a:ea typeface="+mn-ea"/>
                <a:cs typeface="宋体" panose="02010600030101010101" pitchFamily="2" charset="-122"/>
              </a:rPr>
              <a:t>成本价酬金合同</a:t>
            </a: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endParaRPr lang="en-US" altLang="zh-CN" sz="1800" b="1" kern="1200" dirty="0">
              <a:latin typeface="宋体" panose="02010600030101010101" pitchFamily="2" charset="-122"/>
              <a:ea typeface="+mn-ea"/>
              <a:cs typeface="宋体" panose="02010600030101010101" pitchFamily="2" charset="-122"/>
            </a:endParaRPr>
          </a:p>
          <a:p>
            <a:pPr>
              <a:lnSpc>
                <a:spcPct val="150000"/>
              </a:lnSpc>
              <a:buClrTx/>
              <a:buSzTx/>
            </a:pPr>
            <a:r>
              <a:rPr lang="zh-CN" altLang="en-US" sz="1800" b="1" kern="1200" dirty="0">
                <a:latin typeface="宋体" panose="02010600030101010101" pitchFamily="2" charset="-122"/>
                <a:ea typeface="+mn-ea"/>
                <a:cs typeface="宋体" panose="02010600030101010101" pitchFamily="2" charset="-122"/>
              </a:rPr>
              <a:t>其他价格形式</a:t>
            </a:r>
            <a:endParaRPr lang="en-US" altLang="zh-CN" sz="1800" b="1" kern="1200" dirty="0">
              <a:latin typeface="宋体" panose="02010600030101010101" pitchFamily="2" charset="-122"/>
              <a:ea typeface="+mn-ea"/>
              <a:cs typeface="宋体" panose="02010600030101010101" pitchFamily="2" charset="-122"/>
            </a:endParaRPr>
          </a:p>
        </p:txBody>
      </p:sp>
      <p:sp>
        <p:nvSpPr>
          <p:cNvPr id="111621" name="灯片编号占位符 4"/>
          <p:cNvSpPr txBox="1">
            <a:spLocks noGrp="1"/>
          </p:cNvSpPr>
          <p:nvPr>
            <p:ph type="sldNum" sz="quarter" idx="12"/>
          </p:nvPr>
        </p:nvSpPr>
        <p:spPr>
          <a:noFill/>
          <a:ln>
            <a:noFill/>
          </a:ln>
        </p:spPr>
        <p:txBody>
          <a:bodyPr anchor="ctr"/>
          <a:p>
            <a:pPr marL="0" indent="0" algn="r" eaLnBrk="1" hangingPunct="1">
              <a:spcBef>
                <a:spcPct val="0"/>
              </a:spcBef>
              <a:buNone/>
            </a:pPr>
            <a:endParaRPr lang="zh-CN" altLang="en-US" sz="1200" dirty="0">
              <a:solidFill>
                <a:srgbClr val="898989"/>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标题 1"/>
          <p:cNvSpPr>
            <a:spLocks noGrp="1"/>
          </p:cNvSpPr>
          <p:nvPr>
            <p:ph type="title"/>
          </p:nvPr>
        </p:nvSpPr>
        <p:spPr>
          <a:xfrm>
            <a:off x="428625" y="142875"/>
            <a:ext cx="8229600" cy="571500"/>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12643" name="内容占位符 2"/>
          <p:cNvSpPr>
            <a:spLocks noGrp="1"/>
          </p:cNvSpPr>
          <p:nvPr>
            <p:ph sz="half" idx="1"/>
          </p:nvPr>
        </p:nvSpPr>
        <p:spPr>
          <a:xfrm>
            <a:off x="142875" y="857250"/>
            <a:ext cx="2643188" cy="5268913"/>
          </a:xfrm>
          <a:ln/>
        </p:spPr>
        <p:txBody>
          <a:bodyPr vert="horz" wrap="square" lIns="91440" tIns="45720" rIns="91440" bIns="45720" anchor="t"/>
          <a:p>
            <a:pPr algn="just" eaLnBrk="1" hangingPunct="1">
              <a:lnSpc>
                <a:spcPct val="15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关于合同价格的规定</a:t>
            </a:r>
            <a:endParaRPr lang="zh-CN" altLang="en-US" sz="2000" b="1" kern="1200" dirty="0">
              <a:latin typeface="+mn-lt"/>
              <a:ea typeface="+mn-ea"/>
              <a:cs typeface="宋体" panose="02010600030101010101" pitchFamily="2" charset="-122"/>
            </a:endParaRPr>
          </a:p>
          <a:p>
            <a:pPr eaLnBrk="1" hangingPunct="1">
              <a:buClrTx/>
              <a:buSzTx/>
            </a:pPr>
            <a:endParaRPr lang="en-US" altLang="zh-CN" sz="4500" b="1" kern="1200" dirty="0">
              <a:latin typeface="+mn-lt"/>
              <a:ea typeface="+mn-ea"/>
              <a:cs typeface="宋体" panose="02010600030101010101" pitchFamily="2" charset="-122"/>
            </a:endParaRPr>
          </a:p>
          <a:p>
            <a:pPr eaLnBrk="1" hangingPunct="1">
              <a:buClrTx/>
              <a:buSzTx/>
            </a:pPr>
            <a:endParaRPr lang="en-US" altLang="zh-CN" sz="3800"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112644" name="内容占位符 3"/>
          <p:cNvSpPr>
            <a:spLocks noGrp="1"/>
          </p:cNvSpPr>
          <p:nvPr>
            <p:ph sz="half" idx="2"/>
          </p:nvPr>
        </p:nvSpPr>
        <p:spPr>
          <a:xfrm>
            <a:off x="2857500" y="836613"/>
            <a:ext cx="5824538" cy="5878512"/>
          </a:xfrm>
          <a:ln/>
        </p:spPr>
        <p:txBody>
          <a:bodyPr vert="horz" wrap="square" lIns="91440" tIns="45720" rIns="91440" bIns="45720" anchor="t"/>
          <a:p>
            <a:pPr algn="just" eaLnBrk="1" hangingPunct="1">
              <a:lnSpc>
                <a:spcPct val="150000"/>
              </a:lnSpc>
              <a:buClrTx/>
              <a:buSzTx/>
            </a:pPr>
            <a:r>
              <a:rPr lang="zh-CN" altLang="en-US" sz="1600" b="1" kern="1200" dirty="0">
                <a:latin typeface="+mn-lt"/>
                <a:ea typeface="+mn-ea"/>
                <a:cs typeface="宋体" panose="02010600030101010101" pitchFamily="2" charset="-122"/>
              </a:rPr>
              <a:t>建设部</a:t>
            </a:r>
            <a:r>
              <a:rPr lang="en-US" altLang="zh-CN" sz="1600" b="1" kern="1200" dirty="0">
                <a:latin typeface="+mn-lt"/>
                <a:ea typeface="+mn-ea"/>
                <a:cs typeface="宋体" panose="02010600030101010101" pitchFamily="2" charset="-122"/>
              </a:rPr>
              <a:t>《2013</a:t>
            </a:r>
            <a:r>
              <a:rPr lang="zh-CN" altLang="en-US" sz="1600" b="1" kern="1200" dirty="0">
                <a:latin typeface="+mn-lt"/>
                <a:ea typeface="+mn-ea"/>
                <a:cs typeface="宋体" panose="02010600030101010101" pitchFamily="2" charset="-122"/>
              </a:rPr>
              <a:t>版建设工程施工合同（示范文本）</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a:t>
            </a:r>
            <a:r>
              <a:rPr lang="en-US" altLang="zh-CN" sz="1600" b="1" kern="1200" dirty="0">
                <a:latin typeface="+mn-lt"/>
                <a:ea typeface="+mn-ea"/>
                <a:cs typeface="宋体" panose="02010600030101010101" pitchFamily="2" charset="-122"/>
              </a:rPr>
              <a:t>GF-2013-0201</a:t>
            </a:r>
            <a:r>
              <a:rPr lang="zh-CN" altLang="en-US" sz="1600" b="1" kern="1200" dirty="0">
                <a:latin typeface="+mn-lt"/>
                <a:ea typeface="+mn-ea"/>
                <a:cs typeface="宋体" panose="02010600030101010101" pitchFamily="2" charset="-122"/>
              </a:rPr>
              <a:t>）</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第</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12.1</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合同价格形式</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b="1" kern="1200" dirty="0">
                <a:latin typeface="+mn-lt"/>
                <a:ea typeface="+mn-ea"/>
                <a:cs typeface="宋体" panose="02010600030101010101" pitchFamily="2" charset="-122"/>
              </a:rPr>
              <a:t>规定：</a:t>
            </a:r>
            <a:endParaRPr lang="zh-CN" altLang="zh-CN"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、单价合同</a:t>
            </a:r>
            <a:endParaRPr lang="zh-CN" altLang="zh-CN"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合同当事人应在专用合同条款中约定综合单价包含的风险范围和风险费用的计算方法，并约定风险范围以外的合同价格的调整方法，其中因市场价格波动引起的调整按第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11.1</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款〔市场价格波动引起的调整〕约定执行。</a:t>
            </a:r>
            <a:endParaRPr lang="zh-CN"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pP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、总价合同</a:t>
            </a:r>
            <a:endParaRPr lang="zh-CN" altLang="zh-CN"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合同当事人应在专用合同条款中约定总价包含的风险范围和风险费用的计算方法，并约定风险范围以外的合同价格的调整方法，其中因市场价格波动引起的调整按第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11.1</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款〔市场价格波动引起的调整〕、因法律变化引起的调整按第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11.2</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款〔法律变化引起的调整〕约定执行。</a:t>
            </a:r>
            <a:endParaRPr lang="zh-CN"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pP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、其它价格形式</a:t>
            </a:r>
            <a:endParaRPr lang="zh-CN" altLang="zh-CN"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合同当事人可在专用合同条款中约定其他合同价格形式。</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12645"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4"/>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12291" name="副标题 5"/>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lnSpc>
                <a:spcPct val="150000"/>
              </a:lnSpc>
              <a:buNone/>
            </a:pPr>
            <a:r>
              <a:rPr lang="zh-CN" altLang="en-US" sz="2800" b="1" dirty="0">
                <a:solidFill>
                  <a:schemeClr val="tx2"/>
                </a:solidFill>
                <a:latin typeface="隶书" panose="02010509060101010101" pitchFamily="49" charset="-122"/>
                <a:ea typeface="隶书" panose="02010509060101010101" pitchFamily="49" charset="-122"/>
              </a:rPr>
              <a:t>转包、挂靠与违法分包风险应对</a:t>
            </a:r>
            <a:endParaRPr lang="en-US" altLang="zh-CN" sz="2800" b="1" dirty="0">
              <a:solidFill>
                <a:schemeClr val="tx2"/>
              </a:solidFill>
              <a:latin typeface="隶书" panose="02010509060101010101" pitchFamily="49" charset="-122"/>
              <a:ea typeface="隶书" panose="02010509060101010101" pitchFamily="49" charset="-122"/>
            </a:endParaRPr>
          </a:p>
        </p:txBody>
      </p:sp>
      <p:sp>
        <p:nvSpPr>
          <p:cNvPr id="12292"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13667" name="内容占位符 2"/>
          <p:cNvSpPr>
            <a:spLocks noGrp="1"/>
          </p:cNvSpPr>
          <p:nvPr>
            <p:ph sz="half" idx="1"/>
          </p:nvPr>
        </p:nvSpPr>
        <p:spPr>
          <a:xfrm>
            <a:off x="457200" y="1600200"/>
            <a:ext cx="2757488" cy="4525963"/>
          </a:xfrm>
          <a:ln/>
        </p:spPr>
        <p:txBody>
          <a:bodyPr vert="horz" wrap="square" lIns="91440" tIns="45720" rIns="91440" bIns="45720" anchor="t"/>
          <a:p>
            <a:pPr eaLnBrk="1" hangingPunct="1">
              <a:lnSpc>
                <a:spcPct val="15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有关合同价款的规定</a:t>
            </a:r>
            <a:endParaRPr lang="zh-CN" altLang="en-US" sz="2000" b="1" kern="1200" dirty="0">
              <a:latin typeface="+mn-lt"/>
              <a:ea typeface="+mn-ea"/>
              <a:cs typeface="宋体" panose="02010600030101010101" pitchFamily="2" charset="-122"/>
            </a:endParaRPr>
          </a:p>
          <a:p>
            <a:pPr eaLnBrk="1" hangingPunct="1">
              <a:lnSpc>
                <a:spcPts val="1900"/>
              </a:lnSpc>
              <a:buClrTx/>
              <a:buSzTx/>
              <a:buNone/>
            </a:pP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13668" name="内容占位符 5"/>
          <p:cNvSpPr>
            <a:spLocks noGrp="1"/>
          </p:cNvSpPr>
          <p:nvPr>
            <p:ph sz="half" idx="2"/>
          </p:nvPr>
        </p:nvSpPr>
        <p:spPr>
          <a:xfrm>
            <a:off x="3429000" y="1600200"/>
            <a:ext cx="5257800" cy="4525963"/>
          </a:xfrm>
          <a:ln/>
        </p:spPr>
        <p:txBody>
          <a:bodyPr vert="horz" wrap="square" lIns="91440" tIns="45720" rIns="91440" bIns="45720" anchor="t"/>
          <a:p>
            <a:pPr eaLnBrk="1" hangingPunct="1">
              <a:lnSpc>
                <a:spcPct val="150000"/>
              </a:lnSpc>
              <a:buClrTx/>
              <a:buSzTx/>
            </a:pPr>
            <a:r>
              <a:rPr lang="en-US" altLang="zh-CN" sz="1600" b="1" kern="1200" dirty="0">
                <a:latin typeface="+mn-lt"/>
                <a:ea typeface="+mn-ea"/>
                <a:cs typeface="宋体" panose="02010600030101010101" pitchFamily="2" charset="-122"/>
              </a:rPr>
              <a:t>16. </a:t>
            </a:r>
            <a:r>
              <a:rPr lang="zh-CN" altLang="en-US" sz="1600" b="1" kern="1200" dirty="0">
                <a:latin typeface="宋体" panose="02010600030101010101" pitchFamily="2" charset="-122"/>
                <a:ea typeface="+mn-ea"/>
                <a:cs typeface="宋体" panose="02010600030101010101" pitchFamily="2" charset="-122"/>
              </a:rPr>
              <a:t>价格调整</a:t>
            </a: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600" b="1" kern="1200" dirty="0">
                <a:latin typeface="+mn-lt"/>
                <a:ea typeface="+mn-ea"/>
                <a:cs typeface="宋体" panose="02010600030101010101" pitchFamily="2" charset="-122"/>
              </a:rPr>
              <a:t>16.1 </a:t>
            </a:r>
            <a:r>
              <a:rPr lang="zh-CN" altLang="en-US" sz="1600" b="1" kern="1200" dirty="0">
                <a:latin typeface="宋体" panose="02010600030101010101" pitchFamily="2" charset="-122"/>
                <a:ea typeface="+mn-ea"/>
                <a:cs typeface="宋体" panose="02010600030101010101" pitchFamily="2" charset="-122"/>
              </a:rPr>
              <a:t>物价波动引起的调整（Ａ）</a:t>
            </a:r>
            <a:r>
              <a:rPr lang="zh-CN" altLang="en-US" sz="1600" kern="1200" dirty="0">
                <a:latin typeface="宋体" panose="02010600030101010101" pitchFamily="2" charset="-122"/>
                <a:ea typeface="+mn-ea"/>
                <a:cs typeface="宋体" panose="02010600030101010101" pitchFamily="2" charset="-122"/>
              </a:rPr>
              <a:t>  </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buNone/>
            </a:pPr>
            <a:r>
              <a:rPr lang="zh-CN" altLang="en-US" sz="1600" kern="1200" dirty="0">
                <a:latin typeface="宋体" panose="02010600030101010101" pitchFamily="2" charset="-122"/>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“除专用合同条款另有约定外，因物价波动引起的</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价格调整按照本款约定处理</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16.1.1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采用</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价格指数</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调整价格差额</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（适用于投标函附录约定了价格指数和权重的）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16.1.1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采用</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造价信息</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调整价格差额</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（适用于投标函附录没有约定价格指数和权重的）</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pPr>
            <a:r>
              <a:rPr lang="en-US" altLang="zh-CN" sz="1600" b="1" kern="1200" dirty="0">
                <a:latin typeface="+mn-lt"/>
                <a:ea typeface="+mn-ea"/>
                <a:cs typeface="宋体" panose="02010600030101010101" pitchFamily="2" charset="-122"/>
              </a:rPr>
              <a:t>16.1 </a:t>
            </a:r>
            <a:r>
              <a:rPr lang="zh-CN" altLang="en-US" sz="1600" b="1" kern="1200" dirty="0">
                <a:latin typeface="宋体" panose="02010600030101010101" pitchFamily="2" charset="-122"/>
                <a:ea typeface="+mn-ea"/>
                <a:cs typeface="宋体" panose="02010600030101010101" pitchFamily="2" charset="-122"/>
              </a:rPr>
              <a:t>物价波动引起的调整（</a:t>
            </a:r>
            <a:r>
              <a:rPr lang="en-US" altLang="zh-CN" sz="1600" b="1" kern="1200" dirty="0">
                <a:latin typeface="+mn-lt"/>
                <a:ea typeface="+mn-ea"/>
                <a:cs typeface="宋体" panose="02010600030101010101" pitchFamily="2" charset="-122"/>
              </a:rPr>
              <a:t>B</a:t>
            </a:r>
            <a:r>
              <a:rPr lang="zh-CN" altLang="en-US" sz="1600" b="1" kern="1200" dirty="0">
                <a:latin typeface="宋体" panose="02010600030101010101" pitchFamily="2" charset="-122"/>
                <a:ea typeface="+mn-ea"/>
                <a:cs typeface="宋体" panose="02010600030101010101" pitchFamily="2" charset="-122"/>
              </a:rPr>
              <a:t>）</a:t>
            </a: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“除法律规定或专用合同条款另有约定外，</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合同价格不因物价波动进行调整</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endParaRPr lang="zh-CN" altLang="en-US" kern="1200" dirty="0">
              <a:latin typeface="+mn-lt"/>
              <a:ea typeface="+mn-ea"/>
              <a:cs typeface="宋体" panose="02010600030101010101" pitchFamily="2" charset="-122"/>
            </a:endParaRPr>
          </a:p>
        </p:txBody>
      </p:sp>
      <p:sp>
        <p:nvSpPr>
          <p:cNvPr id="11366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标题 1"/>
          <p:cNvSpPr>
            <a:spLocks noGrp="1"/>
          </p:cNvSpPr>
          <p:nvPr>
            <p:ph type="title"/>
          </p:nvPr>
        </p:nvSpPr>
        <p:spPr>
          <a:xfrm>
            <a:off x="428625" y="0"/>
            <a:ext cx="8229600" cy="642938"/>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14691" name="内容占位符 2"/>
          <p:cNvSpPr>
            <a:spLocks noGrp="1"/>
          </p:cNvSpPr>
          <p:nvPr>
            <p:ph idx="1"/>
          </p:nvPr>
        </p:nvSpPr>
        <p:spPr>
          <a:xfrm>
            <a:off x="142875" y="785813"/>
            <a:ext cx="8858250" cy="6072187"/>
          </a:xfrm>
          <a:ln/>
        </p:spPr>
        <p:txBody>
          <a:bodyPr vert="horz" wrap="square" lIns="91440" tIns="45720" rIns="91440" bIns="45720" anchor="t"/>
          <a:p>
            <a:pPr eaLnBrk="1" hangingPunct="1">
              <a:lnSpc>
                <a:spcPts val="1900"/>
              </a:lnSpc>
            </a:pPr>
            <a:r>
              <a:rPr lang="en-US" altLang="zh-CN" sz="1400" b="1" dirty="0">
                <a:latin typeface="华文楷体" panose="02010600040101010101" pitchFamily="2" charset="-122"/>
                <a:ea typeface="华文楷体" panose="02010600040101010101" pitchFamily="2" charset="-122"/>
              </a:rPr>
              <a:t>16. </a:t>
            </a:r>
            <a:r>
              <a:rPr lang="zh-CN" altLang="en-US" sz="1400" b="1" dirty="0">
                <a:latin typeface="华文楷体" panose="02010600040101010101" pitchFamily="2" charset="-122"/>
                <a:ea typeface="华文楷体" panose="02010600040101010101" pitchFamily="2" charset="-122"/>
              </a:rPr>
              <a:t>价格调整</a:t>
            </a:r>
            <a:endParaRPr lang="zh-CN" altLang="en-US" sz="1400" b="1" dirty="0">
              <a:latin typeface="华文楷体" panose="02010600040101010101" pitchFamily="2" charset="-122"/>
              <a:ea typeface="华文楷体" panose="02010600040101010101" pitchFamily="2" charset="-122"/>
            </a:endParaRPr>
          </a:p>
          <a:p>
            <a:pPr eaLnBrk="1" hangingPunct="1">
              <a:lnSpc>
                <a:spcPts val="1900"/>
              </a:lnSpc>
            </a:pPr>
            <a:r>
              <a:rPr lang="zh-CN" altLang="en-US" sz="1400" b="1" dirty="0">
                <a:latin typeface="华文楷体" panose="02010600040101010101" pitchFamily="2" charset="-122"/>
                <a:ea typeface="华文楷体" panose="02010600040101010101" pitchFamily="2" charset="-122"/>
              </a:rPr>
              <a:t>“</a:t>
            </a:r>
            <a:r>
              <a:rPr lang="en-US" altLang="zh-CN" sz="1400" b="1" dirty="0">
                <a:latin typeface="华文楷体" panose="02010600040101010101" pitchFamily="2" charset="-122"/>
                <a:ea typeface="华文楷体" panose="02010600040101010101" pitchFamily="2" charset="-122"/>
              </a:rPr>
              <a:t>16.1 </a:t>
            </a:r>
            <a:r>
              <a:rPr lang="zh-CN" altLang="en-US" sz="1400" b="1" dirty="0">
                <a:latin typeface="华文楷体" panose="02010600040101010101" pitchFamily="2" charset="-122"/>
                <a:ea typeface="华文楷体" panose="02010600040101010101" pitchFamily="2" charset="-122"/>
              </a:rPr>
              <a:t>物价波动引起的调整（Ａ）</a:t>
            </a:r>
            <a:endParaRPr lang="zh-CN" altLang="en-US" sz="1400" b="1"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除专用合同条款另有约定外，因物价波动引起的价格调整按照本款约定处理。</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en-US" altLang="zh-CN" sz="1400" b="1" dirty="0">
                <a:latin typeface="华文楷体" panose="02010600040101010101" pitchFamily="2" charset="-122"/>
                <a:ea typeface="华文楷体" panose="02010600040101010101" pitchFamily="2" charset="-122"/>
              </a:rPr>
              <a:t>        16.1.1 </a:t>
            </a:r>
            <a:r>
              <a:rPr lang="zh-CN" altLang="en-US" sz="1400" b="1" dirty="0">
                <a:latin typeface="华文楷体" panose="02010600040101010101" pitchFamily="2" charset="-122"/>
                <a:ea typeface="华文楷体" panose="02010600040101010101" pitchFamily="2" charset="-122"/>
              </a:rPr>
              <a:t>采用</a:t>
            </a:r>
            <a:r>
              <a:rPr lang="zh-CN" altLang="en-US" sz="1400" b="1" u="sng" dirty="0">
                <a:solidFill>
                  <a:srgbClr val="FF0000"/>
                </a:solidFill>
                <a:latin typeface="华文楷体" panose="02010600040101010101" pitchFamily="2" charset="-122"/>
                <a:ea typeface="华文楷体" panose="02010600040101010101" pitchFamily="2" charset="-122"/>
              </a:rPr>
              <a:t>价格指数</a:t>
            </a:r>
            <a:r>
              <a:rPr lang="zh-CN" altLang="en-US" sz="1400" b="1" dirty="0">
                <a:latin typeface="华文楷体" panose="02010600040101010101" pitchFamily="2" charset="-122"/>
                <a:ea typeface="华文楷体" panose="02010600040101010101" pitchFamily="2" charset="-122"/>
              </a:rPr>
              <a:t>调整价格差额</a:t>
            </a:r>
            <a:r>
              <a:rPr lang="zh-CN" altLang="en-US" sz="1400" dirty="0">
                <a:latin typeface="华文楷体" panose="02010600040101010101" pitchFamily="2" charset="-122"/>
                <a:ea typeface="华文楷体" panose="02010600040101010101" pitchFamily="2" charset="-122"/>
              </a:rPr>
              <a:t>（适用于投标函附录约定了价格指数和权重的）</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zh-CN" altLang="en-US" sz="1400" b="1" dirty="0">
                <a:latin typeface="华文楷体" panose="02010600040101010101" pitchFamily="2" charset="-122"/>
                <a:ea typeface="华文楷体" panose="02010600040101010101" pitchFamily="2" charset="-122"/>
              </a:rPr>
              <a:t>     </a:t>
            </a:r>
            <a:r>
              <a:rPr lang="en-US" altLang="zh-CN" sz="1400" b="1" dirty="0">
                <a:latin typeface="华文楷体" panose="02010600040101010101" pitchFamily="2" charset="-122"/>
                <a:ea typeface="华文楷体" panose="02010600040101010101" pitchFamily="2" charset="-122"/>
              </a:rPr>
              <a:t>16.1.1.1 </a:t>
            </a:r>
            <a:r>
              <a:rPr lang="zh-CN" altLang="en-US" sz="1400" b="1" dirty="0">
                <a:latin typeface="华文楷体" panose="02010600040101010101" pitchFamily="2" charset="-122"/>
                <a:ea typeface="华文楷体" panose="02010600040101010101" pitchFamily="2" charset="-122"/>
              </a:rPr>
              <a:t>价格调整公式</a:t>
            </a:r>
            <a:endParaRPr lang="zh-CN" altLang="en-US" sz="1400" b="1"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因人工、材料和设备等价格波动影响合同价格时，根据投标函附录中的价格指数和权重表约定的数据，按以下公式计算差额并调整合同价格。</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pPr>
            <a:endParaRPr lang="en-US" altLang="zh-CN" sz="1400" dirty="0">
              <a:latin typeface="华文楷体" panose="02010600040101010101" pitchFamily="2" charset="-122"/>
              <a:ea typeface="华文楷体" panose="02010600040101010101" pitchFamily="2" charset="-122"/>
            </a:endParaRPr>
          </a:p>
          <a:p>
            <a:pPr eaLnBrk="1" hangingPunct="1">
              <a:lnSpc>
                <a:spcPts val="1900"/>
              </a:lnSpc>
            </a:pPr>
            <a:endParaRPr lang="en-US" altLang="zh-CN"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式中：</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P</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需调整的价格差额；</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en-US" altLang="zh-CN" sz="1400" u="sng" dirty="0">
                <a:solidFill>
                  <a:srgbClr val="FF0000"/>
                </a:solidFill>
                <a:latin typeface="华文楷体" panose="02010600040101010101" pitchFamily="2" charset="-122"/>
                <a:ea typeface="华文楷体" panose="02010600040101010101" pitchFamily="2" charset="-122"/>
              </a:rPr>
              <a:t>P</a:t>
            </a:r>
            <a:r>
              <a:rPr lang="en-US" altLang="zh-CN" sz="1400" u="sng" baseline="-25000" dirty="0">
                <a:solidFill>
                  <a:srgbClr val="FF0000"/>
                </a:solidFill>
                <a:latin typeface="华文楷体" panose="02010600040101010101" pitchFamily="2" charset="-122"/>
                <a:ea typeface="华文楷体" panose="02010600040101010101" pitchFamily="2" charset="-122"/>
              </a:rPr>
              <a:t>O</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第</a:t>
            </a:r>
            <a:r>
              <a:rPr lang="en-US" altLang="zh-CN" sz="1400" dirty="0">
                <a:latin typeface="华文楷体" panose="02010600040101010101" pitchFamily="2" charset="-122"/>
                <a:ea typeface="华文楷体" panose="02010600040101010101" pitchFamily="2" charset="-122"/>
              </a:rPr>
              <a:t>17.3.4 </a:t>
            </a:r>
            <a:r>
              <a:rPr lang="zh-CN" altLang="en-US" sz="1400" dirty="0">
                <a:latin typeface="华文楷体" panose="02010600040101010101" pitchFamily="2" charset="-122"/>
                <a:ea typeface="华文楷体" panose="02010600040101010101" pitchFamily="2" charset="-122"/>
              </a:rPr>
              <a:t>项、第</a:t>
            </a:r>
            <a:r>
              <a:rPr lang="en-US" altLang="zh-CN" sz="1400" dirty="0">
                <a:latin typeface="华文楷体" panose="02010600040101010101" pitchFamily="2" charset="-122"/>
                <a:ea typeface="华文楷体" panose="02010600040101010101" pitchFamily="2" charset="-122"/>
              </a:rPr>
              <a:t>17.5.2 </a:t>
            </a:r>
            <a:r>
              <a:rPr lang="zh-CN" altLang="en-US" sz="1400" dirty="0">
                <a:latin typeface="华文楷体" panose="02010600040101010101" pitchFamily="2" charset="-122"/>
                <a:ea typeface="华文楷体" panose="02010600040101010101" pitchFamily="2" charset="-122"/>
              </a:rPr>
              <a:t>项和第</a:t>
            </a:r>
            <a:r>
              <a:rPr lang="en-US" altLang="zh-CN" sz="1400" dirty="0">
                <a:latin typeface="华文楷体" panose="02010600040101010101" pitchFamily="2" charset="-122"/>
                <a:ea typeface="华文楷体" panose="02010600040101010101" pitchFamily="2" charset="-122"/>
              </a:rPr>
              <a:t>17.6.2 </a:t>
            </a:r>
            <a:r>
              <a:rPr lang="zh-CN" altLang="en-US" sz="1400" dirty="0">
                <a:latin typeface="华文楷体" panose="02010600040101010101" pitchFamily="2" charset="-122"/>
                <a:ea typeface="华文楷体" panose="02010600040101010101" pitchFamily="2" charset="-122"/>
              </a:rPr>
              <a:t>项约定的付款证书中承包人应得到的已完成工作量的金额。此项金额应不包括价格调整、不计质量保证金的扣留和支付、预付款的支付和扣回。第</a:t>
            </a:r>
            <a:r>
              <a:rPr lang="en-US" altLang="zh-CN" sz="1400" dirty="0">
                <a:latin typeface="华文楷体" panose="02010600040101010101" pitchFamily="2" charset="-122"/>
                <a:ea typeface="华文楷体" panose="02010600040101010101" pitchFamily="2" charset="-122"/>
              </a:rPr>
              <a:t>15</a:t>
            </a:r>
            <a:r>
              <a:rPr lang="zh-CN" altLang="en-US" sz="1400" dirty="0">
                <a:latin typeface="华文楷体" panose="02010600040101010101" pitchFamily="2" charset="-122"/>
                <a:ea typeface="华文楷体" panose="02010600040101010101" pitchFamily="2" charset="-122"/>
              </a:rPr>
              <a:t>条约定的变更及其他金额已按当期价格计价的，也不计在内；</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en-US" altLang="zh-CN" sz="1400" u="sng" dirty="0">
                <a:solidFill>
                  <a:srgbClr val="FF0000"/>
                </a:solidFill>
                <a:latin typeface="华文楷体" panose="02010600040101010101" pitchFamily="2" charset="-122"/>
                <a:ea typeface="华文楷体" panose="02010600040101010101" pitchFamily="2" charset="-122"/>
              </a:rPr>
              <a:t>A</a:t>
            </a:r>
            <a:r>
              <a:rPr lang="en-US" altLang="zh-CN" sz="1400" dirty="0">
                <a:latin typeface="华文楷体" panose="02010600040101010101" pitchFamily="2" charset="-122"/>
                <a:ea typeface="华文楷体" panose="02010600040101010101" pitchFamily="2" charset="-122"/>
              </a:rPr>
              <a:t> ---</a:t>
            </a:r>
            <a:r>
              <a:rPr lang="zh-CN" altLang="en-US" sz="1400" dirty="0">
                <a:latin typeface="华文楷体" panose="02010600040101010101" pitchFamily="2" charset="-122"/>
                <a:ea typeface="华文楷体" panose="02010600040101010101" pitchFamily="2" charset="-122"/>
              </a:rPr>
              <a:t>定值权重（即不调部分的权重）； </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en-US" altLang="zh-CN" sz="1400" u="sng" dirty="0">
                <a:solidFill>
                  <a:srgbClr val="FF0000"/>
                </a:solidFill>
                <a:latin typeface="华文楷体" panose="02010600040101010101" pitchFamily="2" charset="-122"/>
                <a:ea typeface="华文楷体" panose="02010600040101010101" pitchFamily="2" charset="-122"/>
              </a:rPr>
              <a:t>B</a:t>
            </a:r>
            <a:r>
              <a:rPr lang="en-US" altLang="zh-CN" sz="1400" u="sng" baseline="-25000" dirty="0">
                <a:solidFill>
                  <a:srgbClr val="FF0000"/>
                </a:solidFill>
                <a:latin typeface="华文楷体" panose="02010600040101010101" pitchFamily="2" charset="-122"/>
                <a:ea typeface="华文楷体" panose="02010600040101010101" pitchFamily="2" charset="-122"/>
              </a:rPr>
              <a:t>1</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B</a:t>
            </a:r>
            <a:r>
              <a:rPr lang="en-US" altLang="zh-CN" sz="1400" u="sng" baseline="-25000" dirty="0">
                <a:solidFill>
                  <a:srgbClr val="FF0000"/>
                </a:solidFill>
                <a:latin typeface="华文楷体" panose="02010600040101010101" pitchFamily="2" charset="-122"/>
                <a:ea typeface="华文楷体" panose="02010600040101010101" pitchFamily="2" charset="-122"/>
              </a:rPr>
              <a:t>2</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B</a:t>
            </a:r>
            <a:r>
              <a:rPr lang="en-US" altLang="zh-CN" sz="1400" u="sng" baseline="-25000" dirty="0">
                <a:solidFill>
                  <a:srgbClr val="FF0000"/>
                </a:solidFill>
                <a:latin typeface="华文楷体" panose="02010600040101010101" pitchFamily="2" charset="-122"/>
                <a:ea typeface="华文楷体" panose="02010600040101010101" pitchFamily="2" charset="-122"/>
              </a:rPr>
              <a:t>3</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……B</a:t>
            </a:r>
            <a:r>
              <a:rPr lang="en-US" altLang="zh-CN" sz="1400" u="sng" baseline="-25000" dirty="0">
                <a:solidFill>
                  <a:srgbClr val="FF0000"/>
                </a:solidFill>
                <a:latin typeface="华文楷体" panose="02010600040101010101" pitchFamily="2" charset="-122"/>
                <a:ea typeface="华文楷体" panose="02010600040101010101" pitchFamily="2" charset="-122"/>
              </a:rPr>
              <a:t>n</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各可调因子的变值权重（即</a:t>
            </a:r>
            <a:r>
              <a:rPr lang="zh-CN" altLang="en-US" sz="1400" u="sng" dirty="0">
                <a:solidFill>
                  <a:srgbClr val="FF0000"/>
                </a:solidFill>
                <a:latin typeface="华文楷体" panose="02010600040101010101" pitchFamily="2" charset="-122"/>
                <a:ea typeface="华文楷体" panose="02010600040101010101" pitchFamily="2" charset="-122"/>
              </a:rPr>
              <a:t>可调部分的权重</a:t>
            </a:r>
            <a:r>
              <a:rPr lang="zh-CN" altLang="en-US" sz="1400" dirty="0">
                <a:latin typeface="华文楷体" panose="02010600040101010101" pitchFamily="2" charset="-122"/>
                <a:ea typeface="华文楷体" panose="02010600040101010101" pitchFamily="2" charset="-122"/>
              </a:rPr>
              <a:t>）为各可调因子在投标函投标总报价中所占的比例；</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t1</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t2</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t3</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tn</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各</a:t>
            </a:r>
            <a:r>
              <a:rPr lang="zh-CN" altLang="en-US" sz="1400" u="sng" dirty="0">
                <a:solidFill>
                  <a:srgbClr val="FF0000"/>
                </a:solidFill>
                <a:latin typeface="华文楷体" panose="02010600040101010101" pitchFamily="2" charset="-122"/>
                <a:ea typeface="华文楷体" panose="02010600040101010101" pitchFamily="2" charset="-122"/>
              </a:rPr>
              <a:t>可调因子的当期价格指数</a:t>
            </a:r>
            <a:r>
              <a:rPr lang="zh-CN" altLang="en-US" sz="1400" dirty="0">
                <a:latin typeface="华文楷体" panose="02010600040101010101" pitchFamily="2" charset="-122"/>
                <a:ea typeface="华文楷体" panose="02010600040101010101" pitchFamily="2" charset="-122"/>
              </a:rPr>
              <a:t>，指第</a:t>
            </a:r>
            <a:r>
              <a:rPr lang="en-US" altLang="zh-CN" sz="1400" dirty="0">
                <a:latin typeface="华文楷体" panose="02010600040101010101" pitchFamily="2" charset="-122"/>
                <a:ea typeface="华文楷体" panose="02010600040101010101" pitchFamily="2" charset="-122"/>
              </a:rPr>
              <a:t>17.3.3 </a:t>
            </a:r>
            <a:r>
              <a:rPr lang="zh-CN" altLang="en-US" sz="1400" dirty="0">
                <a:latin typeface="华文楷体" panose="02010600040101010101" pitchFamily="2" charset="-122"/>
                <a:ea typeface="华文楷体" panose="02010600040101010101" pitchFamily="2" charset="-122"/>
              </a:rPr>
              <a:t>项、第</a:t>
            </a:r>
            <a:r>
              <a:rPr lang="en-US" altLang="zh-CN" sz="1400" dirty="0">
                <a:latin typeface="华文楷体" panose="02010600040101010101" pitchFamily="2" charset="-122"/>
                <a:ea typeface="华文楷体" panose="02010600040101010101" pitchFamily="2" charset="-122"/>
              </a:rPr>
              <a:t>17.5.2 </a:t>
            </a:r>
            <a:r>
              <a:rPr lang="zh-CN" altLang="en-US" sz="1400" dirty="0">
                <a:latin typeface="华文楷体" panose="02010600040101010101" pitchFamily="2" charset="-122"/>
                <a:ea typeface="华文楷体" panose="02010600040101010101" pitchFamily="2" charset="-122"/>
              </a:rPr>
              <a:t>项和第</a:t>
            </a:r>
            <a:r>
              <a:rPr lang="en-US" altLang="zh-CN" sz="1400" dirty="0">
                <a:latin typeface="华文楷体" panose="02010600040101010101" pitchFamily="2" charset="-122"/>
                <a:ea typeface="华文楷体" panose="02010600040101010101" pitchFamily="2" charset="-122"/>
              </a:rPr>
              <a:t>17.6.2 </a:t>
            </a:r>
            <a:r>
              <a:rPr lang="zh-CN" altLang="en-US" sz="1400" dirty="0">
                <a:latin typeface="华文楷体" panose="02010600040101010101" pitchFamily="2" charset="-122"/>
                <a:ea typeface="华文楷体" panose="02010600040101010101" pitchFamily="2" charset="-122"/>
              </a:rPr>
              <a:t>项约定的</a:t>
            </a:r>
            <a:r>
              <a:rPr lang="zh-CN" altLang="en-US" sz="1400" u="sng" dirty="0">
                <a:solidFill>
                  <a:srgbClr val="FF0000"/>
                </a:solidFill>
                <a:latin typeface="华文楷体" panose="02010600040101010101" pitchFamily="2" charset="-122"/>
                <a:ea typeface="华文楷体" panose="02010600040101010101" pitchFamily="2" charset="-122"/>
              </a:rPr>
              <a:t>付款证书相关周期最后一天的前</a:t>
            </a:r>
            <a:r>
              <a:rPr lang="en-US" altLang="zh-CN" sz="1400" u="sng" dirty="0">
                <a:solidFill>
                  <a:srgbClr val="FF0000"/>
                </a:solidFill>
                <a:latin typeface="华文楷体" panose="02010600040101010101" pitchFamily="2" charset="-122"/>
                <a:ea typeface="华文楷体" panose="02010600040101010101" pitchFamily="2" charset="-122"/>
              </a:rPr>
              <a:t>42</a:t>
            </a:r>
            <a:r>
              <a:rPr lang="zh-CN" altLang="en-US" sz="1400" u="sng" dirty="0">
                <a:solidFill>
                  <a:srgbClr val="FF0000"/>
                </a:solidFill>
                <a:latin typeface="华文楷体" panose="02010600040101010101" pitchFamily="2" charset="-122"/>
                <a:ea typeface="华文楷体" panose="02010600040101010101" pitchFamily="2" charset="-122"/>
              </a:rPr>
              <a:t>天的各可调因子的价格指数</a:t>
            </a:r>
            <a:r>
              <a:rPr lang="zh-CN" altLang="en-US"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01</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02</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03</a:t>
            </a:r>
            <a:r>
              <a:rPr lang="zh-CN" altLang="en-US" sz="1400" u="sng" dirty="0">
                <a:solidFill>
                  <a:srgbClr val="FF0000"/>
                </a:solidFill>
                <a:latin typeface="华文楷体" panose="02010600040101010101" pitchFamily="2" charset="-122"/>
                <a:ea typeface="华文楷体" panose="02010600040101010101" pitchFamily="2" charset="-122"/>
              </a:rPr>
              <a:t>；</a:t>
            </a:r>
            <a:r>
              <a:rPr lang="en-US" altLang="zh-CN" sz="1400" u="sng" dirty="0">
                <a:solidFill>
                  <a:srgbClr val="FF0000"/>
                </a:solidFill>
                <a:latin typeface="华文楷体" panose="02010600040101010101" pitchFamily="2" charset="-122"/>
                <a:ea typeface="华文楷体" panose="02010600040101010101" pitchFamily="2" charset="-122"/>
              </a:rPr>
              <a:t>……F</a:t>
            </a:r>
            <a:r>
              <a:rPr lang="en-US" altLang="zh-CN" sz="1400" u="sng" baseline="-25000" dirty="0">
                <a:solidFill>
                  <a:srgbClr val="FF0000"/>
                </a:solidFill>
                <a:latin typeface="华文楷体" panose="02010600040101010101" pitchFamily="2" charset="-122"/>
                <a:ea typeface="华文楷体" panose="02010600040101010101" pitchFamily="2" charset="-122"/>
              </a:rPr>
              <a:t>0n</a:t>
            </a:r>
            <a:r>
              <a:rPr lang="en-US" altLang="zh-CN" sz="1400" dirty="0">
                <a:latin typeface="华文楷体" panose="02010600040101010101" pitchFamily="2" charset="-122"/>
                <a:ea typeface="华文楷体" panose="02010600040101010101" pitchFamily="2" charset="-122"/>
              </a:rPr>
              <a:t>---</a:t>
            </a:r>
            <a:r>
              <a:rPr lang="zh-CN" altLang="en-US" sz="1400" dirty="0">
                <a:latin typeface="华文楷体" panose="02010600040101010101" pitchFamily="2" charset="-122"/>
                <a:ea typeface="华文楷体" panose="02010600040101010101" pitchFamily="2" charset="-122"/>
              </a:rPr>
              <a:t>各可调因子的</a:t>
            </a:r>
            <a:r>
              <a:rPr lang="zh-CN" altLang="en-US" sz="1400" u="sng" dirty="0">
                <a:solidFill>
                  <a:srgbClr val="FF0000"/>
                </a:solidFill>
                <a:latin typeface="华文楷体" panose="02010600040101010101" pitchFamily="2" charset="-122"/>
                <a:ea typeface="华文楷体" panose="02010600040101010101" pitchFamily="2" charset="-122"/>
              </a:rPr>
              <a:t>基本价格指数</a:t>
            </a:r>
            <a:r>
              <a:rPr lang="zh-CN" altLang="en-US" sz="1400" dirty="0">
                <a:latin typeface="华文楷体" panose="02010600040101010101" pitchFamily="2" charset="-122"/>
                <a:ea typeface="华文楷体" panose="02010600040101010101" pitchFamily="2" charset="-122"/>
              </a:rPr>
              <a:t>，指</a:t>
            </a:r>
            <a:r>
              <a:rPr lang="zh-CN" altLang="en-US" sz="1400" u="sng" dirty="0">
                <a:solidFill>
                  <a:srgbClr val="FF0000"/>
                </a:solidFill>
                <a:latin typeface="华文楷体" panose="02010600040101010101" pitchFamily="2" charset="-122"/>
                <a:ea typeface="华文楷体" panose="02010600040101010101" pitchFamily="2" charset="-122"/>
              </a:rPr>
              <a:t>基准日期的各可调因子的价格指数</a:t>
            </a:r>
            <a:r>
              <a:rPr lang="zh-CN" altLang="en-US"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eaLnBrk="1" hangingPunct="1">
              <a:lnSpc>
                <a:spcPts val="1900"/>
              </a:lnSpc>
              <a:buNone/>
            </a:pPr>
            <a:r>
              <a:rPr lang="zh-CN" altLang="en-US" sz="1400" dirty="0">
                <a:latin typeface="华文楷体" panose="02010600040101010101" pitchFamily="2" charset="-122"/>
                <a:ea typeface="华文楷体" panose="02010600040101010101" pitchFamily="2" charset="-122"/>
              </a:rPr>
              <a:t>        以上价格调整公式中的各</a:t>
            </a:r>
            <a:r>
              <a:rPr lang="zh-CN" altLang="en-US" sz="1400" u="sng" dirty="0">
                <a:solidFill>
                  <a:srgbClr val="FF0000"/>
                </a:solidFill>
                <a:latin typeface="华文楷体" panose="02010600040101010101" pitchFamily="2" charset="-122"/>
                <a:ea typeface="华文楷体" panose="02010600040101010101" pitchFamily="2" charset="-122"/>
              </a:rPr>
              <a:t>可调因子、定值和变值权重，以及基本价格指数及其来源在投标函附录价格指数和权重表中约定</a:t>
            </a:r>
            <a:r>
              <a:rPr lang="zh-CN" altLang="en-US" sz="1400" dirty="0">
                <a:latin typeface="华文楷体" panose="02010600040101010101" pitchFamily="2" charset="-122"/>
                <a:ea typeface="华文楷体" panose="02010600040101010101" pitchFamily="2" charset="-122"/>
              </a:rPr>
              <a:t>。</a:t>
            </a:r>
            <a:r>
              <a:rPr lang="zh-CN" altLang="en-US" sz="1400" u="sng" dirty="0">
                <a:solidFill>
                  <a:srgbClr val="FF0000"/>
                </a:solidFill>
                <a:latin typeface="华文楷体" panose="02010600040101010101" pitchFamily="2" charset="-122"/>
                <a:ea typeface="华文楷体" panose="02010600040101010101" pitchFamily="2" charset="-122"/>
              </a:rPr>
              <a:t>价格指数</a:t>
            </a:r>
            <a:r>
              <a:rPr lang="zh-CN" altLang="en-US" sz="1400" dirty="0">
                <a:latin typeface="华文楷体" panose="02010600040101010101" pitchFamily="2" charset="-122"/>
                <a:ea typeface="华文楷体" panose="02010600040101010101" pitchFamily="2" charset="-122"/>
              </a:rPr>
              <a:t>应首先采用投标函附录中载明的有关部门提供的价格指数，缺乏上述价格指数时，可采用有关部门提供的</a:t>
            </a:r>
            <a:r>
              <a:rPr lang="zh-CN" altLang="en-US" sz="1400" u="sng" dirty="0">
                <a:solidFill>
                  <a:srgbClr val="FF0000"/>
                </a:solidFill>
                <a:latin typeface="华文楷体" panose="02010600040101010101" pitchFamily="2" charset="-122"/>
                <a:ea typeface="华文楷体" panose="02010600040101010101" pitchFamily="2" charset="-122"/>
              </a:rPr>
              <a:t>价格代替</a:t>
            </a:r>
            <a:r>
              <a:rPr lang="zh-CN" altLang="en-US"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p:txBody>
      </p:sp>
      <p:sp>
        <p:nvSpPr>
          <p:cNvPr id="114692"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graphicFrame>
        <p:nvGraphicFramePr>
          <p:cNvPr id="114693" name="Object 3"/>
          <p:cNvGraphicFramePr>
            <a:graphicFrameLocks noChangeAspect="1"/>
          </p:cNvGraphicFramePr>
          <p:nvPr/>
        </p:nvGraphicFramePr>
        <p:xfrm>
          <a:off x="642938" y="2714625"/>
          <a:ext cx="5643562" cy="642938"/>
        </p:xfrm>
        <a:graphic>
          <a:graphicData uri="http://schemas.openxmlformats.org/presentationml/2006/ole">
            <mc:AlternateContent xmlns:mc="http://schemas.openxmlformats.org/markup-compatibility/2006">
              <mc:Choice xmlns:v="urn:schemas-microsoft-com:vml" Requires="v">
                <p:oleObj spid="_x0000_s3083" name="" r:id="rId1" imgW="64731900" imgH="7896225" progId="Equation.3">
                  <p:embed/>
                </p:oleObj>
              </mc:Choice>
              <mc:Fallback>
                <p:oleObj name="" r:id="rId1" imgW="64731900" imgH="7896225" progId="Equation.3">
                  <p:embed/>
                  <p:pic>
                    <p:nvPicPr>
                      <p:cNvPr id="0" name="图片 3082"/>
                      <p:cNvPicPr/>
                      <p:nvPr/>
                    </p:nvPicPr>
                    <p:blipFill>
                      <a:blip r:embed="rId2"/>
                      <a:stretch>
                        <a:fillRect/>
                      </a:stretch>
                    </p:blipFill>
                    <p:spPr>
                      <a:xfrm>
                        <a:off x="642938" y="2714625"/>
                        <a:ext cx="5643562" cy="642938"/>
                      </a:xfrm>
                      <a:prstGeom prst="rect">
                        <a:avLst/>
                      </a:prstGeom>
                      <a:noFill/>
                      <a:ln w="38100">
                        <a:noFill/>
                        <a:miter/>
                      </a:ln>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标题 1"/>
          <p:cNvSpPr>
            <a:spLocks noGrp="1"/>
          </p:cNvSpPr>
          <p:nvPr>
            <p:ph type="title"/>
          </p:nvPr>
        </p:nvSpPr>
        <p:spPr>
          <a:xfrm>
            <a:off x="457200" y="274638"/>
            <a:ext cx="8229600" cy="868362"/>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15715" name="内容占位符 2"/>
          <p:cNvSpPr>
            <a:spLocks noGrp="1"/>
          </p:cNvSpPr>
          <p:nvPr>
            <p:ph idx="1"/>
          </p:nvPr>
        </p:nvSpPr>
        <p:spPr>
          <a:xfrm>
            <a:off x="457200" y="1214438"/>
            <a:ext cx="8229600" cy="5500687"/>
          </a:xfrm>
          <a:ln/>
        </p:spPr>
        <p:txBody>
          <a:bodyPr vert="horz" wrap="square" lIns="91440" tIns="45720" rIns="91440" bIns="45720" anchor="t"/>
          <a:p>
            <a:pPr algn="just" eaLnBrk="1" hangingPunct="1">
              <a:lnSpc>
                <a:spcPct val="1400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16.1.1.2 </a:t>
            </a:r>
            <a:r>
              <a:rPr lang="zh-CN" altLang="en-US" sz="1600" b="1" dirty="0">
                <a:latin typeface="华文楷体" panose="02010600040101010101" pitchFamily="2" charset="-122"/>
                <a:ea typeface="华文楷体" panose="02010600040101010101" pitchFamily="2" charset="-122"/>
              </a:rPr>
              <a:t>暂时确定调整差额</a:t>
            </a:r>
            <a:endParaRPr lang="zh-CN" altLang="en-US" sz="1600" b="1"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dirty="0">
                <a:latin typeface="华文楷体" panose="02010600040101010101" pitchFamily="2" charset="-122"/>
                <a:ea typeface="华文楷体" panose="02010600040101010101" pitchFamily="2" charset="-122"/>
              </a:rPr>
              <a:t>       在计算调整差额时</a:t>
            </a:r>
            <a:r>
              <a:rPr lang="zh-CN" altLang="en-US" sz="1600" u="sng" dirty="0">
                <a:solidFill>
                  <a:srgbClr val="FF0000"/>
                </a:solidFill>
                <a:latin typeface="华文楷体" panose="02010600040101010101" pitchFamily="2" charset="-122"/>
                <a:ea typeface="华文楷体" panose="02010600040101010101" pitchFamily="2" charset="-122"/>
              </a:rPr>
              <a:t>得不到当期价格指数的，可</a:t>
            </a:r>
            <a:r>
              <a:rPr lang="zh-CN" altLang="en-US" sz="1600" b="1" u="sng" dirty="0">
                <a:solidFill>
                  <a:srgbClr val="FF0000"/>
                </a:solidFill>
                <a:latin typeface="华文楷体" panose="02010600040101010101" pitchFamily="2" charset="-122"/>
                <a:ea typeface="华文楷体" panose="02010600040101010101" pitchFamily="2" charset="-122"/>
              </a:rPr>
              <a:t>暂用</a:t>
            </a:r>
            <a:r>
              <a:rPr lang="zh-CN" altLang="en-US" sz="1600" u="sng" dirty="0">
                <a:solidFill>
                  <a:srgbClr val="FF0000"/>
                </a:solidFill>
                <a:latin typeface="华文楷体" panose="02010600040101010101" pitchFamily="2" charset="-122"/>
                <a:ea typeface="华文楷体" panose="02010600040101010101" pitchFamily="2" charset="-122"/>
              </a:rPr>
              <a:t>上一次价格指数计算</a:t>
            </a:r>
            <a:r>
              <a:rPr lang="zh-CN" altLang="en-US" sz="1600" dirty="0">
                <a:latin typeface="华文楷体" panose="02010600040101010101" pitchFamily="2" charset="-122"/>
                <a:ea typeface="华文楷体" panose="02010600040101010101" pitchFamily="2" charset="-122"/>
              </a:rPr>
              <a:t>，并在以后的付款中再按实际价格指数进行调整。</a:t>
            </a:r>
            <a:endParaRPr lang="zh-CN" altLang="en-US" sz="1600"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16.1.1.3 </a:t>
            </a:r>
            <a:r>
              <a:rPr lang="zh-CN" altLang="en-US" sz="1600" b="1" dirty="0">
                <a:latin typeface="华文楷体" panose="02010600040101010101" pitchFamily="2" charset="-122"/>
                <a:ea typeface="华文楷体" panose="02010600040101010101" pitchFamily="2" charset="-122"/>
              </a:rPr>
              <a:t>权重的调整</a:t>
            </a:r>
            <a:endParaRPr lang="zh-CN" altLang="en-US" sz="1600" b="1"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dirty="0">
                <a:latin typeface="华文楷体" panose="02010600040101010101" pitchFamily="2" charset="-122"/>
                <a:ea typeface="华文楷体" panose="02010600040101010101" pitchFamily="2" charset="-122"/>
              </a:rPr>
              <a:t>       按第</a:t>
            </a:r>
            <a:r>
              <a:rPr lang="en-US" altLang="zh-CN" sz="1600" dirty="0">
                <a:latin typeface="华文楷体" panose="02010600040101010101" pitchFamily="2" charset="-122"/>
                <a:ea typeface="华文楷体" panose="02010600040101010101" pitchFamily="2" charset="-122"/>
              </a:rPr>
              <a:t>15.1 </a:t>
            </a:r>
            <a:r>
              <a:rPr lang="zh-CN" altLang="en-US" sz="1600" dirty="0">
                <a:latin typeface="华文楷体" panose="02010600040101010101" pitchFamily="2" charset="-122"/>
                <a:ea typeface="华文楷体" panose="02010600040101010101" pitchFamily="2" charset="-122"/>
              </a:rPr>
              <a:t>款约定的变更导致</a:t>
            </a:r>
            <a:r>
              <a:rPr lang="zh-CN" altLang="en-US" sz="1600" u="sng" dirty="0">
                <a:solidFill>
                  <a:srgbClr val="FF0000"/>
                </a:solidFill>
                <a:latin typeface="华文楷体" panose="02010600040101010101" pitchFamily="2" charset="-122"/>
                <a:ea typeface="华文楷体" panose="02010600040101010101" pitchFamily="2" charset="-122"/>
              </a:rPr>
              <a:t>原定合同中的权重不合理的，由监理人与承包人和发包人协商</a:t>
            </a:r>
            <a:r>
              <a:rPr lang="zh-CN" altLang="en-US" sz="1600" dirty="0">
                <a:latin typeface="华文楷体" panose="02010600040101010101" pitchFamily="2" charset="-122"/>
                <a:ea typeface="华文楷体" panose="02010600040101010101" pitchFamily="2" charset="-122"/>
              </a:rPr>
              <a:t>后进行调整。</a:t>
            </a:r>
            <a:endParaRPr lang="zh-CN" altLang="en-US" sz="1600"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16.1.1.4 </a:t>
            </a:r>
            <a:r>
              <a:rPr lang="zh-CN" altLang="en-US" sz="1600" b="1" dirty="0">
                <a:latin typeface="华文楷体" panose="02010600040101010101" pitchFamily="2" charset="-122"/>
                <a:ea typeface="华文楷体" panose="02010600040101010101" pitchFamily="2" charset="-122"/>
              </a:rPr>
              <a:t>承包人引起的工期延误后的价格调整</a:t>
            </a:r>
            <a:endParaRPr lang="zh-CN" altLang="en-US" sz="1600" b="1"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dirty="0">
                <a:latin typeface="华文楷体" panose="02010600040101010101" pitchFamily="2" charset="-122"/>
                <a:ea typeface="华文楷体" panose="02010600040101010101" pitchFamily="2" charset="-122"/>
              </a:rPr>
              <a:t>       由于承包人原因未在约定的工期内竣工的，则对原约定竣工日期后继续施工的工程，在使用第</a:t>
            </a:r>
            <a:r>
              <a:rPr lang="en-US" altLang="zh-CN" sz="1600" dirty="0">
                <a:latin typeface="华文楷体" panose="02010600040101010101" pitchFamily="2" charset="-122"/>
                <a:ea typeface="华文楷体" panose="02010600040101010101" pitchFamily="2" charset="-122"/>
              </a:rPr>
              <a:t>16.1.1. 1</a:t>
            </a:r>
            <a:r>
              <a:rPr lang="zh-CN" altLang="en-US" sz="1600" dirty="0">
                <a:latin typeface="华文楷体" panose="02010600040101010101" pitchFamily="2" charset="-122"/>
                <a:ea typeface="华文楷体" panose="02010600040101010101" pitchFamily="2" charset="-122"/>
              </a:rPr>
              <a:t>目价格调整公式时，应采用</a:t>
            </a:r>
            <a:r>
              <a:rPr lang="zh-CN" altLang="en-US" sz="1600" u="sng" dirty="0">
                <a:solidFill>
                  <a:srgbClr val="FF0000"/>
                </a:solidFill>
                <a:latin typeface="华文楷体" panose="02010600040101010101" pitchFamily="2" charset="-122"/>
                <a:ea typeface="华文楷体" panose="02010600040101010101" pitchFamily="2" charset="-122"/>
              </a:rPr>
              <a:t>原约定竣工日期与实际竣工日期的两个价格指数中</a:t>
            </a:r>
            <a:r>
              <a:rPr lang="zh-CN" altLang="en-US" sz="1600" b="1" u="sng" dirty="0">
                <a:solidFill>
                  <a:srgbClr val="FF0000"/>
                </a:solidFill>
                <a:latin typeface="华文楷体" panose="02010600040101010101" pitchFamily="2" charset="-122"/>
                <a:ea typeface="华文楷体" panose="02010600040101010101" pitchFamily="2" charset="-122"/>
              </a:rPr>
              <a:t>较低的</a:t>
            </a:r>
            <a:r>
              <a:rPr lang="zh-CN" altLang="en-US" sz="1600" u="sng" dirty="0">
                <a:solidFill>
                  <a:srgbClr val="FF0000"/>
                </a:solidFill>
                <a:latin typeface="华文楷体" panose="02010600040101010101" pitchFamily="2" charset="-122"/>
                <a:ea typeface="华文楷体" panose="02010600040101010101" pitchFamily="2" charset="-122"/>
              </a:rPr>
              <a:t>一个作为当期价格指数</a:t>
            </a:r>
            <a:r>
              <a:rPr lang="zh-CN" altLang="en-US" sz="1600" dirty="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16.1.1.5 </a:t>
            </a:r>
            <a:r>
              <a:rPr lang="zh-CN" altLang="en-US" sz="1600" b="1" dirty="0">
                <a:latin typeface="华文楷体" panose="02010600040101010101" pitchFamily="2" charset="-122"/>
                <a:ea typeface="华文楷体" panose="02010600040101010101" pitchFamily="2" charset="-122"/>
              </a:rPr>
              <a:t>发包人引起的工期延误后的价格调整</a:t>
            </a:r>
            <a:endParaRPr lang="zh-CN" altLang="en-US" sz="1600" b="1" dirty="0">
              <a:latin typeface="华文楷体" panose="02010600040101010101" pitchFamily="2" charset="-122"/>
              <a:ea typeface="华文楷体" panose="02010600040101010101" pitchFamily="2" charset="-122"/>
            </a:endParaRPr>
          </a:p>
          <a:p>
            <a:pPr algn="just" eaLnBrk="1" hangingPunct="1">
              <a:lnSpc>
                <a:spcPct val="140000"/>
              </a:lnSpc>
              <a:buNone/>
            </a:pPr>
            <a:r>
              <a:rPr lang="zh-CN" altLang="en-US" sz="1600" dirty="0">
                <a:latin typeface="华文楷体" panose="02010600040101010101" pitchFamily="2" charset="-122"/>
                <a:ea typeface="华文楷体" panose="02010600040101010101" pitchFamily="2" charset="-122"/>
              </a:rPr>
              <a:t>       由于发包人原因未在约定的工期内竣工的，则对原约定竣工日期后继续施工的工程，在使用第</a:t>
            </a:r>
            <a:r>
              <a:rPr lang="en-US" altLang="zh-CN" sz="1600" dirty="0">
                <a:latin typeface="华文楷体" panose="02010600040101010101" pitchFamily="2" charset="-122"/>
                <a:ea typeface="华文楷体" panose="02010600040101010101" pitchFamily="2" charset="-122"/>
              </a:rPr>
              <a:t>16.1.1.1</a:t>
            </a:r>
            <a:r>
              <a:rPr lang="zh-CN" altLang="en-US" sz="1600" dirty="0">
                <a:latin typeface="华文楷体" panose="02010600040101010101" pitchFamily="2" charset="-122"/>
                <a:ea typeface="华文楷体" panose="02010600040101010101" pitchFamily="2" charset="-122"/>
              </a:rPr>
              <a:t>目价格调整公式时，应采用</a:t>
            </a:r>
            <a:r>
              <a:rPr lang="zh-CN" altLang="en-US" sz="1600" u="sng" dirty="0">
                <a:solidFill>
                  <a:srgbClr val="FF0000"/>
                </a:solidFill>
                <a:latin typeface="华文楷体" panose="02010600040101010101" pitchFamily="2" charset="-122"/>
                <a:ea typeface="华文楷体" panose="02010600040101010101" pitchFamily="2" charset="-122"/>
              </a:rPr>
              <a:t>原约定竣工日期与实际竣工日期的两个价格指数中</a:t>
            </a:r>
            <a:r>
              <a:rPr lang="zh-CN" altLang="en-US" sz="1600" b="1" u="sng" dirty="0">
                <a:solidFill>
                  <a:srgbClr val="FF0000"/>
                </a:solidFill>
                <a:latin typeface="华文楷体" panose="02010600040101010101" pitchFamily="2" charset="-122"/>
                <a:ea typeface="华文楷体" panose="02010600040101010101" pitchFamily="2" charset="-122"/>
              </a:rPr>
              <a:t>较高的</a:t>
            </a:r>
            <a:r>
              <a:rPr lang="zh-CN" altLang="en-US" sz="1600" u="sng" dirty="0">
                <a:solidFill>
                  <a:srgbClr val="FF0000"/>
                </a:solidFill>
                <a:latin typeface="华文楷体" panose="02010600040101010101" pitchFamily="2" charset="-122"/>
                <a:ea typeface="华文楷体" panose="02010600040101010101" pitchFamily="2" charset="-122"/>
              </a:rPr>
              <a:t>一个作为当期价格指数</a:t>
            </a:r>
            <a:r>
              <a:rPr lang="zh-CN" altLang="en-US" sz="1600" dirty="0">
                <a:latin typeface="华文楷体" panose="02010600040101010101" pitchFamily="2" charset="-122"/>
                <a:ea typeface="华文楷体" panose="02010600040101010101" pitchFamily="2" charset="-122"/>
              </a:rPr>
              <a:t>。”</a:t>
            </a:r>
            <a:endParaRPr lang="zh-CN" altLang="en-US" sz="1600" dirty="0">
              <a:latin typeface="华文楷体" panose="02010600040101010101" pitchFamily="2" charset="-122"/>
              <a:ea typeface="华文楷体" panose="02010600040101010101" pitchFamily="2" charset="-122"/>
            </a:endParaRPr>
          </a:p>
        </p:txBody>
      </p:sp>
      <p:sp>
        <p:nvSpPr>
          <p:cNvPr id="115716"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16739" name="内容占位符 2"/>
          <p:cNvSpPr>
            <a:spLocks noGrp="1"/>
          </p:cNvSpPr>
          <p:nvPr>
            <p:ph idx="1"/>
          </p:nvPr>
        </p:nvSpPr>
        <p:spPr>
          <a:ln/>
        </p:spPr>
        <p:txBody>
          <a:bodyPr vert="horz" wrap="square" lIns="91440" tIns="45720" rIns="91440" bIns="45720" anchor="t"/>
          <a:p>
            <a:pPr eaLnBrk="1" hangingPunct="1">
              <a:lnSpc>
                <a:spcPct val="150000"/>
              </a:lnSpc>
            </a:pPr>
            <a:r>
              <a:rPr lang="zh-CN" altLang="en-US" sz="1800" b="1" dirty="0">
                <a:latin typeface="华文楷体" panose="02010600040101010101" pitchFamily="2" charset="-122"/>
                <a:ea typeface="华文楷体" panose="02010600040101010101" pitchFamily="2" charset="-122"/>
              </a:rPr>
              <a:t>“</a:t>
            </a:r>
            <a:r>
              <a:rPr lang="en-US" altLang="zh-CN" sz="1800" b="1" dirty="0">
                <a:latin typeface="华文楷体" panose="02010600040101010101" pitchFamily="2" charset="-122"/>
                <a:ea typeface="华文楷体" panose="02010600040101010101" pitchFamily="2" charset="-122"/>
              </a:rPr>
              <a:t>16.1.1 </a:t>
            </a:r>
            <a:r>
              <a:rPr lang="zh-CN" altLang="en-US" sz="1800" b="1" dirty="0">
                <a:latin typeface="华文楷体" panose="02010600040101010101" pitchFamily="2" charset="-122"/>
                <a:ea typeface="华文楷体" panose="02010600040101010101" pitchFamily="2" charset="-122"/>
              </a:rPr>
              <a:t>采用</a:t>
            </a:r>
            <a:r>
              <a:rPr lang="zh-CN" altLang="en-US" sz="1800" b="1" u="sng" dirty="0">
                <a:solidFill>
                  <a:srgbClr val="FF0000"/>
                </a:solidFill>
                <a:latin typeface="华文楷体" panose="02010600040101010101" pitchFamily="2" charset="-122"/>
                <a:ea typeface="华文楷体" panose="02010600040101010101" pitchFamily="2" charset="-122"/>
              </a:rPr>
              <a:t>造价信息</a:t>
            </a:r>
            <a:r>
              <a:rPr lang="zh-CN" altLang="en-US" sz="1800" b="1" dirty="0">
                <a:latin typeface="华文楷体" panose="02010600040101010101" pitchFamily="2" charset="-122"/>
                <a:ea typeface="华文楷体" panose="02010600040101010101" pitchFamily="2" charset="-122"/>
              </a:rPr>
              <a:t>调整价格差额</a:t>
            </a:r>
            <a:r>
              <a:rPr lang="zh-CN" altLang="en-US" sz="1800" dirty="0">
                <a:latin typeface="华文楷体" panose="02010600040101010101" pitchFamily="2" charset="-122"/>
                <a:ea typeface="华文楷体" panose="02010600040101010101" pitchFamily="2" charset="-122"/>
              </a:rPr>
              <a:t>（适用于投标函附录没有约定价格指数和权重的）</a:t>
            </a:r>
            <a:endParaRPr lang="en-US" altLang="zh-CN" sz="1800" dirty="0">
              <a:latin typeface="华文楷体" panose="02010600040101010101" pitchFamily="2" charset="-122"/>
              <a:ea typeface="华文楷体" panose="02010600040101010101" pitchFamily="2" charset="-122"/>
            </a:endParaRPr>
          </a:p>
          <a:p>
            <a:pPr eaLnBrk="1" hangingPunct="1">
              <a:lnSpc>
                <a:spcPct val="150000"/>
              </a:lnSpc>
              <a:buNone/>
            </a:pPr>
            <a:r>
              <a:rPr lang="zh-CN" altLang="en-US" sz="1800" dirty="0">
                <a:latin typeface="华文楷体" panose="02010600040101010101" pitchFamily="2" charset="-122"/>
                <a:ea typeface="华文楷体" panose="02010600040101010101" pitchFamily="2" charset="-122"/>
              </a:rPr>
              <a:t>      合同工期内，因人工、材料、设备和机械台班价格波动影响合同价格时，</a:t>
            </a:r>
            <a:r>
              <a:rPr lang="zh-CN" altLang="en-US" sz="1800" u="sng" dirty="0">
                <a:solidFill>
                  <a:srgbClr val="FF0000"/>
                </a:solidFill>
                <a:latin typeface="华文楷体" panose="02010600040101010101" pitchFamily="2" charset="-122"/>
                <a:ea typeface="华文楷体" panose="02010600040101010101" pitchFamily="2" charset="-122"/>
              </a:rPr>
              <a:t>人工、机械使用费</a:t>
            </a:r>
            <a:r>
              <a:rPr lang="zh-CN" altLang="en-US" sz="1800" dirty="0">
                <a:latin typeface="华文楷体" panose="02010600040101010101" pitchFamily="2" charset="-122"/>
                <a:ea typeface="华文楷体" panose="02010600040101010101" pitchFamily="2" charset="-122"/>
              </a:rPr>
              <a:t>按照国家或省、自治区、直辖市建设行政管理部门、行业建设管理部门或其授权的工程造价管理机构发布的人工成本信息、机械台班单价或机械使用费系数进行调整；需要进行价格调整的</a:t>
            </a:r>
            <a:r>
              <a:rPr lang="zh-CN" altLang="en-US" sz="1800" u="sng" dirty="0">
                <a:solidFill>
                  <a:srgbClr val="FF0000"/>
                </a:solidFill>
                <a:latin typeface="华文楷体" panose="02010600040101010101" pitchFamily="2" charset="-122"/>
                <a:ea typeface="华文楷体" panose="02010600040101010101" pitchFamily="2" charset="-122"/>
              </a:rPr>
              <a:t>材料，其单价和采购数应由监理人复核，监理人确认</a:t>
            </a:r>
            <a:r>
              <a:rPr lang="zh-CN" altLang="en-US" sz="1800" dirty="0">
                <a:latin typeface="华文楷体" panose="02010600040101010101" pitchFamily="2" charset="-122"/>
                <a:ea typeface="华文楷体" panose="02010600040101010101" pitchFamily="2" charset="-122"/>
              </a:rPr>
              <a:t>需调整的材料单价及数量，作为调整合同价格差额的依据。”</a:t>
            </a:r>
            <a:endParaRPr lang="en-US" altLang="zh-CN" sz="1800" dirty="0">
              <a:latin typeface="华文楷体" panose="02010600040101010101" pitchFamily="2" charset="-122"/>
              <a:ea typeface="华文楷体" panose="02010600040101010101" pitchFamily="2" charset="-122"/>
            </a:endParaRPr>
          </a:p>
        </p:txBody>
      </p:sp>
      <p:sp>
        <p:nvSpPr>
          <p:cNvPr id="116740"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
          <p:cNvSpPr>
            <a:spLocks noGrp="1"/>
          </p:cNvSpPr>
          <p:nvPr>
            <p:ph type="title"/>
          </p:nvPr>
        </p:nvSpPr>
        <p:spPr>
          <a:xfrm>
            <a:off x="428625" y="0"/>
            <a:ext cx="8229600" cy="785813"/>
          </a:xfrm>
          <a:ln/>
        </p:spPr>
        <p:txBody>
          <a:bodyPr vert="horz" wrap="square" lIns="91440" tIns="45720" rIns="91440" bIns="45720" anchor="ctr"/>
          <a:p>
            <a:pPr eaLnBrk="1" hangingPunct="1">
              <a:lnSpc>
                <a:spcPct val="150000"/>
              </a:lnSpc>
            </a:pPr>
            <a:r>
              <a:rPr lang="zh-CN" altLang="en-US" sz="1400" b="1" dirty="0">
                <a:latin typeface="Times New Roman" panose="02020603050405020304" pitchFamily="18" charset="0"/>
              </a:rPr>
              <a:t>住建部</a:t>
            </a:r>
            <a:r>
              <a:rPr lang="en-US" altLang="zh-CN" sz="1400" b="1" dirty="0">
                <a:latin typeface="Times New Roman" panose="02020603050405020304" pitchFamily="18" charset="0"/>
              </a:rPr>
              <a:t>2013</a:t>
            </a:r>
            <a:r>
              <a:rPr lang="zh-CN" altLang="en-US" sz="1400" b="1" dirty="0">
                <a:latin typeface="Times New Roman" panose="02020603050405020304" pitchFamily="18" charset="0"/>
              </a:rPr>
              <a:t>版</a:t>
            </a:r>
            <a:r>
              <a:rPr lang="en-US" altLang="zh-CN" sz="1400" b="1" dirty="0">
                <a:latin typeface="Times New Roman" panose="02020603050405020304" pitchFamily="18" charset="0"/>
              </a:rPr>
              <a:t>《</a:t>
            </a:r>
            <a:r>
              <a:rPr lang="zh-CN" altLang="en-US" sz="1400" b="1" dirty="0">
                <a:latin typeface="Times New Roman" panose="02020603050405020304" pitchFamily="18" charset="0"/>
              </a:rPr>
              <a:t>建设工程施工合同（示范文本）</a:t>
            </a:r>
            <a:r>
              <a:rPr lang="en-US" altLang="zh-CN" sz="1400" b="1" dirty="0">
                <a:latin typeface="Times New Roman" panose="02020603050405020304" pitchFamily="18" charset="0"/>
              </a:rPr>
              <a:t>》</a:t>
            </a:r>
            <a:r>
              <a:rPr lang="zh-CN" altLang="en-US" sz="1400" b="1" dirty="0">
                <a:latin typeface="Times New Roman" panose="02020603050405020304" pitchFamily="18" charset="0"/>
              </a:rPr>
              <a:t>（</a:t>
            </a:r>
            <a:r>
              <a:rPr lang="en-US" altLang="zh-CN" sz="1400" b="1" dirty="0">
                <a:latin typeface="Times New Roman" panose="02020603050405020304" pitchFamily="18" charset="0"/>
              </a:rPr>
              <a:t>GF-2013-0201</a:t>
            </a:r>
            <a:r>
              <a:rPr lang="zh-CN" altLang="en-US" sz="1400" b="1" dirty="0">
                <a:latin typeface="Times New Roman" panose="02020603050405020304" pitchFamily="18" charset="0"/>
              </a:rPr>
              <a:t>）</a:t>
            </a:r>
            <a:br>
              <a:rPr lang="en-US" altLang="zh-CN" sz="1400" b="1" dirty="0">
                <a:latin typeface="Times New Roman" panose="02020603050405020304" pitchFamily="18" charset="0"/>
              </a:rPr>
            </a:br>
            <a:r>
              <a:rPr lang="zh-CN" altLang="en-US" sz="1400" b="1" dirty="0">
                <a:latin typeface="Times New Roman" panose="02020603050405020304" pitchFamily="18" charset="0"/>
              </a:rPr>
              <a:t>第</a:t>
            </a:r>
            <a:r>
              <a:rPr lang="en-US" altLang="zh-CN" sz="1400" b="1" dirty="0">
                <a:latin typeface="Times New Roman" panose="02020603050405020304" pitchFamily="18" charset="0"/>
              </a:rPr>
              <a:t>11.1</a:t>
            </a:r>
            <a:r>
              <a:rPr lang="zh-CN" altLang="en-US" sz="1400" b="1" dirty="0">
                <a:latin typeface="Times New Roman" panose="02020603050405020304" pitchFamily="18" charset="0"/>
              </a:rPr>
              <a:t>款</a:t>
            </a:r>
            <a:r>
              <a:rPr lang="en-US" altLang="zh-CN" sz="1400" b="1" dirty="0">
                <a:latin typeface="Times New Roman" panose="02020603050405020304" pitchFamily="18" charset="0"/>
              </a:rPr>
              <a:t>[</a:t>
            </a:r>
            <a:r>
              <a:rPr lang="zh-CN" altLang="zh-CN" sz="1400" b="1" dirty="0">
                <a:latin typeface="Times New Roman" panose="02020603050405020304" pitchFamily="18" charset="0"/>
              </a:rPr>
              <a:t>市场价格波动引起的调整</a:t>
            </a:r>
            <a:r>
              <a:rPr lang="en-US" altLang="zh-CN" sz="1400" b="1" dirty="0">
                <a:latin typeface="Times New Roman" panose="02020603050405020304" pitchFamily="18" charset="0"/>
              </a:rPr>
              <a:t>]</a:t>
            </a:r>
            <a:r>
              <a:rPr lang="zh-CN" altLang="en-US" sz="1400" b="1" dirty="0">
                <a:latin typeface="Times New Roman" panose="02020603050405020304" pitchFamily="18" charset="0"/>
              </a:rPr>
              <a:t>关于“采用造价信息进行价格调整”的规定</a:t>
            </a:r>
            <a:endParaRPr lang="zh-CN" altLang="en-US" sz="1400" b="1" dirty="0">
              <a:latin typeface="Times New Roman" panose="02020603050405020304" pitchFamily="18" charset="0"/>
            </a:endParaRPr>
          </a:p>
        </p:txBody>
      </p:sp>
      <p:sp>
        <p:nvSpPr>
          <p:cNvPr id="11776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
        <p:nvSpPr>
          <p:cNvPr id="117764" name="内容占位符 3"/>
          <p:cNvSpPr>
            <a:spLocks noGrp="1"/>
          </p:cNvSpPr>
          <p:nvPr>
            <p:ph idx="1"/>
          </p:nvPr>
        </p:nvSpPr>
        <p:spPr>
          <a:xfrm>
            <a:off x="0" y="785813"/>
            <a:ext cx="9144000" cy="5786437"/>
          </a:xfrm>
          <a:ln/>
        </p:spPr>
        <p:txBody>
          <a:bodyPr vert="horz" wrap="square" lIns="91440" tIns="45720" rIns="91440" bIns="45720" anchor="t"/>
          <a:p>
            <a:pPr eaLnBrk="1" hangingPunct="1">
              <a:lnSpc>
                <a:spcPct val="90000"/>
              </a:lnSpc>
              <a:buClrTx/>
              <a:buSzTx/>
              <a:buFont typeface="Arial" panose="020B0604020202020204" pitchFamily="34" charset="0"/>
            </a:pPr>
            <a:r>
              <a:rPr lang="zh-CN" altLang="en-US" sz="1400" b="1" dirty="0">
                <a:latin typeface="华文楷体" panose="02010600040101010101" pitchFamily="2" charset="-122"/>
                <a:ea typeface="华文楷体" panose="02010600040101010101" pitchFamily="2" charset="-122"/>
              </a:rPr>
              <a:t>第</a:t>
            </a:r>
            <a:r>
              <a:rPr lang="en-US" altLang="zh-CN" sz="1400" b="1" dirty="0">
                <a:latin typeface="华文楷体" panose="02010600040101010101" pitchFamily="2" charset="-122"/>
                <a:ea typeface="华文楷体" panose="02010600040101010101" pitchFamily="2" charset="-122"/>
              </a:rPr>
              <a:t>2</a:t>
            </a:r>
            <a:r>
              <a:rPr lang="zh-CN" altLang="en-US" sz="1400" b="1" dirty="0">
                <a:latin typeface="华文楷体" panose="02010600040101010101" pitchFamily="2" charset="-122"/>
                <a:ea typeface="华文楷体" panose="02010600040101010101" pitchFamily="2" charset="-122"/>
              </a:rPr>
              <a:t>种方式：采用</a:t>
            </a:r>
            <a:r>
              <a:rPr lang="zh-CN" altLang="en-US" sz="1400" b="1" u="sng" dirty="0">
                <a:solidFill>
                  <a:srgbClr val="FF0000"/>
                </a:solidFill>
                <a:latin typeface="华文楷体" panose="02010600040101010101" pitchFamily="2" charset="-122"/>
                <a:ea typeface="华文楷体" panose="02010600040101010101" pitchFamily="2" charset="-122"/>
              </a:rPr>
              <a:t>造价信息</a:t>
            </a:r>
            <a:r>
              <a:rPr lang="zh-CN" altLang="en-US" sz="1400" b="1" dirty="0">
                <a:latin typeface="华文楷体" panose="02010600040101010101" pitchFamily="2" charset="-122"/>
                <a:ea typeface="华文楷体" panose="02010600040101010101" pitchFamily="2" charset="-122"/>
              </a:rPr>
              <a:t>进行价格调整。</a:t>
            </a:r>
            <a:endParaRPr lang="zh-CN" altLang="en-US" sz="1400" b="1"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合同履行期间，因人工、材料、工程设备和机械台班价格波动影响合同价格时</a:t>
            </a:r>
            <a:r>
              <a:rPr lang="zh-CN" altLang="en-US" sz="1400" u="sng" dirty="0">
                <a:solidFill>
                  <a:srgbClr val="FF0000"/>
                </a:solidFill>
                <a:latin typeface="华文楷体" panose="02010600040101010101" pitchFamily="2" charset="-122"/>
                <a:ea typeface="华文楷体" panose="02010600040101010101" pitchFamily="2" charset="-122"/>
              </a:rPr>
              <a:t>，人工、机械使用费按照国家或省、自治区、直辖市建设行政管理部门、行业建设管理部门或其授权的工程造价管理机构发布的人工、机械使用费系数进行调整；需要进行价格调整的材料，其单价和采购数量应由发包人审批，</a:t>
            </a:r>
            <a:r>
              <a:rPr lang="zh-CN" altLang="en-US" sz="1400" dirty="0">
                <a:latin typeface="华文楷体" panose="02010600040101010101" pitchFamily="2" charset="-122"/>
                <a:ea typeface="华文楷体" panose="02010600040101010101" pitchFamily="2" charset="-122"/>
              </a:rPr>
              <a:t>发包人确认需调整的材料单价及数量，作为调整合同价格的依据。</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1</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人工单价</a:t>
            </a:r>
            <a:r>
              <a:rPr lang="zh-CN" altLang="en-US" sz="1400" dirty="0">
                <a:latin typeface="华文楷体" panose="02010600040101010101" pitchFamily="2" charset="-122"/>
                <a:ea typeface="华文楷体" panose="02010600040101010101" pitchFamily="2" charset="-122"/>
              </a:rPr>
              <a:t>发生变化且符合省级或行业建设主管部门发布的人工费调整规定，合同当事人应按</a:t>
            </a:r>
            <a:r>
              <a:rPr lang="zh-CN" altLang="en-US" sz="1400" dirty="0">
                <a:solidFill>
                  <a:srgbClr val="FF0000"/>
                </a:solidFill>
                <a:latin typeface="华文楷体" panose="02010600040101010101" pitchFamily="2" charset="-122"/>
                <a:ea typeface="华文楷体" panose="02010600040101010101" pitchFamily="2" charset="-122"/>
              </a:rPr>
              <a:t>省级或行业建设主管部门或其授权的工程造价管理机构</a:t>
            </a:r>
            <a:r>
              <a:rPr lang="zh-CN" altLang="en-US" sz="1400" dirty="0">
                <a:latin typeface="华文楷体" panose="02010600040101010101" pitchFamily="2" charset="-122"/>
                <a:ea typeface="华文楷体" panose="02010600040101010101" pitchFamily="2" charset="-122"/>
              </a:rPr>
              <a:t>发布的人工费等文件调整合同价格，但承包人对人工费或人工单价的报价高于发布价格的除外。</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2</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材料、工程设备价格</a:t>
            </a:r>
            <a:r>
              <a:rPr lang="zh-CN" altLang="en-US" sz="1400" dirty="0">
                <a:latin typeface="华文楷体" panose="02010600040101010101" pitchFamily="2" charset="-122"/>
                <a:ea typeface="华文楷体" panose="02010600040101010101" pitchFamily="2" charset="-122"/>
              </a:rPr>
              <a:t>变化的价款调整按照发包人提供的基准价格，按以下风险范围规定执行</a:t>
            </a:r>
            <a:r>
              <a:rPr lang="en-US" altLang="zh-CN"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①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已标价工程量清单或预算书中载明材料单价低于基准价格的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：除专用合同条款另有约定外，合同履行期间材料单价涨幅以基准价格为基础超过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时，或材料单价跌幅以在已标价工程量清单或预算书中载明材料单价为基础超过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时，其超过部分据实调整。</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②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已标价工程量清单或预算书中载明材料单价高于基准价格的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：除专用合同条款另有约定外，合同履行期间材料单价跌幅以基准价格为基础超过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时，材料单价涨幅以在已标价工程量清单或预算书中载明材料单价为基础超过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时，其超过部分据实调整。</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③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已标价工程量清单或预算书中载明材料单价等于基准价格的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：除专用合同条款另有约定外，合同履行期间材料单价涨跌幅以基准价格为基础</a:t>
            </a:r>
            <a:r>
              <a:rPr lang="zh-CN" altLang="en-US" sz="1400" dirty="0">
                <a:solidFill>
                  <a:srgbClr val="FF0000"/>
                </a:solidFill>
                <a:latin typeface="华文楷体" panose="02010600040101010101" pitchFamily="2" charset="-122"/>
                <a:ea typeface="华文楷体" panose="02010600040101010101" pitchFamily="2" charset="-122"/>
              </a:rPr>
              <a:t>超过</a:t>
            </a:r>
            <a:r>
              <a:rPr lang="en-US" altLang="zh-CN" sz="1400" dirty="0">
                <a:solidFill>
                  <a:srgbClr val="FF0000"/>
                </a:solidFill>
                <a:latin typeface="华文楷体" panose="02010600040101010101" pitchFamily="2" charset="-122"/>
                <a:ea typeface="华文楷体" panose="02010600040101010101" pitchFamily="2" charset="-122"/>
              </a:rPr>
              <a:t>±5%</a:t>
            </a:r>
            <a:r>
              <a:rPr lang="zh-CN" altLang="en-US" sz="1400" dirty="0">
                <a:solidFill>
                  <a:srgbClr val="FF0000"/>
                </a:solidFill>
                <a:latin typeface="华文楷体" panose="02010600040101010101" pitchFamily="2" charset="-122"/>
                <a:ea typeface="华文楷体" panose="02010600040101010101" pitchFamily="2" charset="-122"/>
              </a:rPr>
              <a:t>时</a:t>
            </a:r>
            <a:r>
              <a:rPr lang="zh-CN" altLang="en-US" sz="1400" dirty="0">
                <a:latin typeface="华文楷体" panose="02010600040101010101" pitchFamily="2" charset="-122"/>
                <a:ea typeface="华文楷体" panose="02010600040101010101" pitchFamily="2" charset="-122"/>
              </a:rPr>
              <a:t>，其超过部分据实调整。</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④承包人</a:t>
            </a:r>
            <a:r>
              <a:rPr lang="zh-CN" altLang="en-US" sz="1400" dirty="0">
                <a:solidFill>
                  <a:srgbClr val="FF0000"/>
                </a:solidFill>
                <a:latin typeface="华文楷体" panose="02010600040101010101" pitchFamily="2" charset="-122"/>
                <a:ea typeface="华文楷体" panose="02010600040101010101" pitchFamily="2" charset="-122"/>
              </a:rPr>
              <a:t>应在采购材料前将采购数量和新的材料单价报发包人核对</a:t>
            </a:r>
            <a:r>
              <a:rPr lang="zh-CN" altLang="en-US" sz="1400" dirty="0">
                <a:latin typeface="华文楷体" panose="02010600040101010101" pitchFamily="2" charset="-122"/>
                <a:ea typeface="华文楷体" panose="02010600040101010101" pitchFamily="2" charset="-122"/>
              </a:rPr>
              <a:t>，发包人确认用于工程时，发包人应确认采购材料的数量和单价。发包人在收到承包人报送的确认资料后</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天内不予答复的视为认可，作为调整合同价格的依据。未经发包人事先核对，承包人自行采购材料的，发包人有权不予调整合同价格。发包人同意的，可以调整合同价格。</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前述</a:t>
            </a:r>
            <a:r>
              <a:rPr lang="zh-CN" altLang="en-US" sz="1400" b="1" u="sng" dirty="0">
                <a:solidFill>
                  <a:srgbClr val="FF0000"/>
                </a:solidFill>
                <a:latin typeface="华文楷体" panose="02010600040101010101" pitchFamily="2" charset="-122"/>
                <a:ea typeface="华文楷体" panose="02010600040101010101" pitchFamily="2" charset="-122"/>
              </a:rPr>
              <a:t>基准价格</a:t>
            </a:r>
            <a:r>
              <a:rPr lang="zh-CN" altLang="en-US" sz="1400" dirty="0">
                <a:latin typeface="华文楷体" panose="02010600040101010101" pitchFamily="2" charset="-122"/>
                <a:ea typeface="华文楷体" panose="02010600040101010101" pitchFamily="2" charset="-122"/>
              </a:rPr>
              <a:t>是指</a:t>
            </a:r>
            <a:r>
              <a:rPr lang="zh-CN" altLang="en-US" sz="1400" u="sng" dirty="0">
                <a:solidFill>
                  <a:srgbClr val="FF0000"/>
                </a:solidFill>
                <a:latin typeface="华文楷体" panose="02010600040101010101" pitchFamily="2" charset="-122"/>
                <a:ea typeface="华文楷体" panose="02010600040101010101" pitchFamily="2" charset="-122"/>
              </a:rPr>
              <a:t>由发包人在招标文件或专用合同条款中给定的材料、工程设备的价格，该价格原则上应当按照省级或行业建设主管部门或其授权的工程造价管理机构发布的信息价编制</a:t>
            </a:r>
            <a:r>
              <a:rPr lang="zh-CN" altLang="en-US"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eaLnBrk="1" hangingPunct="1">
              <a:lnSpc>
                <a:spcPct val="90000"/>
              </a:lnSpc>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a:t>
            </a:r>
            <a:r>
              <a:rPr lang="en-US" altLang="zh-CN" sz="1400" dirty="0">
                <a:latin typeface="华文楷体" panose="02010600040101010101" pitchFamily="2" charset="-122"/>
                <a:ea typeface="华文楷体" panose="02010600040101010101" pitchFamily="2" charset="-122"/>
              </a:rPr>
              <a:t>3</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施工机械台班单价或施工机械使用费</a:t>
            </a:r>
            <a:r>
              <a:rPr lang="zh-CN" altLang="en-US" sz="1400" dirty="0">
                <a:latin typeface="华文楷体" panose="02010600040101010101" pitchFamily="2" charset="-122"/>
                <a:ea typeface="华文楷体" panose="02010600040101010101" pitchFamily="2" charset="-122"/>
              </a:rPr>
              <a:t>发生变化超过省级或行业建设主管部门或其授权的工程造价管理机构规定的范围时，按规定调整合同价格。</a:t>
            </a:r>
            <a:endParaRPr lang="zh-CN" altLang="en-US" sz="1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4"/>
          <p:cNvSpPr>
            <a:spLocks noGrp="1"/>
          </p:cNvSpPr>
          <p:nvPr>
            <p:ph type="ctrTitle"/>
          </p:nvPr>
        </p:nvSpPr>
        <p:spPr>
          <a:xfrm>
            <a:off x="642938" y="1143000"/>
            <a:ext cx="7772400" cy="798513"/>
          </a:xfrm>
          <a:ln/>
        </p:spPr>
        <p:txBody>
          <a:bodyPr vert="horz" wrap="square" lIns="91440" tIns="45720" rIns="91440" bIns="45720" anchor="ctr"/>
          <a:p>
            <a:pPr eaLnBrk="1" hangingPunct="1">
              <a:buClrTx/>
              <a:buSzTx/>
              <a:buFontTx/>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118787" name="副标题 5"/>
          <p:cNvSpPr>
            <a:spLocks noGrp="1"/>
          </p:cNvSpPr>
          <p:nvPr>
            <p:ph type="subTitle" idx="1"/>
          </p:nvPr>
        </p:nvSpPr>
        <p:spPr>
          <a:xfrm>
            <a:off x="1143000" y="2786063"/>
            <a:ext cx="6786563" cy="2852737"/>
          </a:xfrm>
          <a:ln/>
        </p:spPr>
        <p:txBody>
          <a:bodyPr vert="horz" wrap="square" lIns="91440" tIns="45720" rIns="91440" bIns="45720" anchor="t"/>
          <a:p>
            <a:pPr eaLnBrk="1" hangingPunct="1">
              <a:lnSpc>
                <a:spcPct val="150000"/>
              </a:lnSpc>
              <a:buClrTx/>
              <a:buSzTx/>
            </a:pPr>
            <a:r>
              <a:rPr lang="zh-CN" altLang="en-US" b="1" kern="1200" dirty="0">
                <a:solidFill>
                  <a:schemeClr val="tx2"/>
                </a:solidFill>
                <a:latin typeface="宋体" panose="02010600030101010101" pitchFamily="2" charset="-122"/>
                <a:ea typeface="报隶-简" charset="-122"/>
                <a:cs typeface="宋体" panose="02010600030101010101" pitchFamily="2" charset="-122"/>
              </a:rPr>
              <a:t>工程款支付的风险防范</a:t>
            </a:r>
            <a:endParaRPr lang="zh-CN" altLang="en-US" b="1" kern="1200" dirty="0">
              <a:solidFill>
                <a:schemeClr val="tx2"/>
              </a:solidFill>
              <a:latin typeface="宋体" panose="02010600030101010101" pitchFamily="2" charset="-122"/>
              <a:ea typeface="报隶-简" charset="-122"/>
              <a:cs typeface="宋体" panose="02010600030101010101" pitchFamily="2" charset="-122"/>
            </a:endParaRPr>
          </a:p>
          <a:p>
            <a:pPr eaLnBrk="1" hangingPunct="1">
              <a:lnSpc>
                <a:spcPct val="150000"/>
              </a:lnSpc>
              <a:buClrTx/>
              <a:buSzTx/>
            </a:pPr>
            <a:endParaRPr lang="zh-CN" altLang="en-US" kern="1200" dirty="0">
              <a:solidFill>
                <a:schemeClr val="tx2"/>
              </a:solidFill>
              <a:latin typeface="宋体" panose="02010600030101010101" pitchFamily="2" charset="-122"/>
              <a:ea typeface="报隶-简" charset="-122"/>
              <a:cs typeface="宋体" panose="02010600030101010101" pitchFamily="2" charset="-122"/>
            </a:endParaRPr>
          </a:p>
        </p:txBody>
      </p:sp>
      <p:sp>
        <p:nvSpPr>
          <p:cNvPr id="11878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标题 5"/>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19811" name="内容占位符 5"/>
          <p:cNvSpPr>
            <a:spLocks noGrp="1"/>
          </p:cNvSpPr>
          <p:nvPr>
            <p:ph sz="half" idx="1"/>
          </p:nvPr>
        </p:nvSpPr>
        <p:spPr>
          <a:xfrm>
            <a:off x="285750" y="1600200"/>
            <a:ext cx="2714625" cy="4525963"/>
          </a:xfrm>
          <a:ln/>
        </p:spPr>
        <p:txBody>
          <a:bodyPr vert="horz" wrap="square" lIns="91440" tIns="45720" rIns="91440" bIns="45720" anchor="t"/>
          <a:p>
            <a:pPr algn="just" eaLnBrk="1" hangingPunct="1">
              <a:lnSpc>
                <a:spcPct val="130000"/>
              </a:lnSpc>
              <a:buClrTx/>
              <a:buSzTx/>
            </a:pP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标准合同</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关于合同价款支付的规定</a:t>
            </a:r>
            <a:endParaRPr lang="zh-CN" altLang="en-US" sz="2000" b="1" kern="1200" dirty="0">
              <a:latin typeface="宋体" panose="02010600030101010101" pitchFamily="2" charset="-122"/>
              <a:ea typeface="+mn-ea"/>
              <a:cs typeface="宋体" panose="02010600030101010101" pitchFamily="2" charset="-122"/>
            </a:endParaRPr>
          </a:p>
        </p:txBody>
      </p:sp>
      <p:sp>
        <p:nvSpPr>
          <p:cNvPr id="119812" name="内容占位符 6"/>
          <p:cNvSpPr>
            <a:spLocks noGrp="1"/>
          </p:cNvSpPr>
          <p:nvPr>
            <p:ph sz="half" idx="2"/>
          </p:nvPr>
        </p:nvSpPr>
        <p:spPr>
          <a:xfrm>
            <a:off x="2928938" y="1600200"/>
            <a:ext cx="5757862" cy="4525963"/>
          </a:xfrm>
          <a:ln/>
        </p:spPr>
        <p:txBody>
          <a:bodyPr vert="horz" wrap="square" lIns="91440" tIns="45720" rIns="91440" bIns="45720" anchor="t"/>
          <a:p>
            <a:pPr eaLnBrk="1" hangingPunct="1">
              <a:lnSpc>
                <a:spcPct val="150000"/>
              </a:lnSpc>
              <a:buClrTx/>
              <a:buSzTx/>
            </a:pPr>
            <a:r>
              <a:rPr lang="en-US" altLang="zh-CN" sz="1500" b="1" kern="1200" dirty="0">
                <a:latin typeface="华文楷体" panose="02010600040101010101" pitchFamily="2" charset="-122"/>
                <a:ea typeface="华文楷体" panose="02010600040101010101" pitchFamily="2" charset="-122"/>
                <a:cs typeface="宋体" panose="02010600030101010101" pitchFamily="2" charset="-122"/>
              </a:rPr>
              <a:t>17.1 </a:t>
            </a:r>
            <a:r>
              <a:rPr lang="zh-CN" altLang="en-US" sz="1500" b="1" kern="1200" dirty="0">
                <a:latin typeface="华文楷体" panose="02010600040101010101" pitchFamily="2" charset="-122"/>
                <a:ea typeface="华文楷体" panose="02010600040101010101" pitchFamily="2" charset="-122"/>
                <a:cs typeface="宋体" panose="02010600030101010101" pitchFamily="2" charset="-122"/>
              </a:rPr>
              <a:t>合同价格</a:t>
            </a:r>
            <a:endParaRPr lang="zh-CN" altLang="en-US" sz="15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“除专用合同条款另有约定外，</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）合同价格包括签约合同价以及按照合同约定进行的调整；</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）合同价格包括承包人依据法律规定或合同约定应支付的规费和税金；   </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价格清单列出的任何数量仅为估算的工作量，不得将其视为要求承包人实施的工程的实际或准确的工作量。在价格清单中列出的任何工作量和价格数据应仅限用于变更和支付的参考资料，而不能用于其他目的。</a:t>
            </a:r>
            <a:endPar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合同约定工程的某部分按照实际完成的工程量进行支付的，</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应按照专用合同条款的约定进行计量和估价，并据此调整合同价格。”</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1981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5"/>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0835" name="内容占位符 5"/>
          <p:cNvSpPr>
            <a:spLocks noGrp="1"/>
          </p:cNvSpPr>
          <p:nvPr>
            <p:ph sz="half" idx="1"/>
          </p:nvPr>
        </p:nvSpPr>
        <p:spPr>
          <a:xfrm>
            <a:off x="457200" y="1600200"/>
            <a:ext cx="2543175" cy="4525963"/>
          </a:xfrm>
          <a:ln/>
        </p:spPr>
        <p:txBody>
          <a:bodyPr vert="horz" wrap="square" lIns="91440" tIns="45720" rIns="91440" bIns="45720" anchor="t"/>
          <a:p>
            <a:pPr algn="just" eaLnBrk="1" hangingPunct="1">
              <a:lnSpc>
                <a:spcPct val="13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标准设计施工总承包合同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mn-lt"/>
              <a:ea typeface="+mn-ea"/>
              <a:cs typeface="宋体" panose="02010600030101010101" pitchFamily="2" charset="-122"/>
            </a:endParaRPr>
          </a:p>
        </p:txBody>
      </p:sp>
      <p:sp>
        <p:nvSpPr>
          <p:cNvPr id="120836" name="内容占位符 6"/>
          <p:cNvSpPr>
            <a:spLocks noGrp="1"/>
          </p:cNvSpPr>
          <p:nvPr>
            <p:ph sz="half" idx="2"/>
          </p:nvPr>
        </p:nvSpPr>
        <p:spPr>
          <a:xfrm>
            <a:off x="2928938" y="1600200"/>
            <a:ext cx="5757862" cy="4525963"/>
          </a:xfrm>
          <a:ln/>
        </p:spPr>
        <p:txBody>
          <a:bodyPr vert="horz" wrap="square" lIns="91440" tIns="45720" rIns="91440" bIns="45720" anchor="t"/>
          <a:p>
            <a:pPr eaLnBrk="1" hangingPunct="1">
              <a:lnSpc>
                <a:spcPct val="80000"/>
              </a:lnSpc>
              <a:buClrTx/>
              <a:buSzTx/>
            </a:pPr>
            <a:r>
              <a:rPr lang="en-US" altLang="zh-CN" sz="1500" b="1" kern="1200" dirty="0">
                <a:latin typeface="+mn-lt"/>
                <a:ea typeface="+mn-ea"/>
                <a:cs typeface="宋体" panose="02010600030101010101" pitchFamily="2" charset="-122"/>
              </a:rPr>
              <a:t>17.2 </a:t>
            </a:r>
            <a:r>
              <a:rPr lang="zh-CN" altLang="en-US" sz="1500" b="1" kern="1200" dirty="0">
                <a:latin typeface="+mn-lt"/>
                <a:ea typeface="+mn-ea"/>
                <a:cs typeface="宋体" panose="02010600030101010101" pitchFamily="2" charset="-122"/>
              </a:rPr>
              <a:t>预付款</a:t>
            </a:r>
            <a:endParaRPr lang="zh-CN" altLang="en-US" sz="1500" b="1" kern="1200" dirty="0">
              <a:latin typeface="+mn-lt"/>
              <a:ea typeface="+mn-ea"/>
              <a:cs typeface="宋体" panose="02010600030101010101" pitchFamily="2" charset="-122"/>
            </a:endParaRPr>
          </a:p>
          <a:p>
            <a:pPr eaLnBrk="1" hangingPunct="1">
              <a:buClrTx/>
              <a:buSzTx/>
              <a:buNone/>
            </a:pPr>
            <a:r>
              <a:rPr lang="zh-CN" altLang="en-US" sz="1500" b="1" kern="1200" dirty="0">
                <a:latin typeface="+mn-lt"/>
                <a:ea typeface="+mn-ea"/>
                <a:cs typeface="宋体" panose="02010600030101010101" pitchFamily="2" charset="-122"/>
              </a:rPr>
              <a:t>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17.2.1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预付款</a:t>
            </a:r>
            <a:endParaRPr lang="zh-CN" altLang="en-US" sz="16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预付款用于承包人为合同工程的设计和工程实施购置材料、工程设备、施工设备、修建临时设施以及组织施工队伍进场等。预付款的额度和支付在专用合同条款中约定。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预付款必须专用于合同工作。</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17.2.2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预付款保函</a:t>
            </a:r>
            <a:endParaRPr lang="zh-CN" altLang="en-US" sz="16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除专用合同条款另有约定外，承包人应在收到预付款的同时向发包人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提交预付款保函</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，预付款保函的担保金额应与预付款金额相同。</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保函的担保金额可根据预付款扣回的金额相应递减。</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17.2.3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预付款的扣回与还清</a:t>
            </a:r>
            <a:endParaRPr lang="zh-CN" altLang="en-US" sz="16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预付款在进度付款中扣回</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，扣回办法在专用合同条款中约定。在颁发工程接收证书前，由于不可抗力或其他原因解除合同时，预付款尚未扣清的，尚未扣清的预付款余额应作为承包人的到期应付款。”</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20837"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5"/>
          <p:cNvSpPr>
            <a:spLocks noGrp="1"/>
          </p:cNvSpPr>
          <p:nvPr>
            <p:ph type="title"/>
          </p:nvPr>
        </p:nvSpPr>
        <p:spPr>
          <a:xfrm>
            <a:off x="457200" y="142875"/>
            <a:ext cx="8229600" cy="714375"/>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1859" name="内容占位符 5"/>
          <p:cNvSpPr>
            <a:spLocks noGrp="1"/>
          </p:cNvSpPr>
          <p:nvPr>
            <p:ph sz="half" idx="1"/>
          </p:nvPr>
        </p:nvSpPr>
        <p:spPr>
          <a:xfrm>
            <a:off x="457200" y="857250"/>
            <a:ext cx="2328863" cy="5268913"/>
          </a:xfrm>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合同价款支付条款风险防范建议</a:t>
            </a:r>
            <a:endParaRPr lang="zh-CN" altLang="en-US" sz="2000" b="1" kern="1200" dirty="0">
              <a:latin typeface="+mn-lt"/>
              <a:ea typeface="+mn-ea"/>
              <a:cs typeface="宋体" panose="02010600030101010101" pitchFamily="2" charset="-122"/>
            </a:endParaRPr>
          </a:p>
        </p:txBody>
      </p:sp>
      <p:sp>
        <p:nvSpPr>
          <p:cNvPr id="121860" name="内容占位符 5"/>
          <p:cNvSpPr>
            <a:spLocks noGrp="1"/>
          </p:cNvSpPr>
          <p:nvPr>
            <p:ph sz="half" idx="2"/>
          </p:nvPr>
        </p:nvSpPr>
        <p:spPr>
          <a:xfrm>
            <a:off x="2714625" y="928688"/>
            <a:ext cx="6215063" cy="5197475"/>
          </a:xfrm>
          <a:ln/>
        </p:spPr>
        <p:txBody>
          <a:bodyPr vert="horz" wrap="square" lIns="91440" tIns="45720" rIns="91440" bIns="45720" anchor="t"/>
          <a:p>
            <a:pPr algn="just" eaLnBrk="1" hangingPunct="1">
              <a:buClrTx/>
              <a:buSzTx/>
            </a:pPr>
            <a:r>
              <a:rPr lang="zh-CN" altLang="zh-CN" sz="1600" b="1" kern="1200" dirty="0">
                <a:latin typeface="宋体" panose="02010600030101010101" pitchFamily="2" charset="-122"/>
                <a:ea typeface="+mn-ea"/>
                <a:cs typeface="宋体" panose="02010600030101010101" pitchFamily="2" charset="-122"/>
              </a:rPr>
              <a:t>根据项目特点选择价格形式</a:t>
            </a:r>
            <a:r>
              <a:rPr lang="zh-CN" altLang="en-US" sz="1600" b="1" kern="1200" dirty="0">
                <a:latin typeface="宋体" panose="02010600030101010101" pitchFamily="2" charset="-122"/>
                <a:ea typeface="+mn-ea"/>
                <a:cs typeface="宋体" panose="02010600030101010101" pitchFamily="2" charset="-122"/>
              </a:rPr>
              <a:t>：</a:t>
            </a:r>
            <a:endParaRPr lang="en-US" altLang="zh-CN" sz="1600" b="1" kern="1200" dirty="0">
              <a:latin typeface="宋体" panose="02010600030101010101" pitchFamily="2" charset="-122"/>
              <a:ea typeface="+mn-ea"/>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单价合同</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是指合同当事人约定以工程量清单及其综合单价进行合同价格计算、调整和确认的建设工程施工合同，在约定的范围内合同单价不作调整。</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总价合同</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是指合同当事人约定以施工图、已标价工程量清单或预算书及有关条件进行合同价格计算、调整和确认的建设工程施工合同，在约定的范围内合同总价不作调整。</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buClrTx/>
              <a:buSzTx/>
            </a:pPr>
            <a:r>
              <a:rPr lang="zh-CN" altLang="en-US" sz="1600" b="1" kern="1200" dirty="0">
                <a:latin typeface="宋体" panose="02010600030101010101" pitchFamily="2" charset="-122"/>
                <a:ea typeface="+mn-ea"/>
                <a:cs typeface="宋体" panose="02010600030101010101" pitchFamily="2" charset="-122"/>
              </a:rPr>
              <a:t>合同价格形式适用</a:t>
            </a:r>
            <a:r>
              <a:rPr lang="zh-CN" altLang="en-US" sz="1600" kern="1200" dirty="0">
                <a:latin typeface="宋体" panose="02010600030101010101" pitchFamily="2" charset="-122"/>
                <a:ea typeface="+mn-ea"/>
                <a:cs typeface="宋体" panose="02010600030101010101" pitchFamily="2" charset="-122"/>
              </a:rPr>
              <a:t>（</a:t>
            </a:r>
            <a:r>
              <a:rPr lang="en-US" altLang="zh-CN" sz="1600" kern="1200" dirty="0">
                <a:latin typeface="宋体" panose="02010600030101010101" pitchFamily="2" charset="-122"/>
                <a:ea typeface="+mn-ea"/>
                <a:cs typeface="宋体" panose="02010600030101010101" pitchFamily="2" charset="-122"/>
              </a:rPr>
              <a:t>2013</a:t>
            </a:r>
            <a:r>
              <a:rPr lang="zh-CN" altLang="en-US" sz="1600" kern="1200" dirty="0">
                <a:latin typeface="宋体" panose="02010600030101010101" pitchFamily="2" charset="-122"/>
                <a:ea typeface="+mn-ea"/>
                <a:cs typeface="宋体" panose="02010600030101010101" pitchFamily="2" charset="-122"/>
              </a:rPr>
              <a:t>版</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清单计价规范</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第</a:t>
            </a:r>
            <a:r>
              <a:rPr lang="en-US" altLang="zh-CN" sz="1600" kern="1200" dirty="0">
                <a:latin typeface="宋体" panose="02010600030101010101" pitchFamily="2" charset="-122"/>
                <a:ea typeface="+mn-ea"/>
                <a:cs typeface="宋体" panose="02010600030101010101" pitchFamily="2" charset="-122"/>
              </a:rPr>
              <a:t>7.1.3</a:t>
            </a:r>
            <a:r>
              <a:rPr lang="zh-CN" altLang="en-US" sz="1600" kern="1200" dirty="0">
                <a:latin typeface="宋体" panose="02010600030101010101" pitchFamily="2" charset="-122"/>
                <a:ea typeface="+mn-ea"/>
                <a:cs typeface="宋体" panose="02010600030101010101" pitchFamily="2" charset="-122"/>
              </a:rPr>
              <a:t>款）</a:t>
            </a:r>
            <a:endParaRPr lang="en-US" altLang="zh-CN" sz="1600" kern="1200" dirty="0">
              <a:latin typeface="宋体" panose="02010600030101010101" pitchFamily="2" charset="-122"/>
              <a:ea typeface="+mn-ea"/>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a:t>
            </a:r>
            <a:r>
              <a:rPr lang="en-US" altLang="zh-CN" sz="1600" kern="1200" dirty="0">
                <a:latin typeface="宋体" panose="02010600030101010101" pitchFamily="2" charset="-122"/>
                <a:ea typeface="+mn-ea"/>
                <a:cs typeface="宋体" panose="02010600030101010101" pitchFamily="2" charset="-122"/>
              </a:rPr>
              <a:t>1</a:t>
            </a:r>
            <a:r>
              <a:rPr lang="zh-CN" altLang="en-US" sz="1600" kern="1200" dirty="0">
                <a:latin typeface="宋体" panose="02010600030101010101" pitchFamily="2" charset="-122"/>
                <a:ea typeface="+mn-ea"/>
                <a:cs typeface="宋体" panose="02010600030101010101" pitchFamily="2" charset="-122"/>
              </a:rPr>
              <a:t>）单价合同：实行工程量清单计价的工程。</a:t>
            </a:r>
            <a:endParaRPr lang="en-US" altLang="zh-CN" sz="1600" kern="1200" dirty="0">
              <a:latin typeface="宋体" panose="02010600030101010101" pitchFamily="2" charset="-122"/>
              <a:ea typeface="+mn-ea"/>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a:t>
            </a:r>
            <a:r>
              <a:rPr lang="en-US" altLang="zh-CN" sz="1600" kern="1200" dirty="0">
                <a:latin typeface="宋体" panose="02010600030101010101" pitchFamily="2" charset="-122"/>
                <a:ea typeface="+mn-ea"/>
                <a:cs typeface="宋体" panose="02010600030101010101" pitchFamily="2" charset="-122"/>
              </a:rPr>
              <a:t>2</a:t>
            </a:r>
            <a:r>
              <a:rPr lang="zh-CN" altLang="en-US" sz="1600" kern="1200" dirty="0">
                <a:latin typeface="宋体" panose="02010600030101010101" pitchFamily="2" charset="-122"/>
                <a:ea typeface="+mn-ea"/>
                <a:cs typeface="宋体" panose="02010600030101010101" pitchFamily="2" charset="-122"/>
              </a:rPr>
              <a:t>）总价合同：合同工期较短、建设规模较小，技术难度较低，且施工图设计已审查完备的建设工程。</a:t>
            </a:r>
            <a:endParaRPr lang="en-US" altLang="zh-CN" sz="1600" kern="1200" dirty="0">
              <a:latin typeface="宋体" panose="02010600030101010101" pitchFamily="2" charset="-122"/>
              <a:ea typeface="+mn-ea"/>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a:t>
            </a:r>
            <a:r>
              <a:rPr lang="en-US" altLang="zh-CN" sz="1600" kern="1200" dirty="0">
                <a:latin typeface="宋体" panose="02010600030101010101" pitchFamily="2" charset="-122"/>
                <a:ea typeface="+mn-ea"/>
                <a:cs typeface="宋体" panose="02010600030101010101" pitchFamily="2" charset="-122"/>
              </a:rPr>
              <a:t>3</a:t>
            </a:r>
            <a:r>
              <a:rPr lang="zh-CN" altLang="en-US" sz="1600" kern="1200" dirty="0">
                <a:latin typeface="宋体" panose="02010600030101010101" pitchFamily="2" charset="-122"/>
                <a:ea typeface="+mn-ea"/>
                <a:cs typeface="宋体" panose="02010600030101010101" pitchFamily="2" charset="-122"/>
              </a:rPr>
              <a:t>）成本价酬金合同：紧急抢险、救灾以及施工技术特别复杂的建设工程。</a:t>
            </a:r>
            <a:endParaRPr lang="en-US" altLang="zh-CN" sz="1600" kern="1200" dirty="0">
              <a:latin typeface="宋体" panose="02010600030101010101" pitchFamily="2" charset="-122"/>
              <a:ea typeface="+mn-ea"/>
              <a:cs typeface="宋体" panose="02010600030101010101" pitchFamily="2" charset="-122"/>
            </a:endParaRPr>
          </a:p>
          <a:p>
            <a:pPr algn="just" eaLnBrk="1" hangingPunct="1">
              <a:buClrTx/>
              <a:buSzTx/>
            </a:pPr>
            <a:r>
              <a:rPr lang="zh-CN" altLang="zh-CN" sz="1600" b="1" kern="1200" dirty="0">
                <a:latin typeface="宋体" panose="02010600030101010101" pitchFamily="2" charset="-122"/>
                <a:ea typeface="+mn-ea"/>
                <a:cs typeface="宋体" panose="02010600030101010101" pitchFamily="2" charset="-122"/>
              </a:rPr>
              <a:t>固定价格合同与可调价格合同分类不清晰。</a:t>
            </a:r>
            <a:endParaRPr lang="en-US" altLang="zh-CN" sz="1600" b="1" kern="1200" dirty="0">
              <a:latin typeface="宋体" panose="02010600030101010101" pitchFamily="2" charset="-122"/>
              <a:ea typeface="+mn-ea"/>
              <a:cs typeface="宋体" panose="02010600030101010101" pitchFamily="2" charset="-122"/>
            </a:endParaRPr>
          </a:p>
          <a:p>
            <a:pPr algn="just" eaLnBrk="1" hangingPunct="1">
              <a:buClrTx/>
              <a:buSzTx/>
            </a:pPr>
            <a:r>
              <a:rPr lang="zh-CN" altLang="zh-CN" sz="1600" b="1" kern="1200" dirty="0">
                <a:latin typeface="宋体" panose="02010600030101010101" pitchFamily="2" charset="-122"/>
                <a:ea typeface="+mn-ea"/>
                <a:cs typeface="宋体" panose="02010600030101010101" pitchFamily="2" charset="-122"/>
              </a:rPr>
              <a:t>应当在专用合同条款中约定合同</a:t>
            </a:r>
            <a:r>
              <a:rPr lang="zh-CN" altLang="en-US" sz="1600" b="1" kern="1200" dirty="0">
                <a:latin typeface="宋体" panose="02010600030101010101" pitchFamily="2" charset="-122"/>
                <a:ea typeface="+mn-ea"/>
                <a:cs typeface="宋体" panose="02010600030101010101" pitchFamily="2" charset="-122"/>
              </a:rPr>
              <a:t>价格</a:t>
            </a:r>
            <a:r>
              <a:rPr lang="zh-CN" altLang="zh-CN" sz="1600" b="1" kern="1200" dirty="0">
                <a:latin typeface="宋体" panose="02010600030101010101" pitchFamily="2" charset="-122"/>
                <a:ea typeface="+mn-ea"/>
                <a:cs typeface="宋体" panose="02010600030101010101" pitchFamily="2" charset="-122"/>
              </a:rPr>
              <a:t>的风险范围</a:t>
            </a:r>
            <a:r>
              <a:rPr lang="en-US" altLang="zh-CN" sz="1600" b="1" kern="1200" dirty="0">
                <a:latin typeface="宋体" panose="02010600030101010101" pitchFamily="2" charset="-122"/>
                <a:ea typeface="+mn-ea"/>
                <a:cs typeface="宋体" panose="02010600030101010101" pitchFamily="2" charset="-122"/>
              </a:rPr>
              <a:t>:</a:t>
            </a:r>
            <a:endParaRPr lang="en-US" altLang="zh-CN" sz="1600" b="1" kern="1200" dirty="0">
              <a:latin typeface="宋体" panose="02010600030101010101" pitchFamily="2" charset="-122"/>
              <a:ea typeface="+mn-ea"/>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不能使用笼统或模糊措辞。</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3.2.1 </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采用工程量清单计价的工程，应在招标文件或合同中明确计价中的风险内容及其范围（幅度），不得采用无限风险、所有风险或类似语句规定计价中的风险内容及其范围（幅度）。”</a:t>
            </a:r>
            <a:r>
              <a:rPr lang="zh-CN" altLang="en-US" sz="1600" kern="1200" dirty="0">
                <a:latin typeface="宋体" panose="02010600030101010101" pitchFamily="2" charset="-122"/>
                <a:ea typeface="+mn-ea"/>
                <a:cs typeface="宋体" panose="02010600030101010101" pitchFamily="2" charset="-122"/>
              </a:rPr>
              <a:t>（</a:t>
            </a:r>
            <a:r>
              <a:rPr lang="en-US" altLang="zh-CN" sz="1600" kern="1200" dirty="0">
                <a:latin typeface="宋体" panose="02010600030101010101" pitchFamily="2" charset="-122"/>
                <a:ea typeface="+mn-ea"/>
                <a:cs typeface="宋体" panose="02010600030101010101" pitchFamily="2" charset="-122"/>
              </a:rPr>
              <a:t>2013</a:t>
            </a:r>
            <a:r>
              <a:rPr lang="zh-CN" altLang="en-US" sz="1600" kern="1200" dirty="0">
                <a:latin typeface="宋体" panose="02010600030101010101" pitchFamily="2" charset="-122"/>
                <a:ea typeface="+mn-ea"/>
                <a:cs typeface="宋体" panose="02010600030101010101" pitchFamily="2" charset="-122"/>
              </a:rPr>
              <a:t>清单计价规范）</a:t>
            </a:r>
            <a:endParaRPr lang="zh-CN" altLang="en-US" sz="1600" kern="1200" dirty="0">
              <a:latin typeface="宋体" panose="02010600030101010101" pitchFamily="2" charset="-122"/>
              <a:ea typeface="+mn-ea"/>
              <a:cs typeface="宋体" panose="02010600030101010101" pitchFamily="2" charset="-122"/>
            </a:endParaRPr>
          </a:p>
        </p:txBody>
      </p:sp>
      <p:sp>
        <p:nvSpPr>
          <p:cNvPr id="121861"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标题 5"/>
          <p:cNvSpPr>
            <a:spLocks noGrp="1"/>
          </p:cNvSpPr>
          <p:nvPr>
            <p:ph type="title"/>
          </p:nvPr>
        </p:nvSpPr>
        <p:spPr>
          <a:xfrm>
            <a:off x="428625" y="0"/>
            <a:ext cx="8229600" cy="642938"/>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2883" name="内容占位符 5"/>
          <p:cNvSpPr>
            <a:spLocks noGrp="1"/>
          </p:cNvSpPr>
          <p:nvPr>
            <p:ph sz="half" idx="1"/>
          </p:nvPr>
        </p:nvSpPr>
        <p:spPr>
          <a:xfrm>
            <a:off x="0" y="714375"/>
            <a:ext cx="2428875" cy="5097463"/>
          </a:xfrm>
          <a:ln/>
        </p:spPr>
        <p:txBody>
          <a:bodyPr vert="horz" wrap="square" lIns="91440" tIns="45720" rIns="91440" bIns="45720" anchor="t"/>
          <a:p>
            <a:pPr eaLnBrk="1" hangingPunct="1">
              <a:lnSpc>
                <a:spcPct val="14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关于进度款的规定</a:t>
            </a:r>
            <a:endParaRPr lang="zh-CN" altLang="en-US" sz="2000" b="1" kern="1200" dirty="0">
              <a:latin typeface="+mn-lt"/>
              <a:ea typeface="+mn-ea"/>
              <a:cs typeface="宋体" panose="02010600030101010101" pitchFamily="2" charset="-122"/>
            </a:endParaRPr>
          </a:p>
        </p:txBody>
      </p:sp>
      <p:sp>
        <p:nvSpPr>
          <p:cNvPr id="122884" name="内容占位符 6"/>
          <p:cNvSpPr>
            <a:spLocks noGrp="1"/>
          </p:cNvSpPr>
          <p:nvPr>
            <p:ph sz="half" idx="2"/>
          </p:nvPr>
        </p:nvSpPr>
        <p:spPr>
          <a:xfrm>
            <a:off x="2286000" y="785813"/>
            <a:ext cx="6715125" cy="6072187"/>
          </a:xfrm>
          <a:ln/>
        </p:spPr>
        <p:txBody>
          <a:bodyPr vert="horz" wrap="square" lIns="91440" tIns="45720" rIns="91440" bIns="45720" anchor="t"/>
          <a:p>
            <a:pPr algn="just" eaLnBrk="1" hangingPunct="1">
              <a:lnSpc>
                <a:spcPct val="90000"/>
              </a:lnSpc>
              <a:buClrTx/>
              <a:buSzTx/>
            </a:pPr>
            <a:r>
              <a:rPr lang="en-US" altLang="zh-CN" sz="1600" b="1" kern="1200" dirty="0">
                <a:latin typeface="+mn-lt"/>
                <a:ea typeface="+mn-ea"/>
                <a:cs typeface="宋体" panose="02010600030101010101" pitchFamily="2" charset="-122"/>
              </a:rPr>
              <a:t>17.3 </a:t>
            </a:r>
            <a:r>
              <a:rPr lang="zh-CN" altLang="en-US" sz="1600" b="1" kern="1200" dirty="0">
                <a:latin typeface="+mn-lt"/>
                <a:ea typeface="+mn-ea"/>
                <a:cs typeface="宋体" panose="02010600030101010101" pitchFamily="2" charset="-122"/>
              </a:rPr>
              <a:t>工程进度付款</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17.3.1 </a:t>
            </a:r>
            <a:r>
              <a:rPr lang="zh-CN" altLang="en-US" sz="1600" b="1" kern="1200" dirty="0">
                <a:latin typeface="+mn-lt"/>
                <a:ea typeface="+mn-ea"/>
                <a:cs typeface="宋体" panose="02010600030101010101" pitchFamily="2" charset="-122"/>
              </a:rPr>
              <a:t>付款时间</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除专用合同条款另有约定外，工程进度付款</a:t>
            </a:r>
            <a:r>
              <a:rPr lang="zh-CN" altLang="en-US" sz="1600" u="sng" kern="1200" dirty="0">
                <a:solidFill>
                  <a:srgbClr val="FF0000"/>
                </a:solidFill>
                <a:latin typeface="+mn-lt"/>
                <a:ea typeface="+mn-ea"/>
                <a:cs typeface="宋体" panose="02010600030101010101" pitchFamily="2" charset="-122"/>
              </a:rPr>
              <a:t>按月支付</a:t>
            </a:r>
            <a:r>
              <a:rPr lang="zh-CN" altLang="en-US" sz="1600" kern="1200" dirty="0">
                <a:latin typeface="+mn-lt"/>
                <a:ea typeface="+mn-ea"/>
                <a:cs typeface="宋体" panose="02010600030101010101" pitchFamily="2" charset="-122"/>
              </a:rPr>
              <a:t>。</a:t>
            </a:r>
            <a:endParaRPr lang="zh-CN" altLang="en-US" sz="1600" kern="1200" dirty="0">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17.3.2 </a:t>
            </a:r>
            <a:r>
              <a:rPr lang="zh-CN" altLang="en-US" sz="1600" b="1" kern="1200" dirty="0">
                <a:latin typeface="+mn-lt"/>
                <a:ea typeface="+mn-ea"/>
                <a:cs typeface="宋体" panose="02010600030101010101" pitchFamily="2" charset="-122"/>
              </a:rPr>
              <a:t>支付分解表</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除专用合同条款另有约定外，</a:t>
            </a:r>
            <a:r>
              <a:rPr lang="zh-CN" altLang="en-US" sz="1600" u="sng" kern="1200" dirty="0">
                <a:solidFill>
                  <a:srgbClr val="FF0000"/>
                </a:solidFill>
                <a:latin typeface="+mn-lt"/>
                <a:ea typeface="+mn-ea"/>
                <a:cs typeface="宋体" panose="02010600030101010101" pitchFamily="2" charset="-122"/>
              </a:rPr>
              <a:t>承包人应根据价格清单的价格构成、费用性质、计划发生时间和相应工作量等因素，按照以下分类和分解原则，结合第</a:t>
            </a:r>
            <a:r>
              <a:rPr lang="en-US" altLang="zh-CN" sz="1600" u="sng" kern="1200" dirty="0">
                <a:solidFill>
                  <a:srgbClr val="FF0000"/>
                </a:solidFill>
                <a:latin typeface="+mn-lt"/>
                <a:ea typeface="+mn-ea"/>
                <a:cs typeface="宋体" panose="02010600030101010101" pitchFamily="2" charset="-122"/>
              </a:rPr>
              <a:t>4.12.1</a:t>
            </a:r>
            <a:r>
              <a:rPr lang="zh-CN" altLang="en-US" sz="1600" u="sng" kern="1200" dirty="0">
                <a:solidFill>
                  <a:srgbClr val="FF0000"/>
                </a:solidFill>
                <a:latin typeface="+mn-lt"/>
                <a:ea typeface="+mn-ea"/>
                <a:cs typeface="宋体" panose="02010600030101010101" pitchFamily="2" charset="-122"/>
              </a:rPr>
              <a:t>项约定的合同进度计划，汇总形成月度支付分解报告。</a:t>
            </a:r>
            <a:endParaRPr lang="zh-CN" altLang="en-US" sz="1600" u="sng" kern="1200" dirty="0">
              <a:solidFill>
                <a:srgbClr val="FF0000"/>
              </a:solidFill>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1</a:t>
            </a:r>
            <a:r>
              <a:rPr lang="zh-CN" altLang="en-US" sz="1600" b="1" kern="1200" dirty="0">
                <a:latin typeface="+mn-lt"/>
                <a:ea typeface="+mn-ea"/>
                <a:cs typeface="宋体" panose="02010600030101010101" pitchFamily="2" charset="-122"/>
              </a:rPr>
              <a:t>）勘察设计费。</a:t>
            </a:r>
            <a:r>
              <a:rPr lang="zh-CN" altLang="en-US" sz="1600" kern="1200" dirty="0">
                <a:latin typeface="+mn-lt"/>
                <a:ea typeface="+mn-ea"/>
                <a:cs typeface="宋体" panose="02010600030101010101" pitchFamily="2" charset="-122"/>
              </a:rPr>
              <a:t>按照</a:t>
            </a:r>
            <a:r>
              <a:rPr lang="zh-CN" altLang="en-US" sz="1600" u="sng" kern="1200" dirty="0">
                <a:solidFill>
                  <a:srgbClr val="FF0000"/>
                </a:solidFill>
                <a:latin typeface="+mn-lt"/>
                <a:ea typeface="+mn-ea"/>
                <a:cs typeface="宋体" panose="02010600030101010101" pitchFamily="2" charset="-122"/>
              </a:rPr>
              <a:t>提供勘察设计阶段性成果文件的时间、对应的工作量</a:t>
            </a:r>
            <a:r>
              <a:rPr lang="zh-CN" altLang="en-US" sz="1600" kern="1200" dirty="0">
                <a:latin typeface="+mn-lt"/>
                <a:ea typeface="+mn-ea"/>
                <a:cs typeface="宋体" panose="02010600030101010101" pitchFamily="2" charset="-122"/>
              </a:rPr>
              <a:t>进行分解。 </a:t>
            </a:r>
            <a:endParaRPr lang="zh-CN" altLang="en-US" sz="1600" kern="1200" dirty="0">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2</a:t>
            </a:r>
            <a:r>
              <a:rPr lang="zh-CN" altLang="en-US" sz="1600" b="1" kern="1200" dirty="0">
                <a:latin typeface="+mn-lt"/>
                <a:ea typeface="+mn-ea"/>
                <a:cs typeface="宋体" panose="02010600030101010101" pitchFamily="2" charset="-122"/>
              </a:rPr>
              <a:t>）材料和工程设备费。</a:t>
            </a:r>
            <a:r>
              <a:rPr lang="zh-CN" altLang="en-US" sz="1600" kern="1200" dirty="0">
                <a:latin typeface="+mn-lt"/>
                <a:ea typeface="+mn-ea"/>
                <a:cs typeface="宋体" panose="02010600030101010101" pitchFamily="2" charset="-122"/>
              </a:rPr>
              <a:t>分别</a:t>
            </a:r>
            <a:r>
              <a:rPr lang="zh-CN" altLang="en-US" sz="1600" u="sng" kern="1200" dirty="0">
                <a:solidFill>
                  <a:srgbClr val="FF0000"/>
                </a:solidFill>
                <a:latin typeface="+mn-lt"/>
                <a:ea typeface="+mn-ea"/>
                <a:cs typeface="宋体" panose="02010600030101010101" pitchFamily="2" charset="-122"/>
              </a:rPr>
              <a:t>按订立采购合同、进场验收合格、安装就位、工程竣工等阶段</a:t>
            </a:r>
            <a:r>
              <a:rPr lang="zh-CN" altLang="en-US" sz="1600" kern="1200" dirty="0">
                <a:latin typeface="+mn-lt"/>
                <a:ea typeface="+mn-ea"/>
                <a:cs typeface="宋体" panose="02010600030101010101" pitchFamily="2" charset="-122"/>
              </a:rPr>
              <a:t>和专用条款约定的比例进行分解。</a:t>
            </a:r>
            <a:endParaRPr lang="zh-CN" altLang="en-US" sz="1600" kern="1200" dirty="0">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3</a:t>
            </a:r>
            <a:r>
              <a:rPr lang="zh-CN" altLang="en-US" sz="1600" b="1" kern="1200" dirty="0">
                <a:latin typeface="+mn-lt"/>
                <a:ea typeface="+mn-ea"/>
                <a:cs typeface="宋体" panose="02010600030101010101" pitchFamily="2" charset="-122"/>
              </a:rPr>
              <a:t>）技术服务培训费。</a:t>
            </a:r>
            <a:r>
              <a:rPr lang="zh-CN" altLang="en-US" sz="1600" kern="1200" dirty="0">
                <a:latin typeface="+mn-lt"/>
                <a:ea typeface="+mn-ea"/>
                <a:cs typeface="宋体" panose="02010600030101010101" pitchFamily="2" charset="-122"/>
              </a:rPr>
              <a:t>按照价格清单中的单价，结合第</a:t>
            </a:r>
            <a:r>
              <a:rPr lang="en-US" altLang="zh-CN" sz="1600" kern="1200" dirty="0">
                <a:latin typeface="+mn-lt"/>
                <a:ea typeface="+mn-ea"/>
                <a:cs typeface="宋体" panose="02010600030101010101" pitchFamily="2" charset="-122"/>
              </a:rPr>
              <a:t>4.12.1</a:t>
            </a:r>
            <a:r>
              <a:rPr lang="zh-CN" altLang="en-US" sz="1600" kern="1200" dirty="0">
                <a:latin typeface="+mn-lt"/>
                <a:ea typeface="+mn-ea"/>
                <a:cs typeface="宋体" panose="02010600030101010101" pitchFamily="2" charset="-122"/>
              </a:rPr>
              <a:t>项约定的</a:t>
            </a:r>
            <a:r>
              <a:rPr lang="zh-CN" altLang="en-US" sz="1600" u="sng" kern="1200" dirty="0">
                <a:solidFill>
                  <a:srgbClr val="FF0000"/>
                </a:solidFill>
                <a:latin typeface="+mn-lt"/>
                <a:ea typeface="+mn-ea"/>
                <a:cs typeface="宋体" panose="02010600030101010101" pitchFamily="2" charset="-122"/>
              </a:rPr>
              <a:t>合同进度计划对应的工作量</a:t>
            </a:r>
            <a:r>
              <a:rPr lang="zh-CN" altLang="en-US" sz="1600" kern="1200" dirty="0">
                <a:latin typeface="+mn-lt"/>
                <a:ea typeface="+mn-ea"/>
                <a:cs typeface="宋体" panose="02010600030101010101" pitchFamily="2" charset="-122"/>
              </a:rPr>
              <a:t>进行分解。</a:t>
            </a:r>
            <a:endParaRPr lang="zh-CN" altLang="en-US" sz="1600" kern="1200" dirty="0">
              <a:latin typeface="+mn-lt"/>
              <a:ea typeface="+mn-ea"/>
              <a:cs typeface="宋体" panose="02010600030101010101" pitchFamily="2" charset="-122"/>
            </a:endParaRPr>
          </a:p>
          <a:p>
            <a:pPr algn="just" eaLnBrk="1" hangingPunct="1">
              <a:lnSpc>
                <a:spcPct val="90000"/>
              </a:lnSpc>
              <a:buClrTx/>
              <a:buSzTx/>
              <a:buNone/>
            </a:pPr>
            <a:r>
              <a:rPr lang="zh-CN" altLang="en-US" sz="1600" b="1" kern="1200" dirty="0">
                <a:latin typeface="+mn-lt"/>
                <a:ea typeface="+mn-ea"/>
                <a:cs typeface="宋体" panose="02010600030101010101" pitchFamily="2" charset="-122"/>
              </a:rPr>
              <a:t>        （</a:t>
            </a:r>
            <a:r>
              <a:rPr lang="en-US" altLang="zh-CN" sz="1600" b="1" kern="1200" dirty="0">
                <a:latin typeface="+mn-lt"/>
                <a:ea typeface="+mn-ea"/>
                <a:cs typeface="宋体" panose="02010600030101010101" pitchFamily="2" charset="-122"/>
              </a:rPr>
              <a:t>4</a:t>
            </a:r>
            <a:r>
              <a:rPr lang="zh-CN" altLang="en-US" sz="1600" b="1" kern="1200" dirty="0">
                <a:latin typeface="+mn-lt"/>
                <a:ea typeface="+mn-ea"/>
                <a:cs typeface="宋体" panose="02010600030101010101" pitchFamily="2" charset="-122"/>
              </a:rPr>
              <a:t>）其他工程价款。</a:t>
            </a:r>
            <a:r>
              <a:rPr lang="zh-CN" altLang="en-US" sz="1600" kern="1200" dirty="0">
                <a:latin typeface="+mn-lt"/>
                <a:ea typeface="+mn-ea"/>
                <a:cs typeface="宋体" panose="02010600030101010101" pitchFamily="2" charset="-122"/>
              </a:rPr>
              <a:t>除第</a:t>
            </a:r>
            <a:r>
              <a:rPr lang="en-US" altLang="zh-CN" sz="1600" kern="1200" dirty="0">
                <a:latin typeface="+mn-lt"/>
                <a:ea typeface="+mn-ea"/>
                <a:cs typeface="宋体" panose="02010600030101010101" pitchFamily="2" charset="-122"/>
              </a:rPr>
              <a:t>17.1</a:t>
            </a:r>
            <a:r>
              <a:rPr lang="zh-CN" altLang="en-US" sz="1600" kern="1200" dirty="0">
                <a:latin typeface="+mn-lt"/>
                <a:ea typeface="+mn-ea"/>
                <a:cs typeface="宋体" panose="02010600030101010101" pitchFamily="2" charset="-122"/>
              </a:rPr>
              <a:t>款约定按已完成工程量</a:t>
            </a:r>
            <a:r>
              <a:rPr lang="zh-CN" altLang="en-US" sz="1600" u="sng" kern="1200" dirty="0">
                <a:solidFill>
                  <a:srgbClr val="FF0000"/>
                </a:solidFill>
                <a:latin typeface="+mn-lt"/>
                <a:ea typeface="+mn-ea"/>
                <a:cs typeface="宋体" panose="02010600030101010101" pitchFamily="2" charset="-122"/>
              </a:rPr>
              <a:t>计量支付</a:t>
            </a:r>
            <a:r>
              <a:rPr lang="zh-CN" altLang="en-US" sz="1600" kern="1200" dirty="0">
                <a:latin typeface="+mn-lt"/>
                <a:ea typeface="+mn-ea"/>
                <a:cs typeface="宋体" panose="02010600030101010101" pitchFamily="2" charset="-122"/>
              </a:rPr>
              <a:t>的工程价款外，按照价格清单中的价格，结合第</a:t>
            </a:r>
            <a:r>
              <a:rPr lang="en-US" altLang="zh-CN" sz="1600" kern="1200" dirty="0">
                <a:latin typeface="+mn-lt"/>
                <a:ea typeface="+mn-ea"/>
                <a:cs typeface="宋体" panose="02010600030101010101" pitchFamily="2" charset="-122"/>
              </a:rPr>
              <a:t>4.12.1</a:t>
            </a:r>
            <a:r>
              <a:rPr lang="zh-CN" altLang="en-US" sz="1600" kern="1200" dirty="0">
                <a:latin typeface="+mn-lt"/>
                <a:ea typeface="+mn-ea"/>
                <a:cs typeface="宋体" panose="02010600030101010101" pitchFamily="2" charset="-122"/>
              </a:rPr>
              <a:t>项</a:t>
            </a:r>
            <a:r>
              <a:rPr lang="zh-CN" altLang="en-US" sz="1600" u="sng" kern="1200" dirty="0">
                <a:solidFill>
                  <a:srgbClr val="FF0000"/>
                </a:solidFill>
                <a:latin typeface="+mn-lt"/>
                <a:ea typeface="+mn-ea"/>
                <a:cs typeface="宋体" panose="02010600030101010101" pitchFamily="2" charset="-122"/>
              </a:rPr>
              <a:t>约定的合同进度计划拟完成的工程量或者比例</a:t>
            </a:r>
            <a:r>
              <a:rPr lang="zh-CN" altLang="en-US" sz="1600" kern="1200" dirty="0">
                <a:latin typeface="+mn-lt"/>
                <a:ea typeface="+mn-ea"/>
                <a:cs typeface="宋体" panose="02010600030101010101" pitchFamily="2" charset="-122"/>
              </a:rPr>
              <a:t>进行分解。</a:t>
            </a:r>
            <a:endParaRPr lang="zh-CN" altLang="en-US" sz="1600"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承包人应当</a:t>
            </a:r>
            <a:r>
              <a:rPr lang="zh-CN" altLang="en-US" sz="1600" u="sng" kern="1200" dirty="0">
                <a:solidFill>
                  <a:srgbClr val="FF0000"/>
                </a:solidFill>
                <a:latin typeface="+mn-lt"/>
                <a:ea typeface="+mn-ea"/>
                <a:cs typeface="宋体" panose="02010600030101010101" pitchFamily="2" charset="-122"/>
              </a:rPr>
              <a:t>在收到经监理人批复的合同进度计划后</a:t>
            </a:r>
            <a:r>
              <a:rPr lang="en-US" altLang="zh-CN" sz="1600" u="sng" kern="1200" dirty="0">
                <a:solidFill>
                  <a:srgbClr val="FF0000"/>
                </a:solidFill>
                <a:latin typeface="+mn-lt"/>
                <a:ea typeface="+mn-ea"/>
                <a:cs typeface="宋体" panose="02010600030101010101" pitchFamily="2" charset="-122"/>
              </a:rPr>
              <a:t>7</a:t>
            </a:r>
            <a:r>
              <a:rPr lang="zh-CN" altLang="en-US" sz="1600" u="sng" kern="1200" dirty="0">
                <a:solidFill>
                  <a:srgbClr val="FF0000"/>
                </a:solidFill>
                <a:latin typeface="+mn-lt"/>
                <a:ea typeface="+mn-ea"/>
                <a:cs typeface="宋体" panose="02010600030101010101" pitchFamily="2" charset="-122"/>
              </a:rPr>
              <a:t>天内，将支付分解报告</a:t>
            </a:r>
            <a:r>
              <a:rPr lang="zh-CN" altLang="en-US" sz="1600" kern="1200" dirty="0">
                <a:latin typeface="+mn-lt"/>
                <a:ea typeface="+mn-ea"/>
                <a:cs typeface="宋体" panose="02010600030101010101" pitchFamily="2" charset="-122"/>
              </a:rPr>
              <a:t>以及形成支付分解报告的支持性资料</a:t>
            </a:r>
            <a:r>
              <a:rPr lang="zh-CN" altLang="en-US" sz="1600" u="sng" kern="1200" dirty="0">
                <a:solidFill>
                  <a:srgbClr val="FF0000"/>
                </a:solidFill>
                <a:latin typeface="+mn-lt"/>
                <a:ea typeface="+mn-ea"/>
                <a:cs typeface="宋体" panose="02010600030101010101" pitchFamily="2" charset="-122"/>
              </a:rPr>
              <a:t>报监理人审批</a:t>
            </a:r>
            <a:r>
              <a:rPr lang="zh-CN" altLang="en-US" sz="1600" kern="1200" dirty="0">
                <a:latin typeface="+mn-lt"/>
                <a:ea typeface="+mn-ea"/>
                <a:cs typeface="宋体" panose="02010600030101010101" pitchFamily="2" charset="-122"/>
              </a:rPr>
              <a:t>，监理人应当在收到承包人报送的支付分解报告后</a:t>
            </a:r>
            <a:r>
              <a:rPr lang="en-US" altLang="zh-CN" sz="1600" kern="1200" dirty="0">
                <a:latin typeface="+mn-lt"/>
                <a:ea typeface="+mn-ea"/>
                <a:cs typeface="宋体" panose="02010600030101010101" pitchFamily="2" charset="-122"/>
              </a:rPr>
              <a:t>7</a:t>
            </a:r>
            <a:r>
              <a:rPr lang="zh-CN" altLang="en-US" sz="1600" kern="1200" dirty="0">
                <a:latin typeface="+mn-lt"/>
                <a:ea typeface="+mn-ea"/>
                <a:cs typeface="宋体" panose="02010600030101010101" pitchFamily="2" charset="-122"/>
              </a:rPr>
              <a:t>天内给予批复或提出修改意见，</a:t>
            </a:r>
            <a:r>
              <a:rPr lang="zh-CN" altLang="en-US" sz="1600" u="sng" kern="1200" dirty="0">
                <a:solidFill>
                  <a:srgbClr val="FF0000"/>
                </a:solidFill>
                <a:latin typeface="+mn-lt"/>
                <a:ea typeface="+mn-ea"/>
                <a:cs typeface="宋体" panose="02010600030101010101" pitchFamily="2" charset="-122"/>
              </a:rPr>
              <a:t>经监理人批准的支付分解报告为有合同约束力的支付分解表</a:t>
            </a:r>
            <a:r>
              <a:rPr lang="zh-CN" altLang="en-US" sz="1600" kern="1200" dirty="0">
                <a:latin typeface="+mn-lt"/>
                <a:ea typeface="+mn-ea"/>
                <a:cs typeface="宋体" panose="02010600030101010101" pitchFamily="2" charset="-122"/>
              </a:rPr>
              <a:t>。合同进度计划进行了修订的，应相应</a:t>
            </a:r>
            <a:r>
              <a:rPr lang="zh-CN" altLang="en-US" sz="1600" u="sng" kern="1200" dirty="0">
                <a:solidFill>
                  <a:srgbClr val="FF0000"/>
                </a:solidFill>
                <a:latin typeface="+mn-lt"/>
                <a:ea typeface="+mn-ea"/>
                <a:cs typeface="宋体" panose="02010600030101010101" pitchFamily="2" charset="-122"/>
              </a:rPr>
              <a:t>修改支付分解表</a:t>
            </a:r>
            <a:r>
              <a:rPr lang="zh-CN" altLang="en-US" sz="1600" kern="1200" dirty="0">
                <a:latin typeface="+mn-lt"/>
                <a:ea typeface="+mn-ea"/>
                <a:cs typeface="宋体" panose="02010600030101010101" pitchFamily="2" charset="-122"/>
              </a:rPr>
              <a:t>，并按本目规定报监理人批复。</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22885"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t>“</a:t>
            </a:r>
            <a:r>
              <a:rPr lang="zh-CN" altLang="zh-CN" sz="2400" b="1" dirty="0"/>
              <a:t>背离中标合同实质性内容</a:t>
            </a:r>
            <a:r>
              <a:rPr lang="zh-CN" altLang="en-US" sz="2400" b="1" dirty="0"/>
              <a:t>的法律后果”</a:t>
            </a:r>
            <a:endParaRPr lang="en-US" altLang="zh-CN" sz="2400" b="1" dirty="0">
              <a:latin typeface="宋体" panose="02010600030101010101" pitchFamily="2" charset="-122"/>
            </a:endParaRPr>
          </a:p>
        </p:txBody>
      </p:sp>
      <p:sp>
        <p:nvSpPr>
          <p:cNvPr id="13315" name="内容占位符 3"/>
          <p:cNvSpPr>
            <a:spLocks noGrp="1"/>
          </p:cNvSpPr>
          <p:nvPr>
            <p:ph sz="half" idx="1"/>
          </p:nvPr>
        </p:nvSpPr>
        <p:spPr>
          <a:ln/>
        </p:spPr>
        <p:txBody>
          <a:bodyPr vert="horz" wrap="square" lIns="91440" tIns="45720" rIns="91440" bIns="45720" anchor="t"/>
          <a:p>
            <a:pPr algn="just">
              <a:lnSpc>
                <a:spcPct val="150000"/>
              </a:lnSpc>
              <a:buClrTx/>
              <a:buSzTx/>
            </a:pPr>
            <a:r>
              <a:rPr lang="zh-CN" altLang="en-US" sz="2000" b="1" kern="1200" dirty="0">
                <a:latin typeface="宋体" panose="02010600030101010101" pitchFamily="2" charset="-122"/>
                <a:ea typeface="+mn-ea"/>
                <a:cs typeface="宋体" panose="02010600030101010101" pitchFamily="2" charset="-122"/>
              </a:rPr>
              <a:t>中标后，禁止</a:t>
            </a:r>
            <a:r>
              <a:rPr lang="zh-CN" altLang="en-US" sz="2000" b="1" kern="1200" dirty="0">
                <a:latin typeface="宋体" panose="02010600030101010101" pitchFamily="2" charset="-122"/>
                <a:ea typeface="楷体" panose="02010609060101010101" pitchFamily="49" charset="-122"/>
                <a:cs typeface="宋体" panose="02010600030101010101" pitchFamily="2" charset="-122"/>
              </a:rPr>
              <a:t>招标人和中标人</a:t>
            </a:r>
            <a:r>
              <a:rPr lang="zh-CN" altLang="en-US" sz="2000" b="1" kern="1200" dirty="0">
                <a:latin typeface="宋体" panose="02010600030101010101" pitchFamily="2" charset="-122"/>
                <a:ea typeface="+mn-ea"/>
                <a:cs typeface="宋体" panose="02010600030101010101" pitchFamily="2" charset="-122"/>
              </a:rPr>
              <a:t>签署背离中标“合同实质性内容”的协议</a:t>
            </a:r>
            <a:endParaRPr lang="en-US" altLang="zh-CN" sz="2000" b="1" kern="1200" dirty="0">
              <a:latin typeface="宋体" panose="02010600030101010101" pitchFamily="2" charset="-122"/>
              <a:ea typeface="+mn-ea"/>
              <a:cs typeface="宋体" panose="02010600030101010101" pitchFamily="2" charset="-122"/>
            </a:endParaRPr>
          </a:p>
        </p:txBody>
      </p:sp>
      <p:sp>
        <p:nvSpPr>
          <p:cNvPr id="13316" name="内容占位符 1"/>
          <p:cNvSpPr>
            <a:spLocks noGrp="1"/>
          </p:cNvSpPr>
          <p:nvPr>
            <p:ph sz="half" idx="2"/>
          </p:nvPr>
        </p:nvSpPr>
        <p:spPr>
          <a:ln/>
        </p:spPr>
        <p:txBody>
          <a:bodyPr vert="horz" wrap="square" lIns="91440" tIns="45720" rIns="91440" bIns="45720" anchor="t"/>
          <a:p>
            <a:pPr>
              <a:lnSpc>
                <a:spcPct val="150000"/>
              </a:lnSpc>
              <a:buClrTx/>
              <a:buSzTx/>
            </a:pPr>
            <a:r>
              <a:rPr lang="en-US" altLang="zh-CN" sz="1800" kern="1200" dirty="0">
                <a:latin typeface="+mn-lt"/>
                <a:ea typeface="+mn-ea"/>
                <a:cs typeface="宋体" panose="02010600030101010101" pitchFamily="2" charset="-122"/>
              </a:rPr>
              <a:t>《</a:t>
            </a:r>
            <a:r>
              <a:rPr lang="zh-CN" altLang="en-US" sz="1800" kern="1200" dirty="0">
                <a:latin typeface="+mn-lt"/>
                <a:ea typeface="+mn-ea"/>
                <a:cs typeface="宋体" panose="02010600030101010101" pitchFamily="2" charset="-122"/>
              </a:rPr>
              <a:t>招标投标法</a:t>
            </a:r>
            <a:r>
              <a:rPr lang="en-US" altLang="zh-CN" sz="1800" kern="1200" dirty="0">
                <a:latin typeface="+mn-lt"/>
                <a:ea typeface="+mn-ea"/>
                <a:cs typeface="宋体" panose="02010600030101010101" pitchFamily="2" charset="-122"/>
              </a:rPr>
              <a:t>》</a:t>
            </a:r>
            <a:r>
              <a:rPr lang="zh-CN" altLang="en-US" sz="1800" kern="1200" dirty="0">
                <a:latin typeface="+mn-lt"/>
                <a:ea typeface="+mn-ea"/>
                <a:cs typeface="宋体" panose="02010600030101010101" pitchFamily="2" charset="-122"/>
              </a:rPr>
              <a:t>第</a:t>
            </a:r>
            <a:r>
              <a:rPr lang="en-US" altLang="zh-CN" sz="1800" kern="1200" dirty="0">
                <a:latin typeface="+mn-lt"/>
                <a:ea typeface="+mn-ea"/>
                <a:cs typeface="宋体" panose="02010600030101010101" pitchFamily="2" charset="-122"/>
              </a:rPr>
              <a:t>46</a:t>
            </a:r>
            <a:r>
              <a:rPr lang="zh-CN" altLang="en-US" sz="1800" kern="1200" dirty="0">
                <a:latin typeface="+mn-lt"/>
                <a:ea typeface="+mn-ea"/>
                <a:cs typeface="宋体" panose="02010600030101010101" pitchFamily="2" charset="-122"/>
              </a:rPr>
              <a:t>条规定，</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“招标人和中标人应当自中标通知书发出之日起三十日内，按照招标文件和中标人的投标文件订立书面合同。招标人和中标人不得再行订立</a:t>
            </a:r>
            <a:r>
              <a:rPr lang="zh-CN" altLang="en-US"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背离合同实质性内容</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的其他协议。”</a:t>
            </a:r>
            <a:endParaRPr lang="en-US" altLang="zh-CN" sz="1800" kern="1200" dirty="0">
              <a:latin typeface="楷体" panose="02010609060101010101" pitchFamily="49" charset="-122"/>
              <a:ea typeface="楷体" panose="02010609060101010101" pitchFamily="49" charset="-122"/>
              <a:cs typeface="宋体" panose="02010600030101010101" pitchFamily="2" charset="-122"/>
            </a:endParaRPr>
          </a:p>
          <a:p>
            <a:pPr>
              <a:buClrTx/>
              <a:buSzTx/>
            </a:pPr>
            <a:endParaRPr lang="zh-CN" altLang="en-US" kern="1200" dirty="0">
              <a:latin typeface="+mn-lt"/>
              <a:ea typeface="+mn-ea"/>
              <a:cs typeface="宋体" panose="02010600030101010101" pitchFamily="2" charset="-122"/>
            </a:endParaRPr>
          </a:p>
        </p:txBody>
      </p:sp>
      <p:sp>
        <p:nvSpPr>
          <p:cNvPr id="1331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标题 5"/>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3907" name="内容占位符 5"/>
          <p:cNvSpPr>
            <a:spLocks noGrp="1"/>
          </p:cNvSpPr>
          <p:nvPr>
            <p:ph sz="half" idx="1"/>
          </p:nvPr>
        </p:nvSpPr>
        <p:spPr>
          <a:xfrm>
            <a:off x="214313" y="1571625"/>
            <a:ext cx="2000250" cy="4525963"/>
          </a:xfrm>
          <a:ln/>
        </p:spPr>
        <p:txBody>
          <a:bodyPr vert="horz" wrap="square" lIns="91440" tIns="45720" rIns="91440" bIns="45720" anchor="t"/>
          <a:p>
            <a:pPr algn="just" eaLnBrk="1" hangingPunct="1">
              <a:lnSpc>
                <a:spcPct val="130000"/>
              </a:lnSpc>
              <a:buClrTx/>
              <a:buSzTx/>
            </a:pPr>
            <a:r>
              <a:rPr lang="en-US" altLang="zh-CN" sz="1900" b="1" kern="1200" dirty="0">
                <a:latin typeface="+mn-lt"/>
                <a:ea typeface="+mn-ea"/>
                <a:cs typeface="宋体" panose="02010600030101010101" pitchFamily="2" charset="-122"/>
              </a:rPr>
              <a:t>《</a:t>
            </a:r>
            <a:r>
              <a:rPr lang="zh-CN" altLang="en-US" sz="1900" b="1" kern="1200" dirty="0">
                <a:latin typeface="+mn-lt"/>
                <a:ea typeface="+mn-ea"/>
                <a:cs typeface="宋体" panose="02010600030101010101" pitchFamily="2" charset="-122"/>
              </a:rPr>
              <a:t>标准合同</a:t>
            </a:r>
            <a:r>
              <a:rPr lang="en-US" altLang="zh-CN" sz="1900" b="1" kern="1200" dirty="0">
                <a:latin typeface="+mn-lt"/>
                <a:ea typeface="+mn-ea"/>
                <a:cs typeface="宋体" panose="02010600030101010101" pitchFamily="2" charset="-122"/>
              </a:rPr>
              <a:t>》</a:t>
            </a:r>
            <a:r>
              <a:rPr lang="zh-CN" altLang="en-US" sz="1900" b="1" kern="1200" dirty="0">
                <a:latin typeface="+mn-lt"/>
                <a:ea typeface="+mn-ea"/>
                <a:cs typeface="宋体" panose="02010600030101010101" pitchFamily="2" charset="-122"/>
              </a:rPr>
              <a:t>关于进度款支付的规定</a:t>
            </a:r>
            <a:endParaRPr lang="zh-CN" altLang="en-US" sz="1900" b="1" kern="1200" dirty="0">
              <a:latin typeface="+mn-lt"/>
              <a:ea typeface="+mn-ea"/>
              <a:cs typeface="宋体" panose="02010600030101010101" pitchFamily="2" charset="-122"/>
            </a:endParaRPr>
          </a:p>
        </p:txBody>
      </p:sp>
      <p:sp>
        <p:nvSpPr>
          <p:cNvPr id="123908" name="内容占位符 6"/>
          <p:cNvSpPr>
            <a:spLocks noGrp="1"/>
          </p:cNvSpPr>
          <p:nvPr>
            <p:ph sz="half" idx="2"/>
          </p:nvPr>
        </p:nvSpPr>
        <p:spPr>
          <a:xfrm>
            <a:off x="2286000" y="1600200"/>
            <a:ext cx="6572250" cy="4900613"/>
          </a:xfrm>
          <a:ln/>
        </p:spPr>
        <p:txBody>
          <a:bodyPr vert="horz" wrap="square" lIns="91440" tIns="45720" rIns="91440" bIns="45720" anchor="t"/>
          <a:p>
            <a:pPr eaLnBrk="1" hangingPunct="1">
              <a:lnSpc>
                <a:spcPct val="130000"/>
              </a:lnSpc>
              <a:buClrTx/>
              <a:buSzTx/>
            </a:pPr>
            <a:r>
              <a:rPr lang="en-US" altLang="zh-CN" sz="1500" b="1" kern="1200" dirty="0">
                <a:latin typeface="华文楷体" panose="02010600040101010101" pitchFamily="2" charset="-122"/>
                <a:ea typeface="华文楷体" panose="02010600040101010101" pitchFamily="2" charset="-122"/>
                <a:cs typeface="宋体" panose="02010600030101010101" pitchFamily="2" charset="-122"/>
              </a:rPr>
              <a:t>17.3.4 </a:t>
            </a:r>
            <a:r>
              <a:rPr lang="zh-CN" altLang="en-US" sz="1500" b="1" kern="1200" dirty="0">
                <a:latin typeface="华文楷体" panose="02010600040101010101" pitchFamily="2" charset="-122"/>
                <a:ea typeface="华文楷体" panose="02010600040101010101" pitchFamily="2" charset="-122"/>
                <a:cs typeface="宋体" panose="02010600030101010101" pitchFamily="2" charset="-122"/>
              </a:rPr>
              <a:t>进度付款证书和支付时间</a:t>
            </a:r>
            <a:endParaRPr lang="zh-CN" altLang="en-US" sz="15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3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在收到承包人进度付款申请单以及相应的支持性证明文件后的</a:t>
            </a:r>
            <a:r>
              <a:rPr lang="en-US" altLang="zh-CN"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天内完成审核</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，提出发包人到期应支付给承包人的金额以及相应的支持性材料，</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经发包人审批同意后，由监理人向承包人出具经发包人签认的进度付款证书。</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监理人未能在前述时间完成审核的，视为监理人同意承包人进度付款申请。监理人有权核减承包人未能按照合同要求履行任何工作或义务的相应金额。</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3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发包人最迟应在监理人收到进度付款申请单后的</a:t>
            </a:r>
            <a:r>
              <a:rPr lang="en-US" altLang="zh-CN"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 </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天内，将进度应付款支付给承包人。发包人未能在前述时间内完成审批或不予答复的，视为发包人同意进度付款申请。</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发包人不按期支付的，按专用合同条款的约定支付逾期付款违约金。</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3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）监理人出具进度付款证书，不应视为监理人已同意、批准或接受了承包人完成的该部分工作。</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30000"/>
              </a:lnSpc>
              <a:buClrTx/>
              <a:buSzTx/>
              <a:buNone/>
            </a:pP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5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）进度付款涉及</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政府投资资金</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的，按照国库集中支付等国家相关规定和</a:t>
            </a:r>
            <a:r>
              <a:rPr lang="zh-CN" altLang="en-US" sz="15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专用合同条款的约定</a:t>
            </a:r>
            <a:r>
              <a:rPr lang="zh-CN" altLang="en-US" sz="1500" kern="1200" dirty="0">
                <a:latin typeface="华文楷体" panose="02010600040101010101" pitchFamily="2" charset="-122"/>
                <a:ea typeface="华文楷体" panose="02010600040101010101" pitchFamily="2" charset="-122"/>
                <a:cs typeface="宋体" panose="02010600030101010101" pitchFamily="2" charset="-122"/>
              </a:rPr>
              <a:t>执行。”</a:t>
            </a:r>
            <a:endParaRPr lang="zh-CN" altLang="en-US" sz="15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2390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5"/>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4931" name="内容占位符 6"/>
          <p:cNvSpPr>
            <a:spLocks noGrp="1"/>
          </p:cNvSpPr>
          <p:nvPr>
            <p:ph sz="half" idx="1"/>
          </p:nvPr>
        </p:nvSpPr>
        <p:spPr>
          <a:xfrm>
            <a:off x="142875" y="1600200"/>
            <a:ext cx="2428875" cy="4525963"/>
          </a:xfrm>
          <a:ln/>
        </p:spPr>
        <p:txBody>
          <a:bodyPr vert="horz" wrap="square" lIns="91440" tIns="45720" rIns="91440" bIns="45720" anchor="t"/>
          <a:p>
            <a:pPr algn="just" eaLnBrk="1" hangingPunct="1">
              <a:lnSpc>
                <a:spcPct val="150000"/>
              </a:lnSpc>
              <a:buClrTx/>
              <a:buSzTx/>
            </a:pPr>
            <a:r>
              <a:rPr lang="en-US" altLang="zh-CN" sz="2000" b="1" kern="1200" dirty="0">
                <a:latin typeface="+mn-lt"/>
                <a:ea typeface="+mn-ea"/>
                <a:cs typeface="宋体" panose="02010600030101010101" pitchFamily="2" charset="-122"/>
              </a:rPr>
              <a:t>17.4 </a:t>
            </a:r>
            <a:r>
              <a:rPr lang="zh-CN" altLang="en-US" sz="2000" b="1" kern="1200" dirty="0">
                <a:latin typeface="+mn-lt"/>
                <a:ea typeface="+mn-ea"/>
                <a:cs typeface="宋体" panose="02010600030101010101" pitchFamily="2" charset="-122"/>
              </a:rPr>
              <a:t>质量保证金</a:t>
            </a:r>
            <a:endParaRPr lang="zh-CN" altLang="en-US" sz="2000" b="1" kern="1200" dirty="0">
              <a:latin typeface="+mn-lt"/>
              <a:ea typeface="+mn-ea"/>
              <a:cs typeface="宋体" panose="02010600030101010101" pitchFamily="2" charset="-122"/>
            </a:endParaRPr>
          </a:p>
        </p:txBody>
      </p:sp>
      <p:sp>
        <p:nvSpPr>
          <p:cNvPr id="124932" name="内容占位符 5"/>
          <p:cNvSpPr>
            <a:spLocks noGrp="1"/>
          </p:cNvSpPr>
          <p:nvPr>
            <p:ph sz="half" idx="2"/>
          </p:nvPr>
        </p:nvSpPr>
        <p:spPr>
          <a:xfrm>
            <a:off x="2643188" y="1600200"/>
            <a:ext cx="6286500" cy="4525963"/>
          </a:xfrm>
          <a:ln/>
        </p:spPr>
        <p:txBody>
          <a:bodyPr vert="horz" wrap="square" lIns="91440" tIns="45720" rIns="91440" bIns="45720" anchor="t"/>
          <a:p>
            <a:pPr algn="just" eaLnBrk="1" hangingPunct="1">
              <a:lnSpc>
                <a:spcPct val="150000"/>
              </a:lnSpc>
              <a:buClrTx/>
              <a:buSzTx/>
            </a:pPr>
            <a:r>
              <a:rPr lang="en-US" altLang="zh-CN" sz="1600" kern="1200" dirty="0">
                <a:latin typeface="+mn-lt"/>
                <a:ea typeface="+mn-ea"/>
                <a:cs typeface="宋体" panose="02010600030101010101" pitchFamily="2" charset="-122"/>
              </a:rPr>
              <a:t>17.4.1 </a:t>
            </a:r>
            <a:r>
              <a:rPr lang="zh-CN" altLang="en-US" sz="1600" u="sng" kern="1200" dirty="0">
                <a:solidFill>
                  <a:srgbClr val="FF0000"/>
                </a:solidFill>
                <a:latin typeface="+mn-lt"/>
                <a:ea typeface="+mn-ea"/>
                <a:cs typeface="宋体" panose="02010600030101010101" pitchFamily="2" charset="-122"/>
              </a:rPr>
              <a:t>监理人应从发包人的每笔进度付款中，按专用合同条款的约定扣留质量保证金，</a:t>
            </a:r>
            <a:r>
              <a:rPr lang="zh-CN" altLang="en-US" sz="1600" kern="1200" dirty="0">
                <a:latin typeface="+mn-lt"/>
                <a:ea typeface="+mn-ea"/>
                <a:cs typeface="宋体" panose="02010600030101010101" pitchFamily="2" charset="-122"/>
              </a:rPr>
              <a:t>直至扣留的质量保证金总额达到专用合同条款约定的金额或比例为止。质量保证金的计算额度不包括预付款的支付、扣回以及价格调整的金额。</a:t>
            </a:r>
            <a:endParaRPr lang="zh-CN" altLang="en-US" sz="1600" kern="1200" dirty="0">
              <a:latin typeface="+mn-lt"/>
              <a:ea typeface="+mn-ea"/>
              <a:cs typeface="宋体" panose="02010600030101010101" pitchFamily="2" charset="-122"/>
            </a:endParaRPr>
          </a:p>
          <a:p>
            <a:pPr algn="just" eaLnBrk="1" hangingPunct="1">
              <a:lnSpc>
                <a:spcPct val="150000"/>
              </a:lnSpc>
              <a:buClrTx/>
              <a:buSzTx/>
            </a:pPr>
            <a:r>
              <a:rPr lang="en-US" altLang="zh-CN" sz="1600" kern="1200" dirty="0">
                <a:latin typeface="+mn-lt"/>
                <a:ea typeface="+mn-ea"/>
                <a:cs typeface="宋体" panose="02010600030101010101" pitchFamily="2" charset="-122"/>
              </a:rPr>
              <a:t>17.4.2 </a:t>
            </a:r>
            <a:r>
              <a:rPr lang="zh-CN" altLang="en-US" sz="1600" kern="1200" dirty="0">
                <a:latin typeface="+mn-lt"/>
                <a:ea typeface="+mn-ea"/>
                <a:cs typeface="宋体" panose="02010600030101010101" pitchFamily="2" charset="-122"/>
              </a:rPr>
              <a:t>在第</a:t>
            </a:r>
            <a:r>
              <a:rPr lang="en-US" altLang="zh-CN" sz="1600" kern="1200" dirty="0">
                <a:latin typeface="+mn-lt"/>
                <a:ea typeface="+mn-ea"/>
                <a:cs typeface="宋体" panose="02010600030101010101" pitchFamily="2" charset="-122"/>
              </a:rPr>
              <a:t>1.1.4.5 </a:t>
            </a:r>
            <a:r>
              <a:rPr lang="zh-CN" altLang="en-US" sz="1600" kern="1200" dirty="0">
                <a:latin typeface="+mn-lt"/>
                <a:ea typeface="+mn-ea"/>
                <a:cs typeface="宋体" panose="02010600030101010101" pitchFamily="2" charset="-122"/>
              </a:rPr>
              <a:t>目约定的</a:t>
            </a:r>
            <a:r>
              <a:rPr lang="zh-CN" altLang="en-US" sz="1600" u="sng" kern="1200" dirty="0">
                <a:solidFill>
                  <a:srgbClr val="FF0000"/>
                </a:solidFill>
                <a:latin typeface="+mn-lt"/>
                <a:ea typeface="+mn-ea"/>
                <a:cs typeface="宋体" panose="02010600030101010101" pitchFamily="2" charset="-122"/>
              </a:rPr>
              <a:t>缺陷责任期满时，承包人向发包人申请到期应返还承包人剩余的质量保证金，</a:t>
            </a:r>
            <a:r>
              <a:rPr lang="zh-CN" altLang="en-US" sz="1600" kern="1200" dirty="0">
                <a:latin typeface="+mn-lt"/>
                <a:ea typeface="+mn-ea"/>
                <a:cs typeface="宋体" panose="02010600030101010101" pitchFamily="2" charset="-122"/>
              </a:rPr>
              <a:t>发包人应在</a:t>
            </a:r>
            <a:r>
              <a:rPr lang="en-US" altLang="zh-CN" sz="1600" kern="1200" dirty="0">
                <a:latin typeface="+mn-lt"/>
                <a:ea typeface="+mn-ea"/>
                <a:cs typeface="宋体" panose="02010600030101010101" pitchFamily="2" charset="-122"/>
              </a:rPr>
              <a:t>14</a:t>
            </a:r>
            <a:r>
              <a:rPr lang="zh-CN" altLang="en-US" sz="1600" kern="1200" dirty="0">
                <a:latin typeface="+mn-lt"/>
                <a:ea typeface="+mn-ea"/>
                <a:cs typeface="宋体" panose="02010600030101010101" pitchFamily="2" charset="-122"/>
              </a:rPr>
              <a:t>天内会同承包人按照合同约定的内容核实承包人是否完成缺陷责任。如无异议，发包人应当在核实后将剩余质量保证金返还承包人。</a:t>
            </a:r>
            <a:endParaRPr lang="zh-CN" altLang="en-US" sz="1600" kern="1200" dirty="0">
              <a:latin typeface="+mn-lt"/>
              <a:ea typeface="+mn-ea"/>
              <a:cs typeface="宋体" panose="02010600030101010101" pitchFamily="2" charset="-122"/>
            </a:endParaRPr>
          </a:p>
          <a:p>
            <a:pPr algn="just" eaLnBrk="1" hangingPunct="1">
              <a:lnSpc>
                <a:spcPct val="150000"/>
              </a:lnSpc>
              <a:buClrTx/>
              <a:buSzTx/>
            </a:pPr>
            <a:r>
              <a:rPr lang="en-US" altLang="zh-CN" sz="1600" kern="1200" dirty="0">
                <a:latin typeface="+mn-lt"/>
                <a:ea typeface="+mn-ea"/>
                <a:cs typeface="宋体" panose="02010600030101010101" pitchFamily="2" charset="-122"/>
              </a:rPr>
              <a:t>17.4.3 </a:t>
            </a:r>
            <a:r>
              <a:rPr lang="zh-CN" altLang="en-US" sz="1600" kern="1200" dirty="0">
                <a:latin typeface="+mn-lt"/>
                <a:ea typeface="+mn-ea"/>
                <a:cs typeface="宋体" panose="02010600030101010101" pitchFamily="2" charset="-122"/>
              </a:rPr>
              <a:t>在第</a:t>
            </a:r>
            <a:r>
              <a:rPr lang="en-US" altLang="zh-CN" sz="1600" kern="1200" dirty="0">
                <a:latin typeface="+mn-lt"/>
                <a:ea typeface="+mn-ea"/>
                <a:cs typeface="宋体" panose="02010600030101010101" pitchFamily="2" charset="-122"/>
              </a:rPr>
              <a:t>1.1.4.5 </a:t>
            </a:r>
            <a:r>
              <a:rPr lang="zh-CN" altLang="en-US" sz="1600" kern="1200" dirty="0">
                <a:latin typeface="+mn-lt"/>
                <a:ea typeface="+mn-ea"/>
                <a:cs typeface="宋体" panose="02010600030101010101" pitchFamily="2" charset="-122"/>
              </a:rPr>
              <a:t>目约定的缺陷责任期满时，承包人没有完成缺陷责任的，发包人有权</a:t>
            </a:r>
            <a:r>
              <a:rPr lang="zh-CN" altLang="en-US" sz="1600" u="sng" kern="1200" dirty="0">
                <a:solidFill>
                  <a:srgbClr val="FF0000"/>
                </a:solidFill>
                <a:latin typeface="+mn-lt"/>
                <a:ea typeface="+mn-ea"/>
                <a:cs typeface="宋体" panose="02010600030101010101" pitchFamily="2" charset="-122"/>
              </a:rPr>
              <a:t>扣留与未履行责任剩余工作所需金额相应的质量保证金余额，</a:t>
            </a:r>
            <a:r>
              <a:rPr lang="zh-CN" altLang="en-US" sz="1600" kern="1200" dirty="0">
                <a:latin typeface="+mn-lt"/>
                <a:ea typeface="+mn-ea"/>
                <a:cs typeface="宋体" panose="02010600030101010101" pitchFamily="2" charset="-122"/>
              </a:rPr>
              <a:t>并有权根据第</a:t>
            </a:r>
            <a:r>
              <a:rPr lang="en-US" altLang="zh-CN" sz="1600" kern="1200" dirty="0">
                <a:latin typeface="+mn-lt"/>
                <a:ea typeface="+mn-ea"/>
                <a:cs typeface="宋体" panose="02010600030101010101" pitchFamily="2" charset="-122"/>
              </a:rPr>
              <a:t>19.3 </a:t>
            </a:r>
            <a:r>
              <a:rPr lang="zh-CN" altLang="en-US" sz="1600" kern="1200" dirty="0">
                <a:latin typeface="+mn-lt"/>
                <a:ea typeface="+mn-ea"/>
                <a:cs typeface="宋体" panose="02010600030101010101" pitchFamily="2" charset="-122"/>
              </a:rPr>
              <a:t>款约定要求延长缺陷责任期，直至完成剩余工作为止。</a:t>
            </a:r>
            <a:endParaRPr lang="zh-CN" altLang="en-US" sz="1600" kern="1200" dirty="0">
              <a:latin typeface="+mn-lt"/>
              <a:ea typeface="+mn-ea"/>
              <a:cs typeface="宋体" panose="02010600030101010101" pitchFamily="2" charset="-122"/>
            </a:endParaRPr>
          </a:p>
        </p:txBody>
      </p:sp>
      <p:sp>
        <p:nvSpPr>
          <p:cNvPr id="12493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 *</a:t>
            </a:r>
            <a:endParaRPr lang="zh-CN" altLang="en-US" sz="1200" dirty="0">
              <a:solidFill>
                <a:srgbClr val="898989"/>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标题 5"/>
          <p:cNvSpPr>
            <a:spLocks noGrp="1"/>
          </p:cNvSpPr>
          <p:nvPr>
            <p:ph type="title"/>
          </p:nvPr>
        </p:nvSpPr>
        <p:spPr>
          <a:xfrm>
            <a:off x="571500" y="142875"/>
            <a:ext cx="8229600" cy="571500"/>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5955" name="内容占位符 6"/>
          <p:cNvSpPr>
            <a:spLocks noGrp="1"/>
          </p:cNvSpPr>
          <p:nvPr>
            <p:ph sz="half" idx="2"/>
          </p:nvPr>
        </p:nvSpPr>
        <p:spPr>
          <a:xfrm>
            <a:off x="357188" y="785813"/>
            <a:ext cx="8358187" cy="5857875"/>
          </a:xfrm>
          <a:ln/>
        </p:spPr>
        <p:txBody>
          <a:bodyPr vert="horz" wrap="square" lIns="91440" tIns="45720" rIns="91440" bIns="45720" anchor="t"/>
          <a:p>
            <a:pPr eaLnBrk="1" hangingPunct="1">
              <a:lnSpc>
                <a:spcPct val="90000"/>
              </a:lnSpc>
              <a:buClrTx/>
              <a:buSzTx/>
            </a:pPr>
            <a:r>
              <a:rPr lang="en-US" altLang="zh-CN" sz="1600" b="1" kern="1200" dirty="0">
                <a:latin typeface="+mn-lt"/>
                <a:ea typeface="+mn-ea"/>
                <a:cs typeface="宋体" panose="02010600030101010101" pitchFamily="2" charset="-122"/>
              </a:rPr>
              <a:t>17.5 </a:t>
            </a:r>
            <a:r>
              <a:rPr lang="zh-CN" altLang="en-US" sz="1600" b="1" kern="1200" dirty="0">
                <a:latin typeface="+mn-lt"/>
                <a:ea typeface="+mn-ea"/>
                <a:cs typeface="宋体" panose="02010600030101010101" pitchFamily="2" charset="-122"/>
              </a:rPr>
              <a:t>竣工结算</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17.5.1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竣工付款申请单</a:t>
            </a:r>
            <a:endParaRPr lang="zh-CN" altLang="en-US"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）工程接收证书颁发后，承包人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应按专用合同条款约定的份数和期限</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向监理人提交竣工付款申请单，并提供相关证明材料。除专用合同条款另有约定外，竣工付款申请单应包括下列内容：竣工结算合同总价、发包人已支付承包人的工程价款、应扣留的质量保证金、应支付的竣工付款金额。</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）监理人对竣工付款申请单有异议的，有权要求承包人进行修正和提供补充资料。经监理人和承包人协商后，由承包人向监理人提交修正后的竣工付款申请单。</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17.5.2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竣工付款证书及支付时间</a:t>
            </a:r>
            <a:endParaRPr lang="zh-CN" altLang="en-US" sz="16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在收到承包人提交的竣工付款申请单后的</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天内完成核查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，提出发包人到期应支付给承包人的价款送发包人审核并抄送承包人。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应在收到后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天内审核完毕</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，由监理人向承包人出具经发包人签认的竣工付款证书。</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未在约定时间内核查，又未提出具体意见的，视为承包人提交的竣工付款申请单已经监理人核查同意；</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发包人未在约定时间内审核又未提出具体意见的，</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监理人提出发包人到期应支付给承包人的价款视为已经发包人同意。（？）</a:t>
            </a:r>
            <a:endPar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）发包人应在监理人出具竣工付款证书后的</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天内，将应支付款支付给承包人。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发包人不按期支付的，按第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17.3.4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）目的约定，将逾期付款违约金支付给承包人。</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）承包人对发包人签认的竣工付款证书有异议的，发包人可出具竣工付款申请单中承包人已同意部分的临时付款证书。存在争议的部分，按第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条的约定执行。</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）竣工付款涉及</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政府投资资金的</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17.3.4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）目的约定执行。”</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600" b="1" kern="1200" dirty="0">
                <a:solidFill>
                  <a:srgbClr val="FF0000"/>
                </a:solidFill>
                <a:latin typeface="宋体" panose="02010600030101010101" pitchFamily="2" charset="-122"/>
                <a:ea typeface="+mn-ea"/>
                <a:cs typeface="宋体" panose="02010600030101010101" pitchFamily="2" charset="-122"/>
              </a:rPr>
              <a:t>竣工结算审核与支付期间：</a:t>
            </a:r>
            <a:r>
              <a:rPr lang="en-US" altLang="zh-CN" sz="1600" kern="1200" dirty="0">
                <a:solidFill>
                  <a:srgbClr val="FF0000"/>
                </a:solidFill>
                <a:latin typeface="宋体" panose="02010600030101010101" pitchFamily="2" charset="-122"/>
                <a:ea typeface="+mn-ea"/>
                <a:cs typeface="宋体" panose="02010600030101010101" pitchFamily="2" charset="-122"/>
              </a:rPr>
              <a:t>14</a:t>
            </a:r>
            <a:r>
              <a:rPr lang="zh-CN" altLang="en-US" sz="1600" kern="1200" dirty="0">
                <a:solidFill>
                  <a:srgbClr val="FF0000"/>
                </a:solidFill>
                <a:latin typeface="宋体" panose="02010600030101010101" pitchFamily="2" charset="-122"/>
                <a:ea typeface="+mn-ea"/>
                <a:cs typeface="宋体" panose="02010600030101010101" pitchFamily="2" charset="-122"/>
              </a:rPr>
              <a:t>天（监理人）</a:t>
            </a:r>
            <a:r>
              <a:rPr lang="en-US" altLang="zh-CN" sz="1600" kern="1200" dirty="0">
                <a:solidFill>
                  <a:srgbClr val="FF0000"/>
                </a:solidFill>
                <a:latin typeface="宋体" panose="02010600030101010101" pitchFamily="2" charset="-122"/>
                <a:ea typeface="+mn-ea"/>
                <a:cs typeface="宋体" panose="02010600030101010101" pitchFamily="2" charset="-122"/>
              </a:rPr>
              <a:t>+14</a:t>
            </a:r>
            <a:r>
              <a:rPr lang="zh-CN" altLang="en-US" sz="1600" kern="1200" dirty="0">
                <a:solidFill>
                  <a:srgbClr val="FF0000"/>
                </a:solidFill>
                <a:latin typeface="宋体" panose="02010600030101010101" pitchFamily="2" charset="-122"/>
                <a:ea typeface="+mn-ea"/>
                <a:cs typeface="宋体" panose="02010600030101010101" pitchFamily="2" charset="-122"/>
              </a:rPr>
              <a:t>天（发包人）</a:t>
            </a:r>
            <a:r>
              <a:rPr lang="en-US" altLang="zh-CN" sz="1600" kern="1200" dirty="0">
                <a:solidFill>
                  <a:srgbClr val="FF0000"/>
                </a:solidFill>
                <a:latin typeface="宋体" panose="02010600030101010101" pitchFamily="2" charset="-122"/>
                <a:ea typeface="+mn-ea"/>
                <a:cs typeface="宋体" panose="02010600030101010101" pitchFamily="2" charset="-122"/>
              </a:rPr>
              <a:t>+14</a:t>
            </a:r>
            <a:r>
              <a:rPr lang="zh-CN" altLang="en-US" sz="1600" kern="1200" dirty="0">
                <a:solidFill>
                  <a:srgbClr val="FF0000"/>
                </a:solidFill>
                <a:latin typeface="宋体" panose="02010600030101010101" pitchFamily="2" charset="-122"/>
                <a:ea typeface="+mn-ea"/>
                <a:cs typeface="宋体" panose="02010600030101010101" pitchFamily="2" charset="-122"/>
              </a:rPr>
              <a:t>天（支付期）</a:t>
            </a:r>
            <a:r>
              <a:rPr lang="en-US" altLang="zh-CN" sz="1600" kern="1200" dirty="0">
                <a:solidFill>
                  <a:srgbClr val="FF0000"/>
                </a:solidFill>
                <a:latin typeface="宋体" panose="02010600030101010101" pitchFamily="2" charset="-122"/>
                <a:ea typeface="+mn-ea"/>
                <a:cs typeface="宋体" panose="02010600030101010101" pitchFamily="2" charset="-122"/>
              </a:rPr>
              <a:t>=42</a:t>
            </a:r>
            <a:r>
              <a:rPr lang="zh-CN" altLang="en-US" sz="1600" kern="1200" dirty="0">
                <a:solidFill>
                  <a:srgbClr val="FF0000"/>
                </a:solidFill>
                <a:latin typeface="宋体" panose="02010600030101010101" pitchFamily="2" charset="-122"/>
                <a:ea typeface="+mn-ea"/>
                <a:cs typeface="宋体" panose="02010600030101010101" pitchFamily="2" charset="-122"/>
              </a:rPr>
              <a:t>天</a:t>
            </a:r>
            <a:endParaRPr lang="zh-CN" altLang="en-US" sz="1600" kern="1200" dirty="0">
              <a:solidFill>
                <a:srgbClr val="FF0000"/>
              </a:solidFill>
              <a:latin typeface="宋体" panose="02010600030101010101" pitchFamily="2" charset="-122"/>
              <a:ea typeface="+mn-ea"/>
              <a:cs typeface="宋体" panose="02010600030101010101" pitchFamily="2" charset="-122"/>
            </a:endParaRPr>
          </a:p>
          <a:p>
            <a:pPr algn="just" eaLnBrk="1" hangingPunct="1">
              <a:lnSpc>
                <a:spcPct val="90000"/>
              </a:lnSpc>
              <a:buClrTx/>
              <a:buSzTx/>
            </a:pPr>
            <a:endParaRPr lang="zh-CN" altLang="en-US" sz="7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25956"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 *</a:t>
            </a:r>
            <a:endParaRPr lang="zh-CN" altLang="en-US" sz="1200" dirty="0">
              <a:solidFill>
                <a:srgbClr val="898989"/>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标题 5"/>
          <p:cNvSpPr>
            <a:spLocks noGrp="1"/>
          </p:cNvSpPr>
          <p:nvPr>
            <p:ph type="title"/>
          </p:nvPr>
        </p:nvSpPr>
        <p:spPr>
          <a:xfrm>
            <a:off x="428625" y="0"/>
            <a:ext cx="8229600" cy="1143000"/>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26979" name="内容占位符 6"/>
          <p:cNvSpPr>
            <a:spLocks noGrp="1"/>
          </p:cNvSpPr>
          <p:nvPr>
            <p:ph idx="1"/>
          </p:nvPr>
        </p:nvSpPr>
        <p:spPr>
          <a:xfrm>
            <a:off x="457200" y="1143000"/>
            <a:ext cx="8229600" cy="4983163"/>
          </a:xfrm>
          <a:ln/>
        </p:spPr>
        <p:txBody>
          <a:bodyPr vert="horz" wrap="square" lIns="91440" tIns="45720" rIns="91440" bIns="45720" anchor="t"/>
          <a:p>
            <a:pPr eaLnBrk="1" hangingPunct="1"/>
            <a:r>
              <a:rPr lang="en-US" altLang="zh-CN" sz="1600" b="1" dirty="0">
                <a:latin typeface="宋体" panose="02010600030101010101" pitchFamily="2" charset="-122"/>
              </a:rPr>
              <a:t>《</a:t>
            </a:r>
            <a:r>
              <a:rPr lang="zh-CN" altLang="en-US" sz="1600" b="1" dirty="0">
                <a:latin typeface="宋体" panose="02010600030101010101" pitchFamily="2" charset="-122"/>
              </a:rPr>
              <a:t>标准设计施工总承包合同</a:t>
            </a:r>
            <a:r>
              <a:rPr lang="en-US" altLang="zh-CN" sz="1600" b="1" dirty="0">
                <a:latin typeface="宋体" panose="02010600030101010101" pitchFamily="2" charset="-122"/>
              </a:rPr>
              <a:t>》</a:t>
            </a:r>
            <a:r>
              <a:rPr lang="zh-CN" altLang="en-US" sz="1600" b="1" dirty="0">
                <a:latin typeface="宋体" panose="02010600030101010101" pitchFamily="2" charset="-122"/>
              </a:rPr>
              <a:t>的规定</a:t>
            </a:r>
            <a:endParaRPr lang="zh-CN" altLang="en-US" sz="1600" b="1" dirty="0">
              <a:latin typeface="宋体" panose="02010600030101010101" pitchFamily="2" charset="-122"/>
            </a:endParaRPr>
          </a:p>
          <a:p>
            <a:pPr eaLnBrk="1" hangingPunct="1"/>
            <a:r>
              <a:rPr lang="en-US" altLang="zh-CN" sz="1600" b="1" dirty="0">
                <a:latin typeface="楷体" panose="02010609060101010101" pitchFamily="49" charset="-122"/>
                <a:ea typeface="楷体" panose="02010609060101010101" pitchFamily="49" charset="-122"/>
              </a:rPr>
              <a:t>17.6 </a:t>
            </a:r>
            <a:r>
              <a:rPr lang="zh-CN" altLang="en-US" sz="1600" b="1" dirty="0">
                <a:latin typeface="楷体" panose="02010609060101010101" pitchFamily="49" charset="-122"/>
                <a:ea typeface="楷体" panose="02010609060101010101" pitchFamily="49" charset="-122"/>
              </a:rPr>
              <a:t>最终结清</a:t>
            </a:r>
            <a:endParaRPr lang="zh-CN" altLang="en-US" sz="1600" b="1"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b="1" dirty="0">
                <a:latin typeface="楷体" panose="02010609060101010101" pitchFamily="49" charset="-122"/>
                <a:ea typeface="楷体" panose="02010609060101010101" pitchFamily="49" charset="-122"/>
              </a:rPr>
              <a:t>17.6.1 </a:t>
            </a:r>
            <a:r>
              <a:rPr lang="zh-CN" altLang="en-US" sz="1600" b="1" dirty="0">
                <a:latin typeface="楷体" panose="02010609060101010101" pitchFamily="49" charset="-122"/>
                <a:ea typeface="楷体" panose="02010609060101010101" pitchFamily="49" charset="-122"/>
              </a:rPr>
              <a:t>最终结清申请单</a:t>
            </a:r>
            <a:endParaRPr lang="zh-CN" altLang="en-US" sz="1600" b="1"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a:t>
            </a:r>
            <a:r>
              <a:rPr lang="zh-CN" altLang="en-US" sz="1600" u="sng" dirty="0">
                <a:solidFill>
                  <a:srgbClr val="FF0000"/>
                </a:solidFill>
                <a:latin typeface="楷体" panose="02010609060101010101" pitchFamily="49" charset="-122"/>
                <a:ea typeface="楷体" panose="02010609060101010101" pitchFamily="49" charset="-122"/>
              </a:rPr>
              <a:t>缺陷责任期终止证书签发后，承包人</a:t>
            </a:r>
            <a:r>
              <a:rPr lang="zh-CN" altLang="en-US" sz="1600" dirty="0">
                <a:latin typeface="楷体" panose="02010609060101010101" pitchFamily="49" charset="-122"/>
                <a:ea typeface="楷体" panose="02010609060101010101" pitchFamily="49" charset="-122"/>
              </a:rPr>
              <a:t>可按专用合同条款约定的份数和期限</a:t>
            </a:r>
            <a:r>
              <a:rPr lang="zh-CN" altLang="en-US" sz="1600" u="sng" dirty="0">
                <a:solidFill>
                  <a:srgbClr val="FF0000"/>
                </a:solidFill>
                <a:latin typeface="楷体" panose="02010609060101010101" pitchFamily="49" charset="-122"/>
                <a:ea typeface="楷体" panose="02010609060101010101" pitchFamily="49" charset="-122"/>
              </a:rPr>
              <a:t>向监理人提交最终结清申请单</a:t>
            </a:r>
            <a:r>
              <a:rPr lang="zh-CN" altLang="en-US" sz="1600" dirty="0">
                <a:latin typeface="楷体" panose="02010609060101010101" pitchFamily="49" charset="-122"/>
                <a:ea typeface="楷体" panose="02010609060101010101" pitchFamily="49" charset="-122"/>
              </a:rPr>
              <a:t>，并提供相关证明材料。</a:t>
            </a:r>
            <a:endParaRPr lang="zh-CN" altLang="en-US" sz="1600"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）发包人对最终结清申请单内容有异议的，有权要求承包人进行修正和提供补充资料，由承包人向监理人提交修正后的最终结清申请单。</a:t>
            </a:r>
            <a:endParaRPr lang="zh-CN" altLang="en-US" sz="1600" dirty="0">
              <a:latin typeface="楷体" panose="02010609060101010101" pitchFamily="49" charset="-122"/>
              <a:ea typeface="楷体" panose="02010609060101010101" pitchFamily="49" charset="-122"/>
            </a:endParaRPr>
          </a:p>
          <a:p>
            <a:pPr eaLnBrk="1" hangingPunct="1">
              <a:buNone/>
            </a:pPr>
            <a:r>
              <a:rPr lang="zh-CN" altLang="en-US" sz="1600" b="1" dirty="0">
                <a:latin typeface="楷体" panose="02010609060101010101" pitchFamily="49" charset="-122"/>
                <a:ea typeface="楷体" panose="02010609060101010101" pitchFamily="49" charset="-122"/>
              </a:rPr>
              <a:t>   </a:t>
            </a:r>
            <a:r>
              <a:rPr lang="en-US" altLang="zh-CN" sz="1600" b="1" dirty="0">
                <a:latin typeface="楷体" panose="02010609060101010101" pitchFamily="49" charset="-122"/>
                <a:ea typeface="楷体" panose="02010609060101010101" pitchFamily="49" charset="-122"/>
              </a:rPr>
              <a:t>17.6.2 </a:t>
            </a:r>
            <a:r>
              <a:rPr lang="zh-CN" altLang="en-US" sz="1600" b="1" dirty="0">
                <a:latin typeface="楷体" panose="02010609060101010101" pitchFamily="49" charset="-122"/>
                <a:ea typeface="楷体" panose="02010609060101010101" pitchFamily="49" charset="-122"/>
              </a:rPr>
              <a:t>最终结清证书和支付时间</a:t>
            </a:r>
            <a:endParaRPr lang="zh-CN" altLang="en-US" sz="1600" b="1"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a:t>
            </a:r>
            <a:r>
              <a:rPr lang="zh-CN" altLang="en-US" sz="1600" u="sng" dirty="0">
                <a:solidFill>
                  <a:srgbClr val="FF0000"/>
                </a:solidFill>
                <a:latin typeface="楷体" panose="02010609060101010101" pitchFamily="49" charset="-122"/>
                <a:ea typeface="楷体" panose="02010609060101010101" pitchFamily="49" charset="-122"/>
              </a:rPr>
              <a:t>监理人</a:t>
            </a:r>
            <a:r>
              <a:rPr lang="zh-CN" altLang="en-US" sz="1600" dirty="0">
                <a:latin typeface="楷体" panose="02010609060101010101" pitchFamily="49" charset="-122"/>
                <a:ea typeface="楷体" panose="02010609060101010101" pitchFamily="49" charset="-122"/>
              </a:rPr>
              <a:t>收到承包人提交的最终结清申请单后的</a:t>
            </a:r>
            <a:r>
              <a:rPr lang="en-US" altLang="zh-CN" sz="1600" u="sng" dirty="0">
                <a:solidFill>
                  <a:srgbClr val="FF0000"/>
                </a:solidFill>
                <a:latin typeface="楷体" panose="02010609060101010101" pitchFamily="49" charset="-122"/>
                <a:ea typeface="楷体" panose="02010609060101010101" pitchFamily="49" charset="-122"/>
              </a:rPr>
              <a:t>14</a:t>
            </a:r>
            <a:r>
              <a:rPr lang="zh-CN" altLang="en-US" sz="1600" u="sng" dirty="0">
                <a:solidFill>
                  <a:srgbClr val="FF0000"/>
                </a:solidFill>
                <a:latin typeface="楷体" panose="02010609060101010101" pitchFamily="49" charset="-122"/>
                <a:ea typeface="楷体" panose="02010609060101010101" pitchFamily="49" charset="-122"/>
              </a:rPr>
              <a:t>天内</a:t>
            </a:r>
            <a:r>
              <a:rPr lang="zh-CN" altLang="en-US" sz="1600" dirty="0">
                <a:latin typeface="楷体" panose="02010609060101010101" pitchFamily="49" charset="-122"/>
                <a:ea typeface="楷体" panose="02010609060101010101" pitchFamily="49" charset="-122"/>
              </a:rPr>
              <a:t>，提出发包人应支付给承包人的价款送发包人审核并抄送承包人。</a:t>
            </a:r>
            <a:r>
              <a:rPr lang="zh-CN" altLang="en-US" sz="1600" u="sng" dirty="0">
                <a:solidFill>
                  <a:srgbClr val="FF0000"/>
                </a:solidFill>
                <a:latin typeface="楷体" panose="02010609060101010101" pitchFamily="49" charset="-122"/>
                <a:ea typeface="楷体" panose="02010609060101010101" pitchFamily="49" charset="-122"/>
              </a:rPr>
              <a:t>发包人应在收到后</a:t>
            </a:r>
            <a:r>
              <a:rPr lang="en-US" altLang="zh-CN" sz="1600" u="sng" dirty="0">
                <a:solidFill>
                  <a:srgbClr val="FF0000"/>
                </a:solidFill>
                <a:latin typeface="楷体" panose="02010609060101010101" pitchFamily="49" charset="-122"/>
                <a:ea typeface="楷体" panose="02010609060101010101" pitchFamily="49" charset="-122"/>
              </a:rPr>
              <a:t>14</a:t>
            </a:r>
            <a:r>
              <a:rPr lang="zh-CN" altLang="en-US" sz="1600" u="sng" dirty="0">
                <a:solidFill>
                  <a:srgbClr val="FF0000"/>
                </a:solidFill>
                <a:latin typeface="楷体" panose="02010609060101010101" pitchFamily="49" charset="-122"/>
                <a:ea typeface="楷体" panose="02010609060101010101" pitchFamily="49" charset="-122"/>
              </a:rPr>
              <a:t>天内审核完毕，由监理人向承包人出具经发包人签认的最终结清证书。</a:t>
            </a:r>
            <a:r>
              <a:rPr lang="zh-CN" altLang="en-US" sz="1600" dirty="0">
                <a:latin typeface="楷体" panose="02010609060101010101" pitchFamily="49" charset="-122"/>
                <a:ea typeface="楷体" panose="02010609060101010101" pitchFamily="49" charset="-122"/>
              </a:rPr>
              <a:t>监理人未在约定时间内核查，又未提出具体意见的，视为承包人提交的最终结清申请已经监理人核查同意；发包人未在约定时间内审核又未提出具体意见的，</a:t>
            </a:r>
            <a:r>
              <a:rPr lang="zh-CN" altLang="en-US" sz="1600" b="1" u="sng" dirty="0">
                <a:solidFill>
                  <a:srgbClr val="FF0000"/>
                </a:solidFill>
                <a:latin typeface="楷体" panose="02010609060101010101" pitchFamily="49" charset="-122"/>
                <a:ea typeface="楷体" panose="02010609060101010101" pitchFamily="49" charset="-122"/>
              </a:rPr>
              <a:t>监理人提出应支付给承包人的价款视为已经发包人同意。</a:t>
            </a:r>
            <a:endParaRPr lang="zh-CN" altLang="en-US" sz="1600" b="1" dirty="0">
              <a:solidFill>
                <a:srgbClr val="FF0000"/>
              </a:solidFill>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）发包人应在监理人出具最终结清证书后的</a:t>
            </a:r>
            <a:r>
              <a:rPr lang="en-US" altLang="zh-CN" sz="1600" u="sng" dirty="0">
                <a:solidFill>
                  <a:srgbClr val="FF0000"/>
                </a:solidFill>
                <a:latin typeface="楷体" panose="02010609060101010101" pitchFamily="49" charset="-122"/>
                <a:ea typeface="楷体" panose="02010609060101010101" pitchFamily="49" charset="-122"/>
              </a:rPr>
              <a:t>14 </a:t>
            </a:r>
            <a:r>
              <a:rPr lang="zh-CN" altLang="en-US" sz="1600" u="sng" dirty="0">
                <a:solidFill>
                  <a:srgbClr val="FF0000"/>
                </a:solidFill>
                <a:latin typeface="楷体" panose="02010609060101010101" pitchFamily="49" charset="-122"/>
                <a:ea typeface="楷体" panose="02010609060101010101" pitchFamily="49" charset="-122"/>
              </a:rPr>
              <a:t>天内，将应支付款支付给承包人</a:t>
            </a:r>
            <a:r>
              <a:rPr lang="zh-CN" altLang="en-US" sz="1600" dirty="0">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发包人不按期支付的，按第</a:t>
            </a:r>
            <a:r>
              <a:rPr lang="en-US" altLang="zh-CN" sz="1600" dirty="0">
                <a:latin typeface="楷体" panose="02010609060101010101" pitchFamily="49" charset="-122"/>
                <a:ea typeface="楷体" panose="02010609060101010101" pitchFamily="49" charset="-122"/>
              </a:rPr>
              <a:t>17.3.4</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）目的约定，将</a:t>
            </a:r>
            <a:r>
              <a:rPr lang="zh-CN" altLang="en-US" sz="1600" u="sng" dirty="0">
                <a:solidFill>
                  <a:srgbClr val="FF0000"/>
                </a:solidFill>
                <a:latin typeface="楷体" panose="02010609060101010101" pitchFamily="49" charset="-122"/>
                <a:ea typeface="楷体" panose="02010609060101010101" pitchFamily="49" charset="-122"/>
              </a:rPr>
              <a:t>逾期付款违约金</a:t>
            </a:r>
            <a:r>
              <a:rPr lang="zh-CN" altLang="en-US" sz="1600" dirty="0">
                <a:latin typeface="楷体" panose="02010609060101010101" pitchFamily="49" charset="-122"/>
                <a:ea typeface="楷体" panose="02010609060101010101" pitchFamily="49" charset="-122"/>
              </a:rPr>
              <a:t>支付给承包人。</a:t>
            </a:r>
            <a:endParaRPr lang="zh-CN" altLang="en-US" sz="1600"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）承包人对发包人签认的最终结清证书有异议的，按第</a:t>
            </a:r>
            <a:r>
              <a:rPr lang="en-US" altLang="zh-CN" sz="1600" dirty="0">
                <a:latin typeface="楷体" panose="02010609060101010101" pitchFamily="49" charset="-122"/>
                <a:ea typeface="楷体" panose="02010609060101010101" pitchFamily="49" charset="-122"/>
              </a:rPr>
              <a:t>24</a:t>
            </a:r>
            <a:r>
              <a:rPr lang="zh-CN" altLang="en-US" sz="1600" dirty="0">
                <a:latin typeface="楷体" panose="02010609060101010101" pitchFamily="49" charset="-122"/>
                <a:ea typeface="楷体" panose="02010609060101010101" pitchFamily="49" charset="-122"/>
              </a:rPr>
              <a:t>条的约定执行。</a:t>
            </a:r>
            <a:endParaRPr lang="zh-CN" altLang="en-US" sz="1600" dirty="0">
              <a:latin typeface="楷体" panose="02010609060101010101" pitchFamily="49" charset="-122"/>
              <a:ea typeface="楷体" panose="02010609060101010101" pitchFamily="49" charset="-122"/>
            </a:endParaRPr>
          </a:p>
          <a:p>
            <a:pPr eaLnBrk="1" hangingPunct="1">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）最终结清付款</a:t>
            </a:r>
            <a:r>
              <a:rPr lang="zh-CN" altLang="en-US" sz="1600" u="sng" dirty="0">
                <a:solidFill>
                  <a:srgbClr val="FF0000"/>
                </a:solidFill>
                <a:latin typeface="楷体" panose="02010609060101010101" pitchFamily="49" charset="-122"/>
                <a:ea typeface="楷体" panose="02010609060101010101" pitchFamily="49" charset="-122"/>
              </a:rPr>
              <a:t>涉及政府投资资金</a:t>
            </a:r>
            <a:r>
              <a:rPr lang="zh-CN" altLang="en-US" sz="1600" dirty="0">
                <a:latin typeface="楷体" panose="02010609060101010101" pitchFamily="49" charset="-122"/>
                <a:ea typeface="楷体" panose="02010609060101010101" pitchFamily="49" charset="-122"/>
              </a:rPr>
              <a:t>的，按第</a:t>
            </a:r>
            <a:r>
              <a:rPr lang="en-US" altLang="zh-CN" sz="1600" dirty="0">
                <a:latin typeface="楷体" panose="02010609060101010101" pitchFamily="49" charset="-122"/>
                <a:ea typeface="楷体" panose="02010609060101010101" pitchFamily="49" charset="-122"/>
              </a:rPr>
              <a:t>17.3.4</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）目的约定执行。</a:t>
            </a:r>
            <a:endParaRPr lang="zh-CN" altLang="en-US" sz="1600" dirty="0">
              <a:latin typeface="楷体" panose="02010609060101010101" pitchFamily="49" charset="-122"/>
              <a:ea typeface="楷体" panose="02010609060101010101" pitchFamily="49" charset="-122"/>
            </a:endParaRPr>
          </a:p>
        </p:txBody>
      </p:sp>
      <p:sp>
        <p:nvSpPr>
          <p:cNvPr id="126980"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4"/>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solidFill>
                <a:schemeClr val="tx2"/>
              </a:solidFill>
              <a:ea typeface="隶书" panose="02010509060101010101" pitchFamily="49" charset="-122"/>
            </a:endParaRPr>
          </a:p>
        </p:txBody>
      </p:sp>
      <p:sp>
        <p:nvSpPr>
          <p:cNvPr id="128003"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b="1" dirty="0">
              <a:solidFill>
                <a:srgbClr val="FF0000"/>
              </a:solidFill>
              <a:latin typeface="报隶-简" charset="-122"/>
              <a:ea typeface="报隶-简" charset="-122"/>
            </a:endParaRPr>
          </a:p>
          <a:p>
            <a:pPr marL="0" indent="0" algn="ctr" eaLnBrk="1" hangingPunct="1">
              <a:lnSpc>
                <a:spcPct val="150000"/>
              </a:lnSpc>
              <a:buNone/>
            </a:pPr>
            <a:r>
              <a:rPr lang="zh-CN" altLang="en-US" b="1" dirty="0">
                <a:solidFill>
                  <a:schemeClr val="tx2"/>
                </a:solidFill>
                <a:latin typeface="宋体" panose="02010600030101010101" pitchFamily="2" charset="-122"/>
                <a:ea typeface="报隶-简" charset="-122"/>
              </a:rPr>
              <a:t>工程总承包项目</a:t>
            </a:r>
            <a:endParaRPr lang="en-US" altLang="zh-CN" b="1" dirty="0">
              <a:solidFill>
                <a:schemeClr val="tx2"/>
              </a:solidFill>
              <a:latin typeface="宋体" panose="02010600030101010101" pitchFamily="2" charset="-122"/>
              <a:ea typeface="报隶-简" charset="-122"/>
            </a:endParaRPr>
          </a:p>
          <a:p>
            <a:pPr marL="0" indent="0" algn="ctr" eaLnBrk="1" hangingPunct="1">
              <a:lnSpc>
                <a:spcPct val="150000"/>
              </a:lnSpc>
              <a:buNone/>
            </a:pPr>
            <a:r>
              <a:rPr lang="zh-CN" altLang="en-US" b="1" dirty="0">
                <a:solidFill>
                  <a:schemeClr val="tx2"/>
                </a:solidFill>
                <a:latin typeface="宋体" panose="02010600030101010101" pitchFamily="2" charset="-122"/>
                <a:ea typeface="报隶-简" charset="-122"/>
              </a:rPr>
              <a:t>变更与索赔风险管理</a:t>
            </a:r>
            <a:endParaRPr lang="en-US" altLang="zh-CN" b="1" dirty="0">
              <a:solidFill>
                <a:schemeClr val="tx2"/>
              </a:solidFill>
              <a:latin typeface="宋体" panose="02010600030101010101" pitchFamily="2" charset="-122"/>
              <a:ea typeface="报隶-简" charset="-122"/>
            </a:endParaRPr>
          </a:p>
        </p:txBody>
      </p:sp>
      <p:sp>
        <p:nvSpPr>
          <p:cNvPr id="128004"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标题 1"/>
          <p:cNvSpPr>
            <a:spLocks noGrp="1"/>
          </p:cNvSpPr>
          <p:nvPr>
            <p:ph type="title"/>
          </p:nvPr>
        </p:nvSpPr>
        <p:spPr>
          <a:ln/>
        </p:spPr>
        <p:txBody>
          <a:bodyPr vert="horz" wrap="square" lIns="91440" tIns="45720" rIns="91440" bIns="45720" anchor="ctr"/>
          <a:p>
            <a:pPr eaLnBrk="1" hangingPunct="1">
              <a:lnSpc>
                <a:spcPts val="33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129027" name="内容占位符 4"/>
          <p:cNvSpPr>
            <a:spLocks noGrp="1"/>
          </p:cNvSpPr>
          <p:nvPr>
            <p:ph idx="1"/>
          </p:nvPr>
        </p:nvSpPr>
        <p:spPr>
          <a:ln/>
        </p:spPr>
        <p:txBody>
          <a:bodyPr vert="horz" wrap="square" lIns="91440" tIns="45720" rIns="91440" bIns="45720" anchor="t"/>
          <a:p>
            <a:pPr algn="ctr" eaLnBrk="1" hangingPunct="1">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lnSpc>
                <a:spcPct val="150000"/>
              </a:lnSpc>
              <a:buNone/>
            </a:pPr>
            <a:r>
              <a:rPr lang="zh-CN" altLang="en-US" b="1" dirty="0">
                <a:solidFill>
                  <a:schemeClr val="tx2"/>
                </a:solidFill>
                <a:latin typeface="宋体" panose="02010600030101010101" pitchFamily="2" charset="-122"/>
              </a:rPr>
              <a:t>建设工程变更的情形</a:t>
            </a:r>
            <a:endParaRPr lang="zh-CN" altLang="en-US" b="1" dirty="0">
              <a:solidFill>
                <a:schemeClr val="tx2"/>
              </a:solidFill>
              <a:latin typeface="宋体" panose="02010600030101010101" pitchFamily="2" charset="-122"/>
            </a:endParaRPr>
          </a:p>
          <a:p>
            <a:pPr algn="ctr" eaLnBrk="1" hangingPunct="1">
              <a:buNone/>
            </a:pPr>
            <a:endParaRPr lang="zh-CN" altLang="en-US" b="1" dirty="0">
              <a:solidFill>
                <a:schemeClr val="tx2"/>
              </a:solidFill>
              <a:latin typeface="隶书" panose="02010509060101010101" pitchFamily="49" charset="-122"/>
              <a:ea typeface="隶书" panose="02010509060101010101" pitchFamily="49" charset="-122"/>
            </a:endParaRPr>
          </a:p>
        </p:txBody>
      </p:sp>
      <p:sp>
        <p:nvSpPr>
          <p:cNvPr id="12902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p>
        </p:txBody>
      </p:sp>
      <p:sp>
        <p:nvSpPr>
          <p:cNvPr id="130051" name="内容占位符 2"/>
          <p:cNvSpPr>
            <a:spLocks noGrp="1"/>
          </p:cNvSpPr>
          <p:nvPr>
            <p:ph sz="half" idx="1"/>
          </p:nvPr>
        </p:nvSpPr>
        <p:spPr>
          <a:xfrm>
            <a:off x="457200" y="1600200"/>
            <a:ext cx="2819400" cy="4525963"/>
          </a:xfrm>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住建部示范合同关于变更的规定</a:t>
            </a:r>
            <a:endParaRPr lang="en-US" altLang="zh-CN"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130052" name="内容占位符 3"/>
          <p:cNvSpPr>
            <a:spLocks noGrp="1"/>
          </p:cNvSpPr>
          <p:nvPr>
            <p:ph sz="half" idx="2"/>
          </p:nvPr>
        </p:nvSpPr>
        <p:spPr>
          <a:xfrm>
            <a:off x="3348038" y="1600200"/>
            <a:ext cx="5338762" cy="4525963"/>
          </a:xfrm>
          <a:ln/>
        </p:spPr>
        <p:txBody>
          <a:bodyPr vert="horz" wrap="square" lIns="91440" tIns="45720" rIns="91440" bIns="45720" anchor="t"/>
          <a:p>
            <a:pPr eaLnBrk="1" hangingPunct="1">
              <a:lnSpc>
                <a:spcPct val="150000"/>
              </a:lnSpc>
              <a:buClrTx/>
              <a:buSzTx/>
              <a:buNone/>
            </a:pPr>
            <a:r>
              <a:rPr lang="zh-CN" altLang="en-US" sz="1800" b="1" kern="1200" dirty="0">
                <a:latin typeface="宋体" panose="02010600030101010101" pitchFamily="2" charset="-122"/>
                <a:ea typeface="+mn-ea"/>
                <a:cs typeface="宋体" panose="02010600030101010101" pitchFamily="2" charset="-122"/>
              </a:rPr>
              <a:t>第</a:t>
            </a:r>
            <a:r>
              <a:rPr lang="en-US" altLang="zh-CN" sz="1800" b="1" kern="1200" dirty="0">
                <a:latin typeface="宋体" panose="02010600030101010101" pitchFamily="2" charset="-122"/>
                <a:ea typeface="+mn-ea"/>
                <a:cs typeface="宋体" panose="02010600030101010101" pitchFamily="2" charset="-122"/>
              </a:rPr>
              <a:t>10.1</a:t>
            </a:r>
            <a:r>
              <a:rPr lang="zh-CN" altLang="en-US" sz="1800" b="1" kern="1200" dirty="0">
                <a:latin typeface="宋体" panose="02010600030101010101" pitchFamily="2" charset="-122"/>
                <a:ea typeface="+mn-ea"/>
                <a:cs typeface="宋体" panose="02010600030101010101" pitchFamily="2" charset="-122"/>
              </a:rPr>
              <a:t>款</a:t>
            </a:r>
            <a:r>
              <a:rPr lang="en-US" altLang="zh-CN" sz="1800" b="1" kern="1200" dirty="0">
                <a:latin typeface="宋体" panose="02010600030101010101" pitchFamily="2" charset="-122"/>
                <a:ea typeface="+mn-ea"/>
                <a:cs typeface="宋体" panose="02010600030101010101" pitchFamily="2" charset="-122"/>
              </a:rPr>
              <a:t>[</a:t>
            </a:r>
            <a:r>
              <a:rPr lang="zh-CN" altLang="zh-CN" sz="1800" b="1" kern="1200" dirty="0">
                <a:latin typeface="宋体" panose="02010600030101010101" pitchFamily="2" charset="-122"/>
                <a:ea typeface="+mn-ea"/>
                <a:cs typeface="宋体" panose="02010600030101010101" pitchFamily="2" charset="-122"/>
              </a:rPr>
              <a:t>变更的范围</a:t>
            </a:r>
            <a:r>
              <a:rPr lang="en-US" altLang="zh-CN" sz="1800" b="1" kern="1200" dirty="0">
                <a:latin typeface="宋体" panose="02010600030101010101" pitchFamily="2" charset="-122"/>
                <a:ea typeface="+mn-ea"/>
                <a:cs typeface="宋体" panose="02010600030101010101" pitchFamily="2" charset="-122"/>
              </a:rPr>
              <a:t>]</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除专用合同条款另有约定外，合同履行过程中发生以下情形的，应按照本条约定进行变更：</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）增加或减少合同中任何工作，或追加额外的工作；</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）取消合同中任何工作，</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但转由他人实施的工作除外</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）改变合同中任何工作的质量标准或其他特性；</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）改变工程的基线、标高、位置和尺寸；</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5</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改变工程的时间安排或实施顺序。</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1800" b="1" kern="1200" dirty="0">
              <a:latin typeface="宋体" panose="02010600030101010101" pitchFamily="2" charset="-122"/>
              <a:ea typeface="+mn-ea"/>
              <a:cs typeface="宋体" panose="02010600030101010101" pitchFamily="2" charset="-122"/>
            </a:endParaRPr>
          </a:p>
        </p:txBody>
      </p:sp>
      <p:sp>
        <p:nvSpPr>
          <p:cNvPr id="13005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
          <p:cNvSpPr>
            <a:spLocks noGrp="1"/>
          </p:cNvSpPr>
          <p:nvPr>
            <p:ph type="title"/>
          </p:nvPr>
        </p:nvSpPr>
        <p:spPr>
          <a:xfrm>
            <a:off x="457200" y="274638"/>
            <a:ext cx="8229600" cy="633412"/>
          </a:xfrm>
          <a:ln/>
        </p:spPr>
        <p:txBody>
          <a:bodyPr vert="horz" wrap="square" lIns="91440" tIns="45720" rIns="91440" bIns="45720" anchor="ctr"/>
          <a:p>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p>
        </p:txBody>
      </p:sp>
      <p:sp>
        <p:nvSpPr>
          <p:cNvPr id="131075" name="内容占位符 3"/>
          <p:cNvSpPr>
            <a:spLocks noGrp="1"/>
          </p:cNvSpPr>
          <p:nvPr>
            <p:ph idx="1"/>
          </p:nvPr>
        </p:nvSpPr>
        <p:spPr>
          <a:xfrm>
            <a:off x="457200" y="908050"/>
            <a:ext cx="8229600" cy="5545138"/>
          </a:xfrm>
          <a:ln/>
        </p:spPr>
        <p:txBody>
          <a:bodyPr vert="horz" wrap="square" lIns="91440" tIns="45720" rIns="91440" bIns="45720" anchor="t"/>
          <a:p>
            <a:pPr algn="just">
              <a:lnSpc>
                <a:spcPct val="150000"/>
              </a:lnSpc>
            </a:pPr>
            <a:r>
              <a:rPr lang="en-US" altLang="zh-CN" sz="1800" b="1" dirty="0"/>
              <a:t>15.1 </a:t>
            </a:r>
            <a:r>
              <a:rPr lang="zh-CN" altLang="zh-CN" sz="1800" b="1" dirty="0"/>
              <a:t>变更权</a:t>
            </a:r>
            <a:endParaRPr lang="zh-CN" altLang="zh-CN" sz="1800" b="1" dirty="0"/>
          </a:p>
          <a:p>
            <a:pPr algn="just">
              <a:lnSpc>
                <a:spcPct val="150000"/>
              </a:lnSpc>
            </a:pPr>
            <a:r>
              <a:rPr lang="zh-CN" altLang="zh-CN" sz="1800" dirty="0"/>
              <a:t>在履行合同过程中，</a:t>
            </a:r>
            <a:r>
              <a:rPr lang="zh-CN" altLang="zh-CN" sz="1800" u="sng" dirty="0">
                <a:solidFill>
                  <a:srgbClr val="FF0000"/>
                </a:solidFill>
              </a:rPr>
              <a:t>经发包人同意，监理人</a:t>
            </a:r>
            <a:r>
              <a:rPr lang="zh-CN" altLang="zh-CN" sz="1800" dirty="0"/>
              <a:t>可按第</a:t>
            </a:r>
            <a:r>
              <a:rPr lang="en-US" altLang="zh-CN" sz="1800" dirty="0"/>
              <a:t>15.3 </a:t>
            </a:r>
            <a:r>
              <a:rPr lang="zh-CN" altLang="zh-CN" sz="1800" dirty="0"/>
              <a:t>款约定的变更程序</a:t>
            </a:r>
            <a:r>
              <a:rPr lang="zh-CN" altLang="zh-CN" sz="1800" u="sng" dirty="0">
                <a:solidFill>
                  <a:srgbClr val="FF0000"/>
                </a:solidFill>
              </a:rPr>
              <a:t>向承包人作出有关发包人要求改变的变更指示，</a:t>
            </a:r>
            <a:r>
              <a:rPr lang="zh-CN" altLang="zh-CN" sz="1800" dirty="0"/>
              <a:t>承包人应遵照执行。变更应在相应内容实施前提出，否则发包人应承担承包人损失。没有监理人的变更指示，承包人不得擅自变更。</a:t>
            </a:r>
            <a:endParaRPr lang="zh-CN" altLang="zh-CN" sz="1800" dirty="0"/>
          </a:p>
          <a:p>
            <a:pPr algn="just">
              <a:lnSpc>
                <a:spcPct val="150000"/>
              </a:lnSpc>
            </a:pPr>
            <a:r>
              <a:rPr lang="en-US" altLang="zh-CN" sz="1800" b="1" dirty="0"/>
              <a:t>15.2 </a:t>
            </a:r>
            <a:r>
              <a:rPr lang="zh-CN" altLang="zh-CN" sz="1800" b="1" dirty="0"/>
              <a:t>承包人的合理化建议</a:t>
            </a:r>
            <a:endParaRPr lang="zh-CN" altLang="zh-CN" sz="1800" b="1" dirty="0"/>
          </a:p>
          <a:p>
            <a:pPr algn="just">
              <a:lnSpc>
                <a:spcPct val="150000"/>
              </a:lnSpc>
            </a:pPr>
            <a:r>
              <a:rPr lang="en-US" altLang="zh-CN" sz="1800" dirty="0"/>
              <a:t>15.2.1 </a:t>
            </a:r>
            <a:r>
              <a:rPr lang="zh-CN" altLang="zh-CN" sz="1800" dirty="0"/>
              <a:t>在履行合同过程中，</a:t>
            </a:r>
            <a:r>
              <a:rPr lang="zh-CN" altLang="zh-CN" sz="1800" u="sng" dirty="0">
                <a:solidFill>
                  <a:srgbClr val="FF0000"/>
                </a:solidFill>
              </a:rPr>
              <a:t>承包人对发包人要求的合理化建议，均应以书面形式提交监理人。</a:t>
            </a:r>
            <a:r>
              <a:rPr lang="zh-CN" altLang="zh-CN" sz="1800" dirty="0"/>
              <a:t>合理化建议书的内容应包括建议工作的详细说明、进度计划和效益以及与其他工作的协调等，并附必要的设计文件。监理人应与发包人协商是否采纳建议。建议被采纳并构成变更的，应按第</a:t>
            </a:r>
            <a:r>
              <a:rPr lang="en-US" altLang="zh-CN" sz="1800" dirty="0"/>
              <a:t>15.3</a:t>
            </a:r>
            <a:r>
              <a:rPr lang="zh-CN" altLang="zh-CN" sz="1800" dirty="0"/>
              <a:t>款约定向承包人发出变更指示。</a:t>
            </a:r>
            <a:endParaRPr lang="zh-CN" altLang="zh-CN" sz="1800" dirty="0"/>
          </a:p>
          <a:p>
            <a:pPr algn="just">
              <a:lnSpc>
                <a:spcPct val="150000"/>
              </a:lnSpc>
            </a:pPr>
            <a:r>
              <a:rPr lang="en-US" altLang="zh-CN" sz="1800" dirty="0"/>
              <a:t>15.2.2 </a:t>
            </a:r>
            <a:r>
              <a:rPr lang="zh-CN" altLang="zh-CN" sz="1800" dirty="0"/>
              <a:t>承包人提出的合理化建议降低了合同价格、缩短了工期或者提高了工程经济效益的，</a:t>
            </a:r>
            <a:r>
              <a:rPr lang="zh-CN" altLang="zh-CN" sz="1800" u="sng" dirty="0">
                <a:solidFill>
                  <a:srgbClr val="FF0000"/>
                </a:solidFill>
              </a:rPr>
              <a:t>发包人可按国家有关规定在专用合同条款中约定给予奖励。</a:t>
            </a:r>
            <a:endParaRPr lang="zh-CN" altLang="zh-CN" sz="1800" u="sng" dirty="0">
              <a:solidFill>
                <a:srgbClr val="FF0000"/>
              </a:solidFill>
            </a:endParaRPr>
          </a:p>
          <a:p>
            <a:pPr algn="just">
              <a:lnSpc>
                <a:spcPts val="2225"/>
              </a:lnSpc>
            </a:pPr>
            <a:endParaRPr lang="zh-CN" altLang="en-US" sz="1600" dirty="0">
              <a:latin typeface="宋体" panose="02010600030101010101" pitchFamily="2" charset="-122"/>
            </a:endParaRPr>
          </a:p>
        </p:txBody>
      </p:sp>
      <p:sp>
        <p:nvSpPr>
          <p:cNvPr id="131076"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内容占位符 3"/>
          <p:cNvSpPr>
            <a:spLocks noGrp="1"/>
          </p:cNvSpPr>
          <p:nvPr>
            <p:ph idx="1"/>
          </p:nvPr>
        </p:nvSpPr>
        <p:spPr>
          <a:xfrm>
            <a:off x="457200" y="260350"/>
            <a:ext cx="8229600" cy="5865813"/>
          </a:xfrm>
          <a:ln/>
        </p:spPr>
        <p:txBody>
          <a:bodyPr vert="horz" wrap="square" lIns="91440" tIns="45720" rIns="91440" bIns="45720" anchor="t"/>
          <a:p>
            <a:pPr algn="just"/>
            <a:r>
              <a:rPr lang="en-US" altLang="zh-CN" sz="1600" b="1" dirty="0"/>
              <a:t>15.3 </a:t>
            </a:r>
            <a:r>
              <a:rPr lang="zh-CN" altLang="zh-CN" sz="1600" b="1" dirty="0"/>
              <a:t>变更程序</a:t>
            </a:r>
            <a:endParaRPr lang="zh-CN" altLang="zh-CN" sz="1600" b="1" dirty="0"/>
          </a:p>
          <a:p>
            <a:pPr algn="just"/>
            <a:r>
              <a:rPr lang="en-US" altLang="zh-CN" sz="1600" b="1" dirty="0"/>
              <a:t>15.3.1 </a:t>
            </a:r>
            <a:r>
              <a:rPr lang="zh-CN" altLang="zh-CN" sz="1600" b="1" dirty="0"/>
              <a:t>变更的提出</a:t>
            </a:r>
            <a:endParaRPr lang="zh-CN" altLang="zh-CN" sz="1600" b="1" dirty="0"/>
          </a:p>
          <a:p>
            <a:pPr algn="just">
              <a:buNone/>
            </a:pPr>
            <a:r>
              <a:rPr lang="zh-CN" altLang="zh-CN" sz="1600" dirty="0"/>
              <a:t>（</a:t>
            </a:r>
            <a:r>
              <a:rPr lang="en-US" altLang="zh-CN" sz="1600" dirty="0"/>
              <a:t>1</a:t>
            </a:r>
            <a:r>
              <a:rPr lang="zh-CN" altLang="zh-CN" sz="1600" dirty="0"/>
              <a:t>）在合同履行过程中，</a:t>
            </a:r>
            <a:r>
              <a:rPr lang="zh-CN" altLang="zh-CN" sz="1600" u="sng" dirty="0">
                <a:solidFill>
                  <a:srgbClr val="FF0000"/>
                </a:solidFill>
              </a:rPr>
              <a:t>监理人可向承包人发出变更意向书。</a:t>
            </a:r>
            <a:r>
              <a:rPr lang="zh-CN" altLang="zh-CN" sz="1600" dirty="0"/>
              <a:t>变更意向书应说明变更的具体内容和发包人对变更的时间要求，并附必要的相关资料。变更意向书应</a:t>
            </a:r>
            <a:r>
              <a:rPr lang="zh-CN" altLang="zh-CN" sz="1600" u="sng" dirty="0">
                <a:solidFill>
                  <a:srgbClr val="FF0000"/>
                </a:solidFill>
              </a:rPr>
              <a:t>要求承包人提交包括拟实施变更工作的设计和计划、措施和竣工时间等内容的实施方案。</a:t>
            </a:r>
            <a:r>
              <a:rPr lang="zh-CN" altLang="zh-CN" sz="1600" dirty="0"/>
              <a:t>发包人同意承包人根据变更意向书要求提交的变更实施方案的，由监理人按第</a:t>
            </a:r>
            <a:r>
              <a:rPr lang="en-US" altLang="zh-CN" sz="1600" dirty="0"/>
              <a:t>15.3.3 </a:t>
            </a:r>
            <a:r>
              <a:rPr lang="zh-CN" altLang="zh-CN" sz="1600" dirty="0"/>
              <a:t>项约定发出变更指示。</a:t>
            </a:r>
            <a:endParaRPr lang="zh-CN" altLang="zh-CN" sz="1600" dirty="0"/>
          </a:p>
          <a:p>
            <a:pPr algn="just">
              <a:buNone/>
            </a:pPr>
            <a:r>
              <a:rPr lang="zh-CN" altLang="zh-CN" sz="1600" dirty="0"/>
              <a:t>（</a:t>
            </a:r>
            <a:r>
              <a:rPr lang="en-US" altLang="zh-CN" sz="1600" dirty="0"/>
              <a:t>2</a:t>
            </a:r>
            <a:r>
              <a:rPr lang="zh-CN" altLang="zh-CN" sz="1600" dirty="0"/>
              <a:t>）</a:t>
            </a:r>
            <a:r>
              <a:rPr lang="zh-CN" altLang="zh-CN" sz="1600" u="sng" dirty="0">
                <a:solidFill>
                  <a:srgbClr val="FF0000"/>
                </a:solidFill>
              </a:rPr>
              <a:t>承包人收到监理人按合同约定发出的文件，经检查认为其中存在对发包人要求变更情形的，可向监理人提出书面变更建议。</a:t>
            </a:r>
            <a:r>
              <a:rPr lang="zh-CN" altLang="zh-CN" sz="1600" dirty="0"/>
              <a:t>变更建议应阐明要求变更的依据，以及实施该变更工作对合同价款和工期的影响，并附必要的图纸和说明。监理人收到承包人书面建议后，应与发包人共同研究，确认存在变更的，应在收到承包人书面建议后的</a:t>
            </a:r>
            <a:r>
              <a:rPr lang="en-US" altLang="zh-CN" sz="1600" dirty="0"/>
              <a:t>14 </a:t>
            </a:r>
            <a:r>
              <a:rPr lang="zh-CN" altLang="zh-CN" sz="1600" dirty="0"/>
              <a:t>天内作出变更指示。经研究后不同意作为变更的，应由监理人书面答复承包人。</a:t>
            </a:r>
            <a:endParaRPr lang="zh-CN" altLang="zh-CN" sz="1600" dirty="0"/>
          </a:p>
          <a:p>
            <a:pPr algn="just">
              <a:buNone/>
            </a:pPr>
            <a:r>
              <a:rPr lang="zh-CN" altLang="zh-CN" sz="1600" dirty="0"/>
              <a:t>（</a:t>
            </a:r>
            <a:r>
              <a:rPr lang="en-US" altLang="zh-CN" sz="1600" dirty="0"/>
              <a:t>3</a:t>
            </a:r>
            <a:r>
              <a:rPr lang="zh-CN" altLang="zh-CN" sz="1600" dirty="0"/>
              <a:t>）承包人收到监理人的变更意向书后</a:t>
            </a:r>
            <a:r>
              <a:rPr lang="zh-CN" altLang="zh-CN" sz="1600" u="sng" dirty="0">
                <a:solidFill>
                  <a:srgbClr val="FF0000"/>
                </a:solidFill>
              </a:rPr>
              <a:t>认为难以实施此项变更的，应立即通知监理人，说明原因并附详细依据。</a:t>
            </a:r>
            <a:r>
              <a:rPr lang="zh-CN" altLang="zh-CN" sz="1600" dirty="0"/>
              <a:t>监理人与承包人和发包人协商后确定撤销、改变或不改变原变更意向书。</a:t>
            </a:r>
            <a:endParaRPr lang="zh-CN" altLang="zh-CN" sz="1600" dirty="0"/>
          </a:p>
          <a:p>
            <a:pPr algn="just"/>
            <a:r>
              <a:rPr lang="en-US" altLang="zh-CN" sz="1600" b="1" dirty="0"/>
              <a:t>15.3.2 </a:t>
            </a:r>
            <a:r>
              <a:rPr lang="zh-CN" altLang="zh-CN" sz="1600" b="1" dirty="0"/>
              <a:t>变更估价</a:t>
            </a:r>
            <a:endParaRPr lang="zh-CN" altLang="zh-CN" sz="1600" b="1" dirty="0"/>
          </a:p>
          <a:p>
            <a:pPr algn="just">
              <a:buNone/>
            </a:pPr>
            <a:r>
              <a:rPr lang="zh-CN" altLang="zh-CN" sz="1600" dirty="0"/>
              <a:t>监理人应按照第</a:t>
            </a:r>
            <a:r>
              <a:rPr lang="en-US" altLang="zh-CN" sz="1600" dirty="0"/>
              <a:t>3.5 </a:t>
            </a:r>
            <a:r>
              <a:rPr lang="zh-CN" altLang="zh-CN" sz="1600" dirty="0"/>
              <a:t>款商定或确定变更价格。变更价格应包括合理的利润，并应考虑承包人根据第</a:t>
            </a:r>
            <a:r>
              <a:rPr lang="en-US" altLang="zh-CN" sz="1600" dirty="0"/>
              <a:t>15.2</a:t>
            </a:r>
            <a:r>
              <a:rPr lang="zh-CN" altLang="zh-CN" sz="1600" dirty="0"/>
              <a:t>款提出的合理化建议。</a:t>
            </a:r>
            <a:endParaRPr lang="zh-CN" altLang="zh-CN" sz="1600" dirty="0"/>
          </a:p>
          <a:p>
            <a:pPr algn="just"/>
            <a:r>
              <a:rPr lang="en-US" altLang="zh-CN" sz="1600" b="1" dirty="0"/>
              <a:t>15.3.3 </a:t>
            </a:r>
            <a:r>
              <a:rPr lang="zh-CN" altLang="zh-CN" sz="1600" b="1" dirty="0"/>
              <a:t>变更指示</a:t>
            </a:r>
            <a:endParaRPr lang="zh-CN" altLang="zh-CN" sz="1600" b="1" dirty="0"/>
          </a:p>
          <a:p>
            <a:pPr algn="just">
              <a:buNone/>
            </a:pPr>
            <a:r>
              <a:rPr lang="zh-CN" altLang="zh-CN" sz="1600" dirty="0"/>
              <a:t>（</a:t>
            </a:r>
            <a:r>
              <a:rPr lang="en-US" altLang="zh-CN" sz="1600" dirty="0"/>
              <a:t>1</a:t>
            </a:r>
            <a:r>
              <a:rPr lang="zh-CN" altLang="zh-CN" sz="1600" dirty="0"/>
              <a:t>）变更指示只能由监理人发出。</a:t>
            </a:r>
            <a:endParaRPr lang="zh-CN" altLang="zh-CN" sz="1600" dirty="0"/>
          </a:p>
          <a:p>
            <a:pPr algn="just">
              <a:buNone/>
            </a:pPr>
            <a:r>
              <a:rPr lang="zh-CN" altLang="zh-CN" sz="1600" dirty="0"/>
              <a:t>（</a:t>
            </a:r>
            <a:r>
              <a:rPr lang="en-US" altLang="zh-CN" sz="1600" dirty="0"/>
              <a:t>2</a:t>
            </a:r>
            <a:r>
              <a:rPr lang="zh-CN" altLang="zh-CN" sz="1600" dirty="0"/>
              <a:t>）变更指示应说明变更的目的、范围、变更内容以及变更的工程量及其进度和技术要求，并附有关图纸和文件。承包人收到变更指示后，应按变更指示进行变更工作。</a:t>
            </a:r>
            <a:endParaRPr lang="zh-CN" altLang="zh-CN" sz="1600" dirty="0"/>
          </a:p>
          <a:p>
            <a:pPr algn="just">
              <a:lnSpc>
                <a:spcPts val="2225"/>
              </a:lnSpc>
            </a:pPr>
            <a:endParaRPr lang="zh-CN" altLang="en-US" sz="1600" dirty="0">
              <a:latin typeface="宋体" panose="02010600030101010101" pitchFamily="2" charset="-122"/>
            </a:endParaRPr>
          </a:p>
        </p:txBody>
      </p:sp>
      <p:sp>
        <p:nvSpPr>
          <p:cNvPr id="13209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
          <p:cNvSpPr>
            <a:spLocks noGrp="1"/>
          </p:cNvSpPr>
          <p:nvPr>
            <p:ph type="title"/>
          </p:nvPr>
        </p:nvSpPr>
        <p:spPr>
          <a:ln/>
        </p:spPr>
        <p:txBody>
          <a:bodyPr vert="horz" wrap="square" lIns="91440" tIns="45720" rIns="91440" bIns="45720" anchor="ctr"/>
          <a:p>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p>
        </p:txBody>
      </p:sp>
      <p:sp>
        <p:nvSpPr>
          <p:cNvPr id="133123" name="内容占位符 3"/>
          <p:cNvSpPr>
            <a:spLocks noGrp="1"/>
          </p:cNvSpPr>
          <p:nvPr>
            <p:ph idx="1"/>
          </p:nvPr>
        </p:nvSpPr>
        <p:spPr>
          <a:ln/>
        </p:spPr>
        <p:txBody>
          <a:bodyPr vert="horz" wrap="square" lIns="91440" tIns="45720" rIns="91440" bIns="45720" anchor="t"/>
          <a:p>
            <a:pPr>
              <a:lnSpc>
                <a:spcPct val="150000"/>
              </a:lnSpc>
            </a:pPr>
            <a:r>
              <a:rPr lang="zh-CN" altLang="en-US"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15.3.2 </a:t>
            </a:r>
            <a:r>
              <a:rPr lang="zh-CN" altLang="en-US" sz="2000" b="1" dirty="0">
                <a:latin typeface="华文楷体" panose="02010600040101010101" pitchFamily="2" charset="-122"/>
                <a:ea typeface="华文楷体" panose="02010600040101010101" pitchFamily="2" charset="-122"/>
              </a:rPr>
              <a:t>变更估价</a:t>
            </a:r>
            <a:endParaRPr lang="zh-CN" altLang="en-US" sz="2000" b="1" dirty="0">
              <a:latin typeface="华文楷体" panose="02010600040101010101" pitchFamily="2" charset="-122"/>
              <a:ea typeface="华文楷体" panose="02010600040101010101" pitchFamily="2" charset="-122"/>
            </a:endParaRPr>
          </a:p>
          <a:p>
            <a:pPr>
              <a:lnSpc>
                <a:spcPct val="150000"/>
              </a:lnSpc>
              <a:buNone/>
            </a:pPr>
            <a:r>
              <a:rPr lang="zh-CN" altLang="en-US" sz="2000" dirty="0">
                <a:latin typeface="华文楷体" panose="02010600040101010101" pitchFamily="2" charset="-122"/>
                <a:ea typeface="华文楷体" panose="02010600040101010101" pitchFamily="2" charset="-122"/>
              </a:rPr>
              <a:t>       监理人</a:t>
            </a:r>
            <a:r>
              <a:rPr lang="zh-CN" altLang="en-US" sz="2000" u="sng" dirty="0">
                <a:solidFill>
                  <a:srgbClr val="FF0000"/>
                </a:solidFill>
                <a:latin typeface="华文楷体" panose="02010600040101010101" pitchFamily="2" charset="-122"/>
                <a:ea typeface="华文楷体" panose="02010600040101010101" pitchFamily="2" charset="-122"/>
              </a:rPr>
              <a:t>应按照第</a:t>
            </a:r>
            <a:r>
              <a:rPr lang="en-US" altLang="zh-CN" sz="2000" u="sng" dirty="0">
                <a:solidFill>
                  <a:srgbClr val="FF0000"/>
                </a:solidFill>
                <a:latin typeface="华文楷体" panose="02010600040101010101" pitchFamily="2" charset="-122"/>
                <a:ea typeface="华文楷体" panose="02010600040101010101" pitchFamily="2" charset="-122"/>
              </a:rPr>
              <a:t>3.5 </a:t>
            </a:r>
            <a:r>
              <a:rPr lang="zh-CN" altLang="en-US" sz="2000" u="sng" dirty="0">
                <a:solidFill>
                  <a:srgbClr val="FF0000"/>
                </a:solidFill>
                <a:latin typeface="华文楷体" panose="02010600040101010101" pitchFamily="2" charset="-122"/>
                <a:ea typeface="华文楷体" panose="02010600040101010101" pitchFamily="2" charset="-122"/>
              </a:rPr>
              <a:t>款商定或确定变更价格</a:t>
            </a:r>
            <a:r>
              <a:rPr lang="zh-CN" altLang="en-US" sz="2000" dirty="0">
                <a:latin typeface="华文楷体" panose="02010600040101010101" pitchFamily="2" charset="-122"/>
                <a:ea typeface="华文楷体" panose="02010600040101010101" pitchFamily="2" charset="-122"/>
              </a:rPr>
              <a:t>。变更价格应包括合理的利润，并应考虑承包人根据第</a:t>
            </a:r>
            <a:r>
              <a:rPr lang="en-US" altLang="zh-CN" sz="2000" dirty="0">
                <a:latin typeface="华文楷体" panose="02010600040101010101" pitchFamily="2" charset="-122"/>
                <a:ea typeface="华文楷体" panose="02010600040101010101" pitchFamily="2" charset="-122"/>
              </a:rPr>
              <a:t>15.2</a:t>
            </a:r>
            <a:r>
              <a:rPr lang="zh-CN" altLang="en-US" sz="2000" dirty="0">
                <a:latin typeface="华文楷体" panose="02010600040101010101" pitchFamily="2" charset="-122"/>
                <a:ea typeface="华文楷体" panose="02010600040101010101" pitchFamily="2" charset="-122"/>
              </a:rPr>
              <a:t>款提出的合理化建议。</a:t>
            </a:r>
            <a:endParaRPr lang="zh-CN" altLang="en-US" sz="2000" dirty="0">
              <a:latin typeface="华文楷体" panose="02010600040101010101" pitchFamily="2" charset="-122"/>
              <a:ea typeface="华文楷体" panose="02010600040101010101" pitchFamily="2" charset="-122"/>
            </a:endParaRPr>
          </a:p>
          <a:p>
            <a:pPr>
              <a:lnSpc>
                <a:spcPct val="150000"/>
              </a:lnSpc>
            </a:pPr>
            <a:r>
              <a:rPr lang="en-US" altLang="zh-CN" sz="2000" b="1" dirty="0">
                <a:latin typeface="华文楷体" panose="02010600040101010101" pitchFamily="2" charset="-122"/>
                <a:ea typeface="华文楷体" panose="02010600040101010101" pitchFamily="2" charset="-122"/>
              </a:rPr>
              <a:t>15.3.3 </a:t>
            </a:r>
            <a:r>
              <a:rPr lang="zh-CN" altLang="en-US" sz="2000" b="1" dirty="0">
                <a:latin typeface="华文楷体" panose="02010600040101010101" pitchFamily="2" charset="-122"/>
                <a:ea typeface="华文楷体" panose="02010600040101010101" pitchFamily="2" charset="-122"/>
              </a:rPr>
              <a:t>变更指示</a:t>
            </a:r>
            <a:endParaRPr lang="zh-CN" altLang="en-US" sz="2000" b="1" dirty="0">
              <a:latin typeface="华文楷体" panose="02010600040101010101" pitchFamily="2" charset="-122"/>
              <a:ea typeface="华文楷体" panose="02010600040101010101" pitchFamily="2" charset="-122"/>
            </a:endParaRPr>
          </a:p>
          <a:p>
            <a:pPr>
              <a:lnSpc>
                <a:spcPct val="150000"/>
              </a:lnSpc>
              <a:buNone/>
            </a:pPr>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）变更指示</a:t>
            </a:r>
            <a:r>
              <a:rPr lang="zh-CN" altLang="en-US" sz="2000" u="sng" dirty="0">
                <a:solidFill>
                  <a:srgbClr val="FF0000"/>
                </a:solidFill>
                <a:latin typeface="华文楷体" panose="02010600040101010101" pitchFamily="2" charset="-122"/>
                <a:ea typeface="华文楷体" panose="02010600040101010101" pitchFamily="2" charset="-122"/>
              </a:rPr>
              <a:t>只能由监理人发出</a:t>
            </a:r>
            <a:r>
              <a:rPr lang="zh-CN" altLang="en-US" sz="2000" dirty="0">
                <a:latin typeface="华文楷体" panose="02010600040101010101" pitchFamily="2" charset="-122"/>
                <a:ea typeface="华文楷体" panose="02010600040101010101" pitchFamily="2" charset="-122"/>
              </a:rPr>
              <a:t>。</a:t>
            </a:r>
            <a:endParaRPr lang="zh-CN" altLang="en-US" sz="2000" dirty="0">
              <a:latin typeface="华文楷体" panose="02010600040101010101" pitchFamily="2" charset="-122"/>
              <a:ea typeface="华文楷体" panose="02010600040101010101" pitchFamily="2" charset="-122"/>
            </a:endParaRPr>
          </a:p>
          <a:p>
            <a:pPr>
              <a:lnSpc>
                <a:spcPct val="150000"/>
              </a:lnSpc>
              <a:buNone/>
            </a:pPr>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）变更指示应说明变更的目的、范围、变更内容以及变更的工程量及其进度和技术要求，并附有关图纸和文件。承包人收到变更指示后，应按变更指示进行变更工作。”</a:t>
            </a:r>
            <a:endParaRPr lang="en-US" altLang="zh-CN" sz="2000" dirty="0">
              <a:latin typeface="华文楷体" panose="02010600040101010101" pitchFamily="2" charset="-122"/>
              <a:ea typeface="华文楷体" panose="02010600040101010101" pitchFamily="2" charset="-122"/>
            </a:endParaRPr>
          </a:p>
          <a:p>
            <a:pPr>
              <a:buNone/>
            </a:pPr>
            <a:endParaRPr lang="zh-CN" altLang="en-US" sz="2000" dirty="0">
              <a:latin typeface="华文楷体" panose="02010600040101010101" pitchFamily="2" charset="-122"/>
              <a:ea typeface="华文楷体" panose="02010600040101010101" pitchFamily="2" charset="-122"/>
            </a:endParaRPr>
          </a:p>
          <a:p>
            <a:endParaRPr lang="zh-CN" altLang="en-US" sz="1600" dirty="0">
              <a:latin typeface="宋体" panose="02010600030101010101" pitchFamily="2" charset="-122"/>
            </a:endParaRPr>
          </a:p>
        </p:txBody>
      </p:sp>
      <p:sp>
        <p:nvSpPr>
          <p:cNvPr id="133124"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xfrm>
            <a:off x="457200" y="274638"/>
            <a:ext cx="8229600" cy="566737"/>
          </a:xfrm>
          <a:ln/>
        </p:spPr>
        <p:txBody>
          <a:bodyPr vert="horz" wrap="square" lIns="91440" tIns="45720" rIns="91440" bIns="45720" anchor="ctr"/>
          <a:p>
            <a:pPr eaLnBrk="1" hangingPunct="1">
              <a:lnSpc>
                <a:spcPct val="150000"/>
              </a:lnSpc>
            </a:pPr>
            <a:r>
              <a:rPr lang="zh-CN" altLang="en-US" sz="2000" b="1" dirty="0"/>
              <a:t>“</a:t>
            </a:r>
            <a:r>
              <a:rPr lang="zh-CN" altLang="zh-CN" sz="2000" b="1" dirty="0"/>
              <a:t>背离中标合同实质性内容</a:t>
            </a:r>
            <a:r>
              <a:rPr lang="zh-CN" altLang="en-US" sz="2000" b="1" dirty="0"/>
              <a:t>的法律后果”</a:t>
            </a:r>
            <a:endParaRPr lang="en-US" altLang="zh-CN" sz="2000" b="1" dirty="0">
              <a:latin typeface="宋体" panose="02010600030101010101" pitchFamily="2" charset="-122"/>
            </a:endParaRPr>
          </a:p>
        </p:txBody>
      </p:sp>
      <p:sp>
        <p:nvSpPr>
          <p:cNvPr id="14339" name="内容占位符 3"/>
          <p:cNvSpPr>
            <a:spLocks noGrp="1"/>
          </p:cNvSpPr>
          <p:nvPr>
            <p:ph idx="1"/>
          </p:nvPr>
        </p:nvSpPr>
        <p:spPr>
          <a:xfrm>
            <a:off x="323850" y="981075"/>
            <a:ext cx="8496300" cy="5375275"/>
          </a:xfrm>
          <a:ln/>
        </p:spPr>
        <p:txBody>
          <a:bodyPr vert="horz" wrap="square" lIns="91440" tIns="45720" rIns="91440" bIns="45720" anchor="t"/>
          <a:p>
            <a:pPr algn="just">
              <a:lnSpc>
                <a:spcPct val="150000"/>
              </a:lnSpc>
            </a:pPr>
            <a:r>
              <a:rPr lang="zh-CN" altLang="en-US" sz="1800" b="1" dirty="0">
                <a:latin typeface="宋体" panose="02010600030101010101" pitchFamily="2" charset="-122"/>
                <a:ea typeface="楷体" panose="02010609060101010101" pitchFamily="49" charset="-122"/>
              </a:rPr>
              <a:t>如何认定是否背离“合同实质性内容”？</a:t>
            </a:r>
            <a:endParaRPr lang="en-US" altLang="zh-CN" sz="1800" b="1" dirty="0">
              <a:latin typeface="宋体" panose="02010600030101010101" pitchFamily="2" charset="-122"/>
              <a:ea typeface="楷体" panose="02010609060101010101" pitchFamily="49" charset="-122"/>
            </a:endParaRPr>
          </a:p>
          <a:p>
            <a:pPr lvl="1" algn="just">
              <a:lnSpc>
                <a:spcPct val="150000"/>
              </a:lnSpc>
            </a:pPr>
            <a:r>
              <a:rPr lang="en-US" altLang="zh-CN" sz="1800" dirty="0">
                <a:latin typeface="宋体" panose="02010600030101010101" pitchFamily="2" charset="-122"/>
                <a:ea typeface="楷体" panose="02010609060101010101" pitchFamily="49" charset="-122"/>
              </a:rPr>
              <a:t>《</a:t>
            </a:r>
            <a:r>
              <a:rPr lang="zh-CN" altLang="en-US" sz="1800" dirty="0">
                <a:latin typeface="宋体" panose="02010600030101010101" pitchFamily="2" charset="-122"/>
                <a:ea typeface="楷体" panose="02010609060101010101" pitchFamily="49" charset="-122"/>
              </a:rPr>
              <a:t>司法解释</a:t>
            </a:r>
            <a:r>
              <a:rPr lang="en-US" altLang="zh-CN" sz="1800" dirty="0">
                <a:latin typeface="宋体" panose="02010600030101010101" pitchFamily="2" charset="-122"/>
                <a:ea typeface="楷体" panose="02010609060101010101" pitchFamily="49" charset="-122"/>
              </a:rPr>
              <a:t>》</a:t>
            </a:r>
            <a:r>
              <a:rPr lang="zh-CN" altLang="en-US" sz="1800" dirty="0">
                <a:latin typeface="宋体" panose="02010600030101010101" pitchFamily="2" charset="-122"/>
                <a:ea typeface="楷体" panose="02010609060101010101" pitchFamily="49" charset="-122"/>
              </a:rPr>
              <a:t>（二）的规定</a:t>
            </a:r>
            <a:r>
              <a:rPr lang="zh-CN" altLang="zh-CN" sz="1800" dirty="0"/>
              <a:t>第</a:t>
            </a:r>
            <a:r>
              <a:rPr lang="en-US" altLang="zh-CN" sz="1800" dirty="0"/>
              <a:t>3</a:t>
            </a:r>
            <a:r>
              <a:rPr lang="zh-CN" altLang="zh-CN" sz="1800" dirty="0"/>
              <a:t>条【背离中标合同实质性内容的认定】</a:t>
            </a:r>
            <a:r>
              <a:rPr lang="zh-CN" altLang="en-US" sz="1800" dirty="0"/>
              <a:t>规定，</a:t>
            </a: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当事人依据《最高人民法院关于审理建设工程施工合同纠纷案件适用法律问题的解释》第二十</a:t>
            </a:r>
            <a:r>
              <a:rPr lang="zh-CN" altLang="en-US" sz="1800" dirty="0">
                <a:latin typeface="楷体" panose="02010609060101010101" pitchFamily="49" charset="-122"/>
                <a:ea typeface="楷体" panose="02010609060101010101" pitchFamily="49" charset="-122"/>
              </a:rPr>
              <a:t>一</a:t>
            </a:r>
            <a:r>
              <a:rPr lang="zh-CN" altLang="zh-CN" sz="1800" dirty="0">
                <a:latin typeface="楷体" panose="02010609060101010101" pitchFamily="49" charset="-122"/>
                <a:ea typeface="楷体" panose="02010609060101010101" pitchFamily="49" charset="-122"/>
              </a:rPr>
              <a:t>规定，请求以备案的中标合同作为结算工程价款根据的，人民法院应当综合另行订立的合同</a:t>
            </a:r>
            <a:r>
              <a:rPr lang="zh-CN" altLang="zh-CN" sz="1800" u="sng" dirty="0">
                <a:solidFill>
                  <a:srgbClr val="FF0000"/>
                </a:solidFill>
                <a:latin typeface="楷体" panose="02010609060101010101" pitchFamily="49" charset="-122"/>
                <a:ea typeface="楷体" panose="02010609060101010101" pitchFamily="49" charset="-122"/>
              </a:rPr>
              <a:t>是否变更了备案的中标合同实质性内容，</a:t>
            </a:r>
            <a:r>
              <a:rPr lang="zh-CN" altLang="zh-CN" sz="1800" dirty="0">
                <a:latin typeface="楷体" panose="02010609060101010101" pitchFamily="49" charset="-122"/>
                <a:ea typeface="楷体" panose="02010609060101010101" pitchFamily="49" charset="-122"/>
              </a:rPr>
              <a:t>当事人</a:t>
            </a:r>
            <a:r>
              <a:rPr lang="zh-CN" altLang="zh-CN" sz="1800" u="sng" dirty="0">
                <a:solidFill>
                  <a:srgbClr val="FF0000"/>
                </a:solidFill>
                <a:latin typeface="楷体" panose="02010609060101010101" pitchFamily="49" charset="-122"/>
                <a:ea typeface="楷体" panose="02010609060101010101" pitchFamily="49" charset="-122"/>
              </a:rPr>
              <a:t>就实质性内容享有的权利义务是否发生较大变化等因素，</a:t>
            </a:r>
            <a:r>
              <a:rPr lang="zh-CN" altLang="zh-CN" sz="1800" dirty="0">
                <a:latin typeface="楷体" panose="02010609060101010101" pitchFamily="49" charset="-122"/>
                <a:ea typeface="楷体" panose="02010609060101010101" pitchFamily="49" charset="-122"/>
              </a:rPr>
              <a:t>依据</a:t>
            </a:r>
            <a:r>
              <a:rPr lang="zh-CN" altLang="zh-CN" sz="1800" u="sng" dirty="0">
                <a:solidFill>
                  <a:srgbClr val="FF0000"/>
                </a:solidFill>
                <a:latin typeface="楷体" panose="02010609060101010101" pitchFamily="49" charset="-122"/>
                <a:ea typeface="楷体" panose="02010609060101010101" pitchFamily="49" charset="-122"/>
              </a:rPr>
              <a:t>诚实信用原则和公平原则</a:t>
            </a:r>
            <a:r>
              <a:rPr lang="zh-CN" altLang="zh-CN" sz="1800" dirty="0">
                <a:latin typeface="楷体" panose="02010609060101010101" pitchFamily="49" charset="-122"/>
                <a:ea typeface="楷体" panose="02010609060101010101" pitchFamily="49" charset="-122"/>
              </a:rPr>
              <a:t>予以衡量，并作出裁决</a:t>
            </a:r>
            <a:r>
              <a:rPr lang="zh-CN" altLang="en-US" sz="1800" dirty="0">
                <a:latin typeface="楷体" panose="02010609060101010101" pitchFamily="49" charset="-122"/>
                <a:ea typeface="楷体" panose="02010609060101010101" pitchFamily="49" charset="-122"/>
              </a:rPr>
              <a:t>。”</a:t>
            </a:r>
            <a:endParaRPr lang="en-US" altLang="zh-CN" sz="1800" dirty="0">
              <a:latin typeface="楷体" panose="02010609060101010101" pitchFamily="49" charset="-122"/>
              <a:ea typeface="楷体" panose="02010609060101010101" pitchFamily="49" charset="-122"/>
            </a:endParaRPr>
          </a:p>
          <a:p>
            <a:pPr lvl="1" algn="just">
              <a:lnSpc>
                <a:spcPct val="150000"/>
              </a:lnSpc>
            </a:pPr>
            <a:r>
              <a:rPr lang="en-US" altLang="zh-CN" sz="1800" dirty="0">
                <a:latin typeface="宋体" panose="02010600030101010101" pitchFamily="2" charset="-122"/>
                <a:ea typeface="楷体" panose="02010609060101010101" pitchFamily="49" charset="-122"/>
              </a:rPr>
              <a:t>《</a:t>
            </a:r>
            <a:r>
              <a:rPr lang="zh-CN" altLang="en-US" sz="1800" dirty="0">
                <a:latin typeface="宋体" panose="02010600030101010101" pitchFamily="2" charset="-122"/>
                <a:ea typeface="楷体" panose="02010609060101010101" pitchFamily="49" charset="-122"/>
              </a:rPr>
              <a:t>司法解释</a:t>
            </a:r>
            <a:r>
              <a:rPr lang="en-US" altLang="zh-CN" sz="1800" dirty="0">
                <a:latin typeface="宋体" panose="02010600030101010101" pitchFamily="2" charset="-122"/>
                <a:ea typeface="楷体" panose="02010609060101010101" pitchFamily="49" charset="-122"/>
              </a:rPr>
              <a:t>》</a:t>
            </a:r>
            <a:r>
              <a:rPr lang="zh-CN" altLang="en-US" sz="1800" dirty="0">
                <a:latin typeface="宋体" panose="02010600030101010101" pitchFamily="2" charset="-122"/>
                <a:ea typeface="楷体" panose="02010609060101010101" pitchFamily="49" charset="-122"/>
              </a:rPr>
              <a:t>（二）</a:t>
            </a:r>
            <a:r>
              <a:rPr lang="zh-CN" altLang="zh-CN" sz="1800" dirty="0"/>
              <a:t>第</a:t>
            </a:r>
            <a:r>
              <a:rPr lang="en-US" altLang="zh-CN" sz="1800" dirty="0"/>
              <a:t>4</a:t>
            </a:r>
            <a:r>
              <a:rPr lang="zh-CN" altLang="zh-CN" sz="1800" dirty="0"/>
              <a:t>条 【背离中标合同实质性内容的例外情形】</a:t>
            </a:r>
            <a:r>
              <a:rPr lang="zh-CN" altLang="en-US" sz="1800" dirty="0"/>
              <a:t>规定，</a:t>
            </a:r>
            <a:r>
              <a:rPr lang="zh-CN" altLang="en-US" sz="1800" dirty="0">
                <a:latin typeface="楷体" panose="02010609060101010101" pitchFamily="49" charset="-122"/>
                <a:ea typeface="楷体" panose="02010609060101010101" pitchFamily="49" charset="-122"/>
              </a:rPr>
              <a:t>“</a:t>
            </a:r>
            <a:r>
              <a:rPr lang="zh-CN" altLang="zh-CN" sz="1800" dirty="0">
                <a:latin typeface="楷体" panose="02010609060101010101" pitchFamily="49" charset="-122"/>
                <a:ea typeface="楷体" panose="02010609060101010101" pitchFamily="49" charset="-122"/>
              </a:rPr>
              <a:t>建设工程开工后，</a:t>
            </a:r>
            <a:r>
              <a:rPr lang="zh-CN" altLang="zh-CN" sz="1800" u="sng" dirty="0">
                <a:solidFill>
                  <a:srgbClr val="FF0000"/>
                </a:solidFill>
                <a:latin typeface="楷体" panose="02010609060101010101" pitchFamily="49" charset="-122"/>
                <a:ea typeface="楷体" panose="02010609060101010101" pitchFamily="49" charset="-122"/>
              </a:rPr>
              <a:t>因设计变更、建设工程规划指标调整、主要建筑材料价格异常变动等客观原因，发包人与承包人变更有关工程范围、建设工 期、工 程质量、工程造价等约定，不适用招标投标法第四十六条规定。 </a:t>
            </a:r>
            <a:r>
              <a:rPr lang="zh-CN" altLang="zh-CN" sz="1800" dirty="0">
                <a:latin typeface="楷体" panose="02010609060101010101" pitchFamily="49" charset="-122"/>
                <a:ea typeface="楷体" panose="02010609060101010101" pitchFamily="49" charset="-122"/>
              </a:rPr>
              <a:t>当事人请求根据变更的合同约定结算工 程价款的，人民法院应予支持</a:t>
            </a:r>
            <a:r>
              <a:rPr lang="zh-CN" altLang="en-US" sz="1800" dirty="0">
                <a:latin typeface="楷体" panose="02010609060101010101" pitchFamily="49" charset="-122"/>
                <a:ea typeface="楷体" panose="02010609060101010101" pitchFamily="49" charset="-122"/>
              </a:rPr>
              <a:t>。”</a:t>
            </a:r>
            <a:endParaRPr lang="en-US" altLang="zh-CN" sz="1800" dirty="0">
              <a:latin typeface="楷体" panose="02010609060101010101" pitchFamily="49" charset="-122"/>
              <a:ea typeface="楷体" panose="02010609060101010101" pitchFamily="49" charset="-122"/>
            </a:endParaRPr>
          </a:p>
        </p:txBody>
      </p:sp>
      <p:sp>
        <p:nvSpPr>
          <p:cNvPr id="14340"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标题 1"/>
          <p:cNvSpPr>
            <a:spLocks noGrp="1"/>
          </p:cNvSpPr>
          <p:nvPr>
            <p:ph type="title"/>
          </p:nvPr>
        </p:nvSpPr>
        <p:spPr>
          <a:ln/>
        </p:spPr>
        <p:txBody>
          <a:bodyPr vert="horz" wrap="square" lIns="91440" tIns="45720" rIns="91440" bIns="45720" anchor="ctr"/>
          <a:p>
            <a:pPr eaLnBrk="1" hangingPunct="1">
              <a:lnSpc>
                <a:spcPct val="15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rgbClr val="FF0000"/>
              </a:solidFill>
              <a:latin typeface="报隶-简" charset="-122"/>
              <a:ea typeface="报隶-简" charset="-122"/>
            </a:endParaRPr>
          </a:p>
        </p:txBody>
      </p:sp>
      <p:sp>
        <p:nvSpPr>
          <p:cNvPr id="134147" name="内容占位符 2"/>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sz="3600" b="1" u="sng" dirty="0">
              <a:solidFill>
                <a:srgbClr val="215968"/>
              </a:solidFill>
              <a:latin typeface="报隶-简" charset="-122"/>
              <a:ea typeface="报隶-简" charset="-122"/>
            </a:endParaRPr>
          </a:p>
          <a:p>
            <a:pPr marL="0" indent="0" algn="ctr" eaLnBrk="1" hangingPunct="1">
              <a:lnSpc>
                <a:spcPct val="150000"/>
              </a:lnSpc>
              <a:buNone/>
            </a:pPr>
            <a:r>
              <a:rPr lang="zh-CN" altLang="en-US" sz="3600" b="1" u="sng" dirty="0">
                <a:solidFill>
                  <a:srgbClr val="215968"/>
                </a:solidFill>
                <a:latin typeface="宋体" panose="02010600030101010101" pitchFamily="2" charset="-122"/>
                <a:ea typeface="报隶-简" charset="-122"/>
              </a:rPr>
              <a:t>工程索赔 </a:t>
            </a:r>
            <a:r>
              <a:rPr lang="zh-CN" altLang="en-US" sz="3600" b="1" dirty="0">
                <a:solidFill>
                  <a:srgbClr val="FF0000"/>
                </a:solidFill>
                <a:latin typeface="宋体" panose="02010600030101010101" pitchFamily="2" charset="-122"/>
                <a:ea typeface="报隶-简" charset="-122"/>
              </a:rPr>
              <a:t>风险管理</a:t>
            </a:r>
            <a:endParaRPr lang="en-US" altLang="zh-CN" sz="3600" b="1" dirty="0">
              <a:solidFill>
                <a:srgbClr val="FF0000"/>
              </a:solidFill>
              <a:latin typeface="宋体" panose="02010600030101010101" pitchFamily="2" charset="-122"/>
              <a:ea typeface="报隶-简" charset="-122"/>
            </a:endParaRPr>
          </a:p>
        </p:txBody>
      </p:sp>
      <p:sp>
        <p:nvSpPr>
          <p:cNvPr id="13414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latin typeface="报隶-简" charset="-122"/>
              <a:ea typeface="报隶-简" charset="-122"/>
            </a:endParaRPr>
          </a:p>
        </p:txBody>
      </p:sp>
      <p:sp>
        <p:nvSpPr>
          <p:cNvPr id="135171" name="内容占位符 9"/>
          <p:cNvSpPr>
            <a:spLocks noGrp="1"/>
          </p:cNvSpPr>
          <p:nvPr>
            <p:ph sz="half" idx="1"/>
          </p:nvPr>
        </p:nvSpPr>
        <p:spPr>
          <a:xfrm>
            <a:off x="457200" y="1600200"/>
            <a:ext cx="3186113" cy="4525963"/>
          </a:xfrm>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建设工程索赔</a:t>
            </a:r>
            <a:endParaRPr lang="zh-CN" altLang="en-US" sz="2000"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135172" name="内容占位符 10"/>
          <p:cNvSpPr>
            <a:spLocks noGrp="1"/>
          </p:cNvSpPr>
          <p:nvPr>
            <p:ph sz="half" idx="2"/>
          </p:nvPr>
        </p:nvSpPr>
        <p:spPr>
          <a:xfrm>
            <a:off x="4000500" y="1600200"/>
            <a:ext cx="4686300"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建设工程索赔</a:t>
            </a:r>
            <a:endParaRPr lang="en-US" altLang="zh-CN" sz="2000" b="1" kern="1200" dirty="0">
              <a:latin typeface="+mn-lt"/>
              <a:ea typeface="+mn-ea"/>
              <a:cs typeface="宋体" panose="02010600030101010101" pitchFamily="2" charset="-122"/>
            </a:endParaRPr>
          </a:p>
          <a:p>
            <a:pPr algn="just" eaLnBrk="1" hangingPunct="1">
              <a:lnSpc>
                <a:spcPct val="150000"/>
              </a:lnSpc>
              <a:buClrTx/>
              <a:buSzTx/>
              <a:buNone/>
            </a:pPr>
            <a:r>
              <a:rPr lang="en-US" altLang="zh-CN" sz="2000" b="1" kern="1200" dirty="0">
                <a:latin typeface="+mn-lt"/>
                <a:ea typeface="+mn-ea"/>
                <a:cs typeface="宋体" panose="02010600030101010101" pitchFamily="2" charset="-122"/>
              </a:rPr>
              <a:t>        </a:t>
            </a:r>
            <a:r>
              <a:rPr lang="zh-CN" altLang="en-US" sz="2000" kern="1200" dirty="0">
                <a:latin typeface="+mn-lt"/>
                <a:ea typeface="+mn-ea"/>
                <a:cs typeface="宋体" panose="02010600030101010101" pitchFamily="2" charset="-122"/>
              </a:rPr>
              <a:t>在建设工程合同履行过程中，合同当事人由于非自身承担责任的因素而受到经济损失或权利损害时，通过合同规定的程序向对方提出经济补偿或时间补偿要求的行为</a:t>
            </a:r>
            <a:endParaRPr lang="en-US" altLang="zh-CN" sz="2000" kern="1200" dirty="0">
              <a:latin typeface="+mn-lt"/>
              <a:ea typeface="+mn-ea"/>
              <a:cs typeface="宋体" panose="02010600030101010101" pitchFamily="2" charset="-122"/>
            </a:endParaRPr>
          </a:p>
          <a:p>
            <a:pPr eaLnBrk="1" hangingPunct="1">
              <a:lnSpc>
                <a:spcPct val="150000"/>
              </a:lnSpc>
              <a:buClrTx/>
              <a:buSzTx/>
            </a:pPr>
            <a:endParaRPr lang="en-US" altLang="zh-CN" sz="1600" kern="1200" dirty="0">
              <a:latin typeface="+mn-lt"/>
              <a:ea typeface="+mn-ea"/>
              <a:cs typeface="宋体" panose="02010600030101010101" pitchFamily="2" charset="-122"/>
            </a:endParaRPr>
          </a:p>
        </p:txBody>
      </p:sp>
      <p:sp>
        <p:nvSpPr>
          <p:cNvPr id="13517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标题 1"/>
          <p:cNvSpPr>
            <a:spLocks noGrp="1"/>
          </p:cNvSpPr>
          <p:nvPr>
            <p:ph type="title"/>
          </p:nvPr>
        </p:nvSpPr>
        <p:spPr>
          <a:xfrm>
            <a:off x="628650" y="365125"/>
            <a:ext cx="7886700" cy="831850"/>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latin typeface="报隶-简" charset="-122"/>
              <a:ea typeface="报隶-简" charset="-122"/>
            </a:endParaRPr>
          </a:p>
        </p:txBody>
      </p:sp>
      <p:sp>
        <p:nvSpPr>
          <p:cNvPr id="136195" name="内容占位符 2"/>
          <p:cNvSpPr>
            <a:spLocks noGrp="1"/>
          </p:cNvSpPr>
          <p:nvPr>
            <p:ph sz="half" idx="1"/>
          </p:nvPr>
        </p:nvSpPr>
        <p:spPr>
          <a:xfrm>
            <a:off x="285750" y="1500188"/>
            <a:ext cx="2143125" cy="4625975"/>
          </a:xfrm>
          <a:ln/>
        </p:spPr>
        <p:txBody>
          <a:bodyPr vert="horz" wrap="square" lIns="91440" tIns="45720" rIns="91440" bIns="45720" anchor="t"/>
          <a:p>
            <a:pPr algn="just"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住建部</a:t>
            </a:r>
            <a:r>
              <a:rPr lang="en-US" altLang="zh-CN" sz="2000" b="1" kern="1200" dirty="0">
                <a:latin typeface="宋体" panose="02010600030101010101" pitchFamily="2" charset="-122"/>
                <a:ea typeface="+mn-ea"/>
                <a:cs typeface="宋体" panose="02010600030101010101" pitchFamily="2" charset="-122"/>
              </a:rPr>
              <a:t>2013</a:t>
            </a:r>
            <a:r>
              <a:rPr lang="zh-CN" altLang="en-US" sz="2000" b="1" kern="1200" dirty="0">
                <a:latin typeface="宋体" panose="02010600030101010101" pitchFamily="2" charset="-122"/>
                <a:ea typeface="+mn-ea"/>
                <a:cs typeface="宋体" panose="02010600030101010101" pitchFamily="2" charset="-122"/>
              </a:rPr>
              <a:t>年</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建设工程施工合同（示范文本）</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关于索赔的规定</a:t>
            </a:r>
            <a:endParaRPr lang="en-US" altLang="zh-CN"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136196" name="内容占位符 3"/>
          <p:cNvSpPr>
            <a:spLocks noGrp="1"/>
          </p:cNvSpPr>
          <p:nvPr>
            <p:ph sz="half" idx="2"/>
          </p:nvPr>
        </p:nvSpPr>
        <p:spPr>
          <a:xfrm>
            <a:off x="2500313" y="1500188"/>
            <a:ext cx="6186487" cy="5143500"/>
          </a:xfrm>
          <a:ln/>
        </p:spPr>
        <p:txBody>
          <a:bodyPr vert="horz" wrap="square" lIns="91440" tIns="45720" rIns="91440" bIns="45720" anchor="t"/>
          <a:p>
            <a:pPr eaLnBrk="1" hangingPunct="1">
              <a:buClrTx/>
              <a:buSzTx/>
            </a:pPr>
            <a:r>
              <a:rPr lang="zh-CN" altLang="en-US" sz="1600" b="1" kern="1200" dirty="0">
                <a:latin typeface="宋体" panose="02010600030101010101" pitchFamily="2" charset="-122"/>
                <a:ea typeface="+mn-ea"/>
                <a:cs typeface="宋体" panose="02010600030101010101" pitchFamily="2" charset="-122"/>
              </a:rPr>
              <a:t>第</a:t>
            </a:r>
            <a:r>
              <a:rPr lang="zh-CN" altLang="zh-CN" sz="1600" b="1" kern="1200" dirty="0">
                <a:latin typeface="+mn-lt"/>
                <a:ea typeface="+mn-ea"/>
                <a:cs typeface="宋体" panose="02010600030101010101" pitchFamily="2" charset="-122"/>
              </a:rPr>
              <a:t>19.1</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mn-lt"/>
                <a:ea typeface="+mn-ea"/>
                <a:cs typeface="宋体" panose="02010600030101010101" pitchFamily="2" charset="-122"/>
              </a:rPr>
              <a:t>承包人的索赔</a:t>
            </a:r>
            <a:r>
              <a:rPr lang="en-US" altLang="zh-CN" sz="1600" b="1" kern="1200" dirty="0">
                <a:latin typeface="宋体" panose="02010600030101010101" pitchFamily="2" charset="-122"/>
                <a:ea typeface="+mn-ea"/>
                <a:cs typeface="宋体" panose="02010600030101010101" pitchFamily="2" charset="-122"/>
              </a:rPr>
              <a:t>]</a:t>
            </a:r>
            <a:endParaRPr lang="zh-CN" altLang="en-US" sz="1600" b="1" kern="1200" dirty="0">
              <a:latin typeface="宋体" panose="02010600030101010101" pitchFamily="2" charset="-122"/>
              <a:ea typeface="+mn-ea"/>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根据合同约定，承包人认为有权得到追加付款和（或）延长工期的，应按以下程序向发包人提出索赔</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知道或应当知道索赔事件发生后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，向监理人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递交索赔意向通知书</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，并说明发生索赔事件的事由；</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承包人未在前述</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天内发出索赔意向通知书的，丧失要求追加付款和（或）延长工期的权利</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）承包人应在发出索赔意向通知书后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天内，向监理人正式递交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索赔报告</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；索赔报告应详细说明索赔理由以及要求追加的付款金额和（或）延长的工期，并附必要的记录和证明材料；</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）索赔事件具有持续影响的，承包人应按合理时间间隔继续递交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延续索赔通知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，说明持续影响的实际情况和记录，列出累计的追加付款金额和（或）工期延长天数；</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）在索赔事件影响结束后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天内，承包人应向监理人递交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最终索赔报告</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，说明最终要求索赔的追加付款金额和（或）延长的工期，并附必要的记录和证明材料。”</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第</a:t>
            </a:r>
            <a:r>
              <a:rPr lang="en-US" altLang="zh-CN" sz="1600" kern="1200" dirty="0">
                <a:latin typeface="宋体" panose="02010600030101010101" pitchFamily="2" charset="-122"/>
                <a:ea typeface="+mn-ea"/>
                <a:cs typeface="宋体" panose="02010600030101010101" pitchFamily="2" charset="-122"/>
              </a:rPr>
              <a:t>19.2</a:t>
            </a:r>
            <a:r>
              <a:rPr lang="zh-CN" altLang="en-US" sz="1600" kern="1200" dirty="0">
                <a:latin typeface="宋体" panose="02010600030101010101" pitchFamily="2" charset="-122"/>
                <a:ea typeface="+mn-ea"/>
                <a:cs typeface="宋体" panose="02010600030101010101" pitchFamily="2" charset="-122"/>
              </a:rPr>
              <a:t>款</a:t>
            </a:r>
            <a:r>
              <a:rPr lang="en-US" altLang="zh-CN" sz="1600" kern="1200" dirty="0">
                <a:latin typeface="宋体" panose="02010600030101010101" pitchFamily="2" charset="-122"/>
                <a:ea typeface="+mn-ea"/>
                <a:cs typeface="宋体" panose="02010600030101010101" pitchFamily="2" charset="-122"/>
              </a:rPr>
              <a:t>[</a:t>
            </a:r>
            <a:r>
              <a:rPr lang="zh-CN" altLang="zh-CN" sz="1600" kern="1200" dirty="0">
                <a:latin typeface="宋体" panose="02010600030101010101" pitchFamily="2" charset="-122"/>
                <a:ea typeface="+mn-ea"/>
                <a:cs typeface="宋体" panose="02010600030101010101" pitchFamily="2" charset="-122"/>
              </a:rPr>
              <a:t>对承包人索赔的处理</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规定，</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发包人逾期答复的，则视为认可承包人的索赔要求</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36197"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latin typeface="报隶-简" charset="-122"/>
              <a:ea typeface="报隶-简" charset="-122"/>
            </a:endParaRPr>
          </a:p>
        </p:txBody>
      </p:sp>
      <p:sp>
        <p:nvSpPr>
          <p:cNvPr id="137219" name="内容占位符 2"/>
          <p:cNvSpPr>
            <a:spLocks noGrp="1"/>
          </p:cNvSpPr>
          <p:nvPr>
            <p:ph sz="half" idx="1"/>
          </p:nvPr>
        </p:nvSpPr>
        <p:spPr>
          <a:xfrm>
            <a:off x="457200" y="1600200"/>
            <a:ext cx="2471738"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年</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建设工程施工合同（示范文本）</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关于索赔的规定</a:t>
            </a:r>
            <a:endParaRPr lang="zh-CN" altLang="en-US" kern="1200" dirty="0">
              <a:latin typeface="+mn-lt"/>
              <a:ea typeface="+mn-ea"/>
              <a:cs typeface="宋体" panose="02010600030101010101" pitchFamily="2" charset="-122"/>
            </a:endParaRPr>
          </a:p>
        </p:txBody>
      </p:sp>
      <p:sp>
        <p:nvSpPr>
          <p:cNvPr id="137220" name="内容占位符 3"/>
          <p:cNvSpPr>
            <a:spLocks noGrp="1"/>
          </p:cNvSpPr>
          <p:nvPr>
            <p:ph sz="half" idx="2"/>
          </p:nvPr>
        </p:nvSpPr>
        <p:spPr>
          <a:xfrm>
            <a:off x="3429000" y="1600200"/>
            <a:ext cx="5257800" cy="4525963"/>
          </a:xfrm>
          <a:ln/>
        </p:spPr>
        <p:txBody>
          <a:bodyPr vert="horz" wrap="square" lIns="91440" tIns="45720" rIns="91440" bIns="45720" anchor="t"/>
          <a:p>
            <a:pPr eaLnBrk="1" hangingPunct="1">
              <a:lnSpc>
                <a:spcPct val="150000"/>
              </a:lnSpc>
              <a:buClrTx/>
              <a:buSzTx/>
            </a:pPr>
            <a:r>
              <a:rPr lang="en-US" altLang="zh-CN" sz="2000" b="1" kern="1200" dirty="0">
                <a:latin typeface="宋体" panose="02010600030101010101" pitchFamily="2" charset="-122"/>
                <a:ea typeface="+mn-ea"/>
                <a:cs typeface="宋体" panose="02010600030101010101" pitchFamily="2" charset="-122"/>
              </a:rPr>
              <a:t>19.5 </a:t>
            </a:r>
            <a:r>
              <a:rPr lang="zh-CN" altLang="zh-CN" sz="2000" b="1" kern="1200" dirty="0">
                <a:latin typeface="宋体" panose="02010600030101010101" pitchFamily="2" charset="-122"/>
                <a:ea typeface="+mn-ea"/>
                <a:cs typeface="宋体" panose="02010600030101010101" pitchFamily="2" charset="-122"/>
              </a:rPr>
              <a:t>提出索赔的期限</a:t>
            </a:r>
            <a:endParaRPr lang="en-US" altLang="zh-CN" sz="2000" b="1"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buNone/>
            </a:pPr>
            <a:r>
              <a:rPr lang="zh-CN" altLang="en-US" sz="18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承包人按第</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14.2</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款〔竣工结算审核〕约定接收竣工付款证书后，应被视为已无权再提出在工程接收证书颁发前所发生的任何索赔。</a:t>
            </a:r>
            <a:endPar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承包人按第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14.4</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款〔最终结清〕提交的</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最终结清申请单中，只限于提出工程接收证书颁发后发生的索赔。</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提出索赔的期限自接受最终结清证书时终止。</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137221"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
          <p:cNvSpPr>
            <a:spLocks noGrp="1"/>
          </p:cNvSpPr>
          <p:nvPr>
            <p:ph type="title"/>
          </p:nvPr>
        </p:nvSpPr>
        <p:spPr>
          <a:xfrm>
            <a:off x="457200" y="142875"/>
            <a:ext cx="8229600" cy="785813"/>
          </a:xfrm>
          <a:ln/>
        </p:spPr>
        <p:txBody>
          <a:bodyPr vert="horz" wrap="square" lIns="91440" tIns="45720" rIns="91440" bIns="45720" anchor="ctr"/>
          <a:p>
            <a:pPr eaLnBrk="1" hangingPunct="1"/>
            <a:r>
              <a:rPr lang="zh-CN" altLang="zh-CN" sz="2800" b="1" dirty="0">
                <a:solidFill>
                  <a:schemeClr val="tx2"/>
                </a:solidFill>
                <a:latin typeface="报隶-简" charset="-122"/>
                <a:ea typeface="报隶-简" charset="-122"/>
              </a:rPr>
              <a:t>EPC</a:t>
            </a:r>
            <a:r>
              <a:rPr lang="zh-CN" altLang="en-US" sz="2800" b="1" dirty="0">
                <a:solidFill>
                  <a:schemeClr val="tx2"/>
                </a:solidFill>
                <a:latin typeface="报隶-简" charset="-122"/>
                <a:ea typeface="报隶-简" charset="-122"/>
              </a:rPr>
              <a:t>工程项目全过程与结算风险防范</a:t>
            </a:r>
            <a:endParaRPr lang="zh-CN" altLang="en-US" sz="2800" b="1" dirty="0">
              <a:latin typeface="报隶-简" charset="-122"/>
              <a:ea typeface="报隶-简" charset="-122"/>
            </a:endParaRPr>
          </a:p>
        </p:txBody>
      </p:sp>
      <p:sp>
        <p:nvSpPr>
          <p:cNvPr id="138243" name="内容占位符 7"/>
          <p:cNvSpPr>
            <a:spLocks noGrp="1"/>
          </p:cNvSpPr>
          <p:nvPr>
            <p:ph idx="1"/>
          </p:nvPr>
        </p:nvSpPr>
        <p:spPr>
          <a:xfrm>
            <a:off x="214313" y="1000125"/>
            <a:ext cx="8715375" cy="5572125"/>
          </a:xfrm>
          <a:ln/>
        </p:spPr>
        <p:txBody>
          <a:bodyPr vert="horz" wrap="square" lIns="91440" tIns="45720" rIns="91440" bIns="45720" anchor="t"/>
          <a:p>
            <a:pPr algn="ctr" eaLnBrk="1" hangingPunct="1">
              <a:lnSpc>
                <a:spcPct val="140000"/>
              </a:lnSpc>
              <a:buNone/>
            </a:pPr>
            <a:r>
              <a:rPr lang="zh-CN" altLang="en-US" sz="2000" b="1" dirty="0"/>
              <a:t>住建部</a:t>
            </a:r>
            <a:r>
              <a:rPr lang="en-US" altLang="zh-CN" sz="2000" b="1" dirty="0"/>
              <a:t>2017</a:t>
            </a:r>
            <a:r>
              <a:rPr lang="zh-CN" altLang="en-US" sz="2000" b="1" dirty="0"/>
              <a:t>版施工合同关于承包商索赔程序的规定</a:t>
            </a:r>
            <a:endParaRPr lang="en-US" altLang="zh-CN" sz="2000" b="1" dirty="0"/>
          </a:p>
          <a:p>
            <a:pPr eaLnBrk="1" hangingPunct="1">
              <a:lnSpc>
                <a:spcPct val="90000"/>
              </a:lnSpc>
            </a:pPr>
            <a:endParaRPr lang="en-US" altLang="zh-CN" sz="1600" b="1" i="1" dirty="0">
              <a:latin typeface="Times New Roman" panose="02020603050405020304" pitchFamily="18" charset="0"/>
            </a:endParaRPr>
          </a:p>
          <a:p>
            <a:pPr algn="just" eaLnBrk="1" hangingPunct="1">
              <a:lnSpc>
                <a:spcPts val="2500"/>
              </a:lnSpc>
            </a:pPr>
            <a:r>
              <a:rPr lang="en-US" altLang="zh-CN" sz="1600" b="1" i="1" dirty="0">
                <a:latin typeface="楷体" panose="02010609060101010101" pitchFamily="49" charset="-122"/>
                <a:ea typeface="楷体" panose="02010609060101010101" pitchFamily="49" charset="-122"/>
              </a:rPr>
              <a:t>“</a:t>
            </a:r>
            <a:r>
              <a:rPr lang="zh-CN" altLang="zh-CN" sz="1600" b="1" dirty="0">
                <a:latin typeface="楷体" panose="02010609060101010101" pitchFamily="49" charset="-122"/>
                <a:ea typeface="楷体" panose="02010609060101010101" pitchFamily="49" charset="-122"/>
              </a:rPr>
              <a:t>19. 索赔</a:t>
            </a:r>
            <a:endParaRPr lang="zh-CN" altLang="en-US" sz="1600" b="1" dirty="0">
              <a:latin typeface="楷体" panose="02010609060101010101" pitchFamily="49" charset="-122"/>
              <a:ea typeface="楷体" panose="02010609060101010101" pitchFamily="49" charset="-122"/>
            </a:endParaRPr>
          </a:p>
          <a:p>
            <a:pPr algn="just" eaLnBrk="1" hangingPunct="1">
              <a:lnSpc>
                <a:spcPts val="2500"/>
              </a:lnSpc>
              <a:buNone/>
            </a:pPr>
            <a:r>
              <a:rPr lang="en-US" altLang="zh-CN" sz="1600" b="1" dirty="0">
                <a:latin typeface="楷体" panose="02010609060101010101" pitchFamily="49" charset="-122"/>
                <a:ea typeface="楷体" panose="02010609060101010101" pitchFamily="49" charset="-122"/>
              </a:rPr>
              <a:t>    </a:t>
            </a:r>
            <a:r>
              <a:rPr lang="zh-CN" altLang="zh-CN" sz="1600" b="1" dirty="0">
                <a:latin typeface="楷体" panose="02010609060101010101" pitchFamily="49" charset="-122"/>
                <a:ea typeface="楷体" panose="02010609060101010101" pitchFamily="49" charset="-122"/>
              </a:rPr>
              <a:t>19.1承包人的索赔</a:t>
            </a:r>
            <a:endParaRPr lang="zh-CN" altLang="en-US" sz="1600" b="1" dirty="0">
              <a:latin typeface="楷体" panose="02010609060101010101" pitchFamily="49" charset="-122"/>
              <a:ea typeface="楷体" panose="02010609060101010101" pitchFamily="49" charset="-122"/>
            </a:endParaRPr>
          </a:p>
          <a:p>
            <a:pPr algn="just" eaLnBrk="1" hangingPunct="1">
              <a:lnSpc>
                <a:spcPts val="2500"/>
              </a:lnSpc>
              <a:buNone/>
            </a:pPr>
            <a:r>
              <a:rPr lang="zh-CN" altLang="en-US" sz="1600" dirty="0">
                <a:latin typeface="楷体" panose="02010609060101010101" pitchFamily="49" charset="-122"/>
                <a:ea typeface="楷体" panose="02010609060101010101" pitchFamily="49" charset="-122"/>
              </a:rPr>
              <a:t>    根据合同约定，承包人认为有权得到追加付款和（或）延长工期的，应按以下程序向发包人提出索赔：</a:t>
            </a:r>
            <a:endParaRPr lang="zh-CN" altLang="en-US" sz="1600" dirty="0">
              <a:latin typeface="楷体" panose="02010609060101010101" pitchFamily="49" charset="-122"/>
              <a:ea typeface="楷体" panose="02010609060101010101" pitchFamily="49" charset="-122"/>
            </a:endParaRPr>
          </a:p>
          <a:p>
            <a:pPr algn="just" eaLnBrk="1" hangingPunct="1">
              <a:lnSpc>
                <a:spcPts val="25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）承包人应在知道或应当知道索赔事件发生后</a:t>
            </a:r>
            <a:r>
              <a:rPr lang="en-US" altLang="zh-CN" sz="1600" u="sng" dirty="0">
                <a:solidFill>
                  <a:srgbClr val="FF0000"/>
                </a:solidFill>
                <a:latin typeface="楷体" panose="02010609060101010101" pitchFamily="49" charset="-122"/>
                <a:ea typeface="楷体" panose="02010609060101010101" pitchFamily="49" charset="-122"/>
              </a:rPr>
              <a:t>28</a:t>
            </a:r>
            <a:r>
              <a:rPr lang="zh-CN" altLang="en-US" sz="1600" u="sng" dirty="0">
                <a:solidFill>
                  <a:srgbClr val="FF0000"/>
                </a:solidFill>
                <a:latin typeface="楷体" panose="02010609060101010101" pitchFamily="49" charset="-122"/>
                <a:ea typeface="楷体" panose="02010609060101010101" pitchFamily="49" charset="-122"/>
              </a:rPr>
              <a:t>天内，向监理人递交索赔意向通知书，</a:t>
            </a:r>
            <a:r>
              <a:rPr lang="zh-CN" altLang="en-US" sz="1600" dirty="0">
                <a:latin typeface="楷体" panose="02010609060101010101" pitchFamily="49" charset="-122"/>
                <a:ea typeface="楷体" panose="02010609060101010101" pitchFamily="49" charset="-122"/>
              </a:rPr>
              <a:t>并说明发生索赔事件的事由；承包人未在前述</a:t>
            </a:r>
            <a:r>
              <a:rPr lang="en-US" altLang="zh-CN" sz="1600" dirty="0">
                <a:latin typeface="楷体" panose="02010609060101010101" pitchFamily="49" charset="-122"/>
                <a:ea typeface="楷体" panose="02010609060101010101" pitchFamily="49" charset="-122"/>
              </a:rPr>
              <a:t>28</a:t>
            </a:r>
            <a:r>
              <a:rPr lang="zh-CN" altLang="en-US" sz="1600" dirty="0">
                <a:latin typeface="楷体" panose="02010609060101010101" pitchFamily="49" charset="-122"/>
                <a:ea typeface="楷体" panose="02010609060101010101" pitchFamily="49" charset="-122"/>
              </a:rPr>
              <a:t>天内发出索赔意向通知书的，丧失要求追加付款和（或）延长工期的权利；</a:t>
            </a:r>
            <a:endParaRPr lang="zh-CN" altLang="en-US" sz="1600" dirty="0">
              <a:latin typeface="楷体" panose="02010609060101010101" pitchFamily="49" charset="-122"/>
              <a:ea typeface="楷体" panose="02010609060101010101" pitchFamily="49" charset="-122"/>
            </a:endParaRPr>
          </a:p>
          <a:p>
            <a:pPr algn="just" eaLnBrk="1" hangingPunct="1">
              <a:lnSpc>
                <a:spcPts val="25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）承包人应在发出索赔意向通知书后</a:t>
            </a:r>
            <a:r>
              <a:rPr lang="en-US" altLang="zh-CN" sz="1600" u="sng" dirty="0">
                <a:solidFill>
                  <a:srgbClr val="FF0000"/>
                </a:solidFill>
                <a:latin typeface="楷体" panose="02010609060101010101" pitchFamily="49" charset="-122"/>
                <a:ea typeface="楷体" panose="02010609060101010101" pitchFamily="49" charset="-122"/>
              </a:rPr>
              <a:t>28</a:t>
            </a:r>
            <a:r>
              <a:rPr lang="zh-CN" altLang="en-US" sz="1600" u="sng" dirty="0">
                <a:solidFill>
                  <a:srgbClr val="FF0000"/>
                </a:solidFill>
                <a:latin typeface="楷体" panose="02010609060101010101" pitchFamily="49" charset="-122"/>
                <a:ea typeface="楷体" panose="02010609060101010101" pitchFamily="49" charset="-122"/>
              </a:rPr>
              <a:t>天内，向监理人正式递交索赔报告；</a:t>
            </a:r>
            <a:r>
              <a:rPr lang="zh-CN" altLang="en-US" sz="1600" dirty="0">
                <a:latin typeface="楷体" panose="02010609060101010101" pitchFamily="49" charset="-122"/>
                <a:ea typeface="楷体" panose="02010609060101010101" pitchFamily="49" charset="-122"/>
              </a:rPr>
              <a:t>索赔报告应详细说明索赔理由以及要求追加的付款金额和（或）延长的工期，并附必要的记录和证明材料；</a:t>
            </a:r>
            <a:endParaRPr lang="zh-CN" altLang="en-US" sz="1600" dirty="0">
              <a:latin typeface="楷体" panose="02010609060101010101" pitchFamily="49" charset="-122"/>
              <a:ea typeface="楷体" panose="02010609060101010101" pitchFamily="49" charset="-122"/>
            </a:endParaRPr>
          </a:p>
          <a:p>
            <a:pPr algn="just" eaLnBrk="1" hangingPunct="1">
              <a:lnSpc>
                <a:spcPts val="25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a:t>
            </a:r>
            <a:r>
              <a:rPr lang="zh-CN" altLang="en-US" sz="1600" u="sng" dirty="0">
                <a:solidFill>
                  <a:srgbClr val="FF0000"/>
                </a:solidFill>
                <a:latin typeface="楷体" panose="02010609060101010101" pitchFamily="49" charset="-122"/>
                <a:ea typeface="楷体" panose="02010609060101010101" pitchFamily="49" charset="-122"/>
              </a:rPr>
              <a:t>索赔事件具有持续影响的，承包人应按合理时间间隔继续递交延续索赔通知，</a:t>
            </a:r>
            <a:r>
              <a:rPr lang="zh-CN" altLang="en-US" sz="1600" dirty="0">
                <a:latin typeface="楷体" panose="02010609060101010101" pitchFamily="49" charset="-122"/>
                <a:ea typeface="楷体" panose="02010609060101010101" pitchFamily="49" charset="-122"/>
              </a:rPr>
              <a:t>说明持续影响的实际情况和记录，列出累计的追加付款金额和（或）工期延长天数；</a:t>
            </a:r>
            <a:endParaRPr lang="zh-CN" altLang="en-US" sz="1600" dirty="0">
              <a:latin typeface="楷体" panose="02010609060101010101" pitchFamily="49" charset="-122"/>
              <a:ea typeface="楷体" panose="02010609060101010101" pitchFamily="49" charset="-122"/>
            </a:endParaRPr>
          </a:p>
          <a:p>
            <a:pPr algn="just" eaLnBrk="1" hangingPunct="1">
              <a:lnSpc>
                <a:spcPts val="25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）在索赔事件影响结束后</a:t>
            </a:r>
            <a:r>
              <a:rPr lang="en-US" altLang="zh-CN" sz="1600" dirty="0">
                <a:latin typeface="楷体" panose="02010609060101010101" pitchFamily="49" charset="-122"/>
                <a:ea typeface="楷体" panose="02010609060101010101" pitchFamily="49" charset="-122"/>
              </a:rPr>
              <a:t>28</a:t>
            </a:r>
            <a:r>
              <a:rPr lang="zh-CN" altLang="en-US" sz="1600" dirty="0">
                <a:latin typeface="楷体" panose="02010609060101010101" pitchFamily="49" charset="-122"/>
                <a:ea typeface="楷体" panose="02010609060101010101" pitchFamily="49" charset="-122"/>
              </a:rPr>
              <a:t>天内，承包人应向监理人递交</a:t>
            </a:r>
            <a:r>
              <a:rPr lang="zh-CN" altLang="en-US" sz="1600" u="sng" dirty="0">
                <a:solidFill>
                  <a:srgbClr val="FF0000"/>
                </a:solidFill>
                <a:latin typeface="楷体" panose="02010609060101010101" pitchFamily="49" charset="-122"/>
                <a:ea typeface="楷体" panose="02010609060101010101" pitchFamily="49" charset="-122"/>
              </a:rPr>
              <a:t>最终索赔报告，</a:t>
            </a:r>
            <a:r>
              <a:rPr lang="zh-CN" altLang="en-US" sz="1600" dirty="0">
                <a:latin typeface="楷体" panose="02010609060101010101" pitchFamily="49" charset="-122"/>
                <a:ea typeface="楷体" panose="02010609060101010101" pitchFamily="49" charset="-122"/>
              </a:rPr>
              <a:t>说明最终要求索赔的追加付款金额和（或）延长的工期，并附必要的记录和证明材料。</a:t>
            </a:r>
            <a:r>
              <a:rPr lang="en-US" altLang="zh-CN" sz="1600" i="1" dirty="0">
                <a:latin typeface="楷体" panose="02010609060101010101" pitchFamily="49" charset="-122"/>
                <a:ea typeface="楷体" panose="02010609060101010101" pitchFamily="49" charset="-122"/>
              </a:rPr>
              <a:t>”</a:t>
            </a:r>
            <a:endParaRPr lang="zh-CN" altLang="en-US" sz="1600" i="1" dirty="0">
              <a:latin typeface="楷体" panose="02010609060101010101" pitchFamily="49" charset="-122"/>
              <a:ea typeface="楷体" panose="02010609060101010101" pitchFamily="49" charset="-122"/>
            </a:endParaRPr>
          </a:p>
        </p:txBody>
      </p:sp>
      <p:sp>
        <p:nvSpPr>
          <p:cNvPr id="138244"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
          <p:cNvSpPr>
            <a:spLocks noGrp="1"/>
          </p:cNvSpPr>
          <p:nvPr>
            <p:ph type="title"/>
          </p:nvPr>
        </p:nvSpPr>
        <p:spPr>
          <a:ln/>
        </p:spPr>
        <p:txBody>
          <a:bodyPr vert="horz" wrap="square" lIns="91440" tIns="45720" rIns="91440" bIns="45720" anchor="ctr"/>
          <a:p>
            <a:pPr eaLnBrk="1" hangingPunct="1"/>
            <a:r>
              <a:rPr lang="zh-CN" altLang="zh-CN" sz="2800" b="1" dirty="0">
                <a:solidFill>
                  <a:schemeClr val="tx2"/>
                </a:solidFill>
                <a:latin typeface="报隶-简" charset="-122"/>
                <a:ea typeface="报隶-简" charset="-122"/>
              </a:rPr>
              <a:t>EPC</a:t>
            </a:r>
            <a:r>
              <a:rPr lang="zh-CN" altLang="en-US" sz="2800" b="1" dirty="0">
                <a:solidFill>
                  <a:schemeClr val="tx2"/>
                </a:solidFill>
                <a:latin typeface="报隶-简" charset="-122"/>
                <a:ea typeface="报隶-简" charset="-122"/>
              </a:rPr>
              <a:t>工程项目全过程与结算风险防范</a:t>
            </a:r>
            <a:endParaRPr lang="zh-CN" altLang="en-US" sz="2800" b="1" dirty="0">
              <a:latin typeface="报隶-简" charset="-122"/>
              <a:ea typeface="报隶-简" charset="-122"/>
            </a:endParaRPr>
          </a:p>
        </p:txBody>
      </p:sp>
      <p:sp>
        <p:nvSpPr>
          <p:cNvPr id="139267" name="内容占位符 7"/>
          <p:cNvSpPr>
            <a:spLocks noGrp="1"/>
          </p:cNvSpPr>
          <p:nvPr>
            <p:ph idx="1"/>
          </p:nvPr>
        </p:nvSpPr>
        <p:spPr>
          <a:ln/>
        </p:spPr>
        <p:txBody>
          <a:bodyPr vert="horz" wrap="square" lIns="91440" tIns="45720" rIns="91440" bIns="45720" anchor="t"/>
          <a:p>
            <a:pPr algn="ctr" eaLnBrk="1" hangingPunct="1">
              <a:lnSpc>
                <a:spcPct val="150000"/>
              </a:lnSpc>
              <a:buNone/>
            </a:pPr>
            <a:r>
              <a:rPr lang="zh-CN" altLang="en-US" sz="2000" b="1" dirty="0"/>
              <a:t>住建部</a:t>
            </a:r>
            <a:r>
              <a:rPr lang="en-US" altLang="zh-CN" sz="2000" b="1" dirty="0"/>
              <a:t>2017</a:t>
            </a:r>
            <a:r>
              <a:rPr lang="zh-CN" altLang="en-US" sz="2000" b="1" dirty="0"/>
              <a:t>版施工合同关于承包商索赔程序的规定</a:t>
            </a:r>
            <a:endParaRPr lang="en-US" altLang="zh-CN" sz="2000" b="1" dirty="0"/>
          </a:p>
          <a:p>
            <a:pPr eaLnBrk="1" hangingPunct="1"/>
            <a:endParaRPr lang="en-US" altLang="zh-CN" sz="1600" i="1" dirty="0">
              <a:latin typeface="Times New Roman" panose="02020603050405020304" pitchFamily="18" charset="0"/>
            </a:endParaRPr>
          </a:p>
          <a:p>
            <a:pPr algn="just" eaLnBrk="1" hangingPunct="1">
              <a:lnSpc>
                <a:spcPct val="150000"/>
              </a:lnSpc>
            </a:pPr>
            <a:r>
              <a:rPr lang="en-US" altLang="zh-CN" sz="1600" i="1" dirty="0">
                <a:latin typeface="楷体" panose="02010609060101010101" pitchFamily="49" charset="-122"/>
                <a:ea typeface="楷体" panose="02010609060101010101" pitchFamily="49" charset="-122"/>
              </a:rPr>
              <a:t>“</a:t>
            </a:r>
            <a:r>
              <a:rPr lang="zh-CN" altLang="zh-CN" sz="1600" dirty="0">
                <a:latin typeface="楷体" panose="02010609060101010101" pitchFamily="49" charset="-122"/>
                <a:ea typeface="楷体" panose="02010609060101010101" pitchFamily="49" charset="-122"/>
              </a:rPr>
              <a:t>19.2 对承包人索赔的处理</a:t>
            </a:r>
            <a:endParaRPr lang="zh-CN" altLang="en-US" sz="1600" dirty="0">
              <a:latin typeface="楷体" panose="02010609060101010101" pitchFamily="49" charset="-122"/>
              <a:ea typeface="楷体" panose="02010609060101010101" pitchFamily="49" charset="-122"/>
            </a:endParaRPr>
          </a:p>
          <a:p>
            <a:pPr algn="just" eaLnBrk="1" hangingPunct="1">
              <a:lnSpc>
                <a:spcPct val="150000"/>
              </a:lnSpc>
              <a:buNone/>
            </a:pPr>
            <a:r>
              <a:rPr lang="zh-CN" altLang="en-US" sz="1600" dirty="0">
                <a:latin typeface="楷体" panose="02010609060101010101" pitchFamily="49" charset="-122"/>
                <a:ea typeface="楷体" panose="02010609060101010101" pitchFamily="49" charset="-122"/>
              </a:rPr>
              <a:t>    对承包人索赔的处理如下：</a:t>
            </a:r>
            <a:endParaRPr lang="zh-CN" altLang="en-US" sz="1600" dirty="0">
              <a:latin typeface="楷体" panose="02010609060101010101" pitchFamily="49" charset="-122"/>
              <a:ea typeface="楷体" panose="02010609060101010101" pitchFamily="49" charset="-122"/>
            </a:endParaRPr>
          </a:p>
          <a:p>
            <a:pPr algn="just" eaLnBrk="1" hangingPunct="1">
              <a:lnSpc>
                <a:spcPct val="15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1</a:t>
            </a:r>
            <a:r>
              <a:rPr lang="zh-CN" altLang="en-US" sz="1600" dirty="0">
                <a:latin typeface="楷体" panose="02010609060101010101" pitchFamily="49" charset="-122"/>
                <a:ea typeface="楷体" panose="02010609060101010101" pitchFamily="49" charset="-122"/>
              </a:rPr>
              <a:t>）监理人应在收到索赔报告后</a:t>
            </a:r>
            <a:r>
              <a:rPr lang="en-US" altLang="zh-CN" sz="1600" u="sng" dirty="0">
                <a:solidFill>
                  <a:srgbClr val="FF0000"/>
                </a:solidFill>
                <a:latin typeface="楷体" panose="02010609060101010101" pitchFamily="49" charset="-122"/>
                <a:ea typeface="楷体" panose="02010609060101010101" pitchFamily="49" charset="-122"/>
              </a:rPr>
              <a:t>14</a:t>
            </a:r>
            <a:r>
              <a:rPr lang="zh-CN" altLang="en-US" sz="1600" u="sng" dirty="0">
                <a:solidFill>
                  <a:srgbClr val="FF0000"/>
                </a:solidFill>
                <a:latin typeface="楷体" panose="02010609060101010101" pitchFamily="49" charset="-122"/>
                <a:ea typeface="楷体" panose="02010609060101010101" pitchFamily="49" charset="-122"/>
              </a:rPr>
              <a:t>天内完成审查并报送发包人。</a:t>
            </a:r>
            <a:r>
              <a:rPr lang="zh-CN" altLang="en-US" sz="1600" dirty="0">
                <a:latin typeface="楷体" panose="02010609060101010101" pitchFamily="49" charset="-122"/>
                <a:ea typeface="楷体" panose="02010609060101010101" pitchFamily="49" charset="-122"/>
              </a:rPr>
              <a:t>监理人对索赔报告存在异议的，有权要求承包人提交全部原始记录副本；</a:t>
            </a:r>
            <a:endParaRPr lang="zh-CN" altLang="en-US" sz="1600" dirty="0">
              <a:latin typeface="楷体" panose="02010609060101010101" pitchFamily="49" charset="-122"/>
              <a:ea typeface="楷体" panose="02010609060101010101" pitchFamily="49" charset="-122"/>
            </a:endParaRPr>
          </a:p>
          <a:p>
            <a:pPr algn="just" eaLnBrk="1" hangingPunct="1">
              <a:lnSpc>
                <a:spcPct val="15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a:t>
            </a:r>
            <a:r>
              <a:rPr lang="zh-CN" altLang="en-US" sz="1600" u="sng" dirty="0">
                <a:solidFill>
                  <a:srgbClr val="FF0000"/>
                </a:solidFill>
                <a:latin typeface="楷体" panose="02010609060101010101" pitchFamily="49" charset="-122"/>
                <a:ea typeface="楷体" panose="02010609060101010101" pitchFamily="49" charset="-122"/>
              </a:rPr>
              <a:t>发包人应在监理人收到索赔报告或有关索赔的进一步证明材料后的</a:t>
            </a:r>
            <a:r>
              <a:rPr lang="en-US" altLang="zh-CN" sz="1600" u="sng" dirty="0">
                <a:solidFill>
                  <a:srgbClr val="FF0000"/>
                </a:solidFill>
                <a:latin typeface="楷体" panose="02010609060101010101" pitchFamily="49" charset="-122"/>
                <a:ea typeface="楷体" panose="02010609060101010101" pitchFamily="49" charset="-122"/>
              </a:rPr>
              <a:t>28</a:t>
            </a:r>
            <a:r>
              <a:rPr lang="zh-CN" altLang="en-US" sz="1600" u="sng" dirty="0">
                <a:solidFill>
                  <a:srgbClr val="FF0000"/>
                </a:solidFill>
                <a:latin typeface="楷体" panose="02010609060101010101" pitchFamily="49" charset="-122"/>
                <a:ea typeface="楷体" panose="02010609060101010101" pitchFamily="49" charset="-122"/>
              </a:rPr>
              <a:t>天内，</a:t>
            </a:r>
            <a:r>
              <a:rPr lang="zh-CN" altLang="en-US" sz="1600" dirty="0">
                <a:latin typeface="楷体" panose="02010609060101010101" pitchFamily="49" charset="-122"/>
                <a:ea typeface="楷体" panose="02010609060101010101" pitchFamily="49" charset="-122"/>
              </a:rPr>
              <a:t>由监理人向承包人出具经发包人签认的索赔处理结果。</a:t>
            </a:r>
            <a:r>
              <a:rPr lang="zh-CN" altLang="en-US" sz="1600" u="sng" dirty="0">
                <a:solidFill>
                  <a:srgbClr val="FF0000"/>
                </a:solidFill>
                <a:latin typeface="楷体" panose="02010609060101010101" pitchFamily="49" charset="-122"/>
                <a:ea typeface="楷体" panose="02010609060101010101" pitchFamily="49" charset="-122"/>
              </a:rPr>
              <a:t>发包人逾期答复的，则视为认可承包人的索赔要求；</a:t>
            </a:r>
            <a:endParaRPr lang="zh-CN" altLang="en-US" sz="1600" u="sng" dirty="0">
              <a:solidFill>
                <a:srgbClr val="FF0000"/>
              </a:solidFill>
              <a:latin typeface="楷体" panose="02010609060101010101" pitchFamily="49" charset="-122"/>
              <a:ea typeface="楷体" panose="02010609060101010101" pitchFamily="49" charset="-122"/>
            </a:endParaRPr>
          </a:p>
          <a:p>
            <a:pPr algn="just" eaLnBrk="1" hangingPunct="1">
              <a:lnSpc>
                <a:spcPct val="15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）承包人接受索赔处理结果的，索赔款项在当期进度款中进行支付；承包人不接受索赔处理结果的，按照第</a:t>
            </a:r>
            <a:r>
              <a:rPr lang="en-US" altLang="zh-CN" sz="1600" dirty="0">
                <a:latin typeface="楷体" panose="02010609060101010101" pitchFamily="49" charset="-122"/>
                <a:ea typeface="楷体" panose="02010609060101010101" pitchFamily="49" charset="-122"/>
              </a:rPr>
              <a:t>20</a:t>
            </a:r>
            <a:r>
              <a:rPr lang="zh-CN" altLang="en-US" sz="1600" dirty="0">
                <a:latin typeface="楷体" panose="02010609060101010101" pitchFamily="49" charset="-122"/>
                <a:ea typeface="楷体" panose="02010609060101010101" pitchFamily="49" charset="-122"/>
              </a:rPr>
              <a:t>条</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争议解决</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约定处理。</a:t>
            </a:r>
            <a:r>
              <a:rPr lang="en-US" altLang="zh-CN" sz="1600" i="1" dirty="0">
                <a:latin typeface="楷体" panose="02010609060101010101" pitchFamily="49" charset="-122"/>
                <a:ea typeface="楷体" panose="02010609060101010101" pitchFamily="49" charset="-122"/>
              </a:rPr>
              <a:t>”</a:t>
            </a:r>
            <a:endParaRPr lang="zh-CN" altLang="en-US" sz="1600" i="1" dirty="0">
              <a:latin typeface="楷体" panose="02010609060101010101" pitchFamily="49" charset="-122"/>
              <a:ea typeface="楷体" panose="02010609060101010101" pitchFamily="49" charset="-122"/>
            </a:endParaRPr>
          </a:p>
        </p:txBody>
      </p:sp>
      <p:sp>
        <p:nvSpPr>
          <p:cNvPr id="139268"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标题 1"/>
          <p:cNvSpPr>
            <a:spLocks noGrp="1"/>
          </p:cNvSpPr>
          <p:nvPr>
            <p:ph type="title"/>
          </p:nvPr>
        </p:nvSpPr>
        <p:spPr>
          <a:ln/>
        </p:spPr>
        <p:txBody>
          <a:bodyPr vert="horz" wrap="square" lIns="91440" tIns="45720" rIns="91440" bIns="45720" anchor="ctr"/>
          <a:p>
            <a:pPr eaLnBrk="1" hangingPunct="1">
              <a:lnSpc>
                <a:spcPct val="150000"/>
              </a:lnSpc>
            </a:pPr>
            <a:r>
              <a:rPr lang="zh-CN" altLang="zh-CN" sz="2400" b="1" dirty="0">
                <a:solidFill>
                  <a:schemeClr val="tx2"/>
                </a:solidFill>
                <a:latin typeface="Baoli SC"/>
                <a:ea typeface="Baoli SC"/>
              </a:rPr>
              <a:t>EPC</a:t>
            </a:r>
            <a:r>
              <a:rPr lang="zh-CN" altLang="en-US" sz="2400" b="1" dirty="0">
                <a:solidFill>
                  <a:schemeClr val="tx2"/>
                </a:solidFill>
                <a:latin typeface="Baoli SC"/>
                <a:ea typeface="Baoli SC"/>
              </a:rPr>
              <a:t>工程项目全过程与结算风险防范</a:t>
            </a:r>
            <a:endParaRPr lang="zh-CN" altLang="en-US" sz="2400" b="1" dirty="0">
              <a:latin typeface="Baoli SC"/>
              <a:ea typeface="Baoli SC"/>
            </a:endParaRPr>
          </a:p>
        </p:txBody>
      </p:sp>
      <p:sp>
        <p:nvSpPr>
          <p:cNvPr id="140291" name="内容占位符 7"/>
          <p:cNvSpPr>
            <a:spLocks noGrp="1"/>
          </p:cNvSpPr>
          <p:nvPr>
            <p:ph sz="half" idx="1"/>
          </p:nvPr>
        </p:nvSpPr>
        <p:spPr>
          <a:ln/>
        </p:spPr>
        <p:txBody>
          <a:bodyPr vert="horz" wrap="square" lIns="91440" tIns="45720" rIns="91440" bIns="45720" anchor="t"/>
          <a:p>
            <a:pPr algn="just" eaLnBrk="1" hangingPunct="1">
              <a:lnSpc>
                <a:spcPct val="150000"/>
              </a:lnSpc>
              <a:buClrTx/>
              <a:buSzTx/>
            </a:pPr>
            <a:r>
              <a:rPr lang="zh-CN" altLang="en-US" sz="1900" b="1" kern="1200" dirty="0">
                <a:latin typeface="+mn-lt"/>
                <a:ea typeface="+mn-ea"/>
                <a:cs typeface="宋体" panose="02010600030101010101" pitchFamily="2" charset="-122"/>
              </a:rPr>
              <a:t>承包商索赔程序</a:t>
            </a:r>
            <a:endParaRPr lang="en-US" altLang="zh-CN" sz="1900" b="1" kern="1200" dirty="0">
              <a:latin typeface="+mn-lt"/>
              <a:ea typeface="+mn-ea"/>
              <a:cs typeface="宋体" panose="02010600030101010101" pitchFamily="2" charset="-122"/>
            </a:endParaRPr>
          </a:p>
        </p:txBody>
      </p:sp>
      <p:sp>
        <p:nvSpPr>
          <p:cNvPr id="140292" name="内容占位符 5"/>
          <p:cNvSpPr>
            <a:spLocks noGrp="1"/>
          </p:cNvSpPr>
          <p:nvPr>
            <p:ph sz="half" idx="2"/>
          </p:nvPr>
        </p:nvSpPr>
        <p:spPr>
          <a:ln/>
        </p:spPr>
        <p:txBody>
          <a:bodyPr vert="horz" wrap="square" lIns="91440" tIns="45720" rIns="91440" bIns="45720" anchor="t"/>
          <a:p>
            <a:pPr eaLnBrk="1" hangingPunct="1">
              <a:lnSpc>
                <a:spcPct val="150000"/>
              </a:lnSpc>
              <a:buClrTx/>
              <a:buSzTx/>
            </a:pPr>
            <a:r>
              <a:rPr lang="zh-CN" altLang="en-US" sz="1700" kern="1200" dirty="0">
                <a:latin typeface="+mn-lt"/>
                <a:ea typeface="+mn-ea"/>
                <a:cs typeface="宋体" panose="02010600030101010101" pitchFamily="2" charset="-122"/>
              </a:rPr>
              <a:t>发送索赔通知（</a:t>
            </a:r>
            <a:r>
              <a:rPr lang="en-US" altLang="zh-CN" sz="1700" kern="1200" dirty="0">
                <a:latin typeface="+mn-lt"/>
                <a:ea typeface="+mn-ea"/>
                <a:cs typeface="宋体" panose="02010600030101010101" pitchFamily="2" charset="-122"/>
              </a:rPr>
              <a:t>28</a:t>
            </a:r>
            <a:r>
              <a:rPr lang="zh-CN" altLang="en-US" sz="1700" kern="1200" dirty="0">
                <a:latin typeface="+mn-lt"/>
                <a:ea typeface="+mn-ea"/>
                <a:cs typeface="宋体" panose="02010600030101010101" pitchFamily="2" charset="-122"/>
              </a:rPr>
              <a:t>天内）</a:t>
            </a:r>
            <a:endParaRPr lang="en-US" altLang="zh-CN" sz="1700" kern="1200" dirty="0">
              <a:latin typeface="+mn-lt"/>
              <a:ea typeface="+mn-ea"/>
              <a:cs typeface="宋体" panose="02010600030101010101" pitchFamily="2" charset="-122"/>
            </a:endParaRPr>
          </a:p>
          <a:p>
            <a:pPr eaLnBrk="1" hangingPunct="1">
              <a:lnSpc>
                <a:spcPct val="150000"/>
              </a:lnSpc>
              <a:buClrTx/>
              <a:buSzTx/>
            </a:pPr>
            <a:r>
              <a:rPr lang="zh-CN" altLang="en-US" sz="1700" kern="1200" dirty="0">
                <a:latin typeface="+mn-lt"/>
                <a:ea typeface="+mn-ea"/>
                <a:cs typeface="宋体" panose="02010600030101010101" pitchFamily="2" charset="-122"/>
              </a:rPr>
              <a:t>做好同期记录，保存证据</a:t>
            </a:r>
            <a:endParaRPr lang="en-US" altLang="zh-CN" sz="1700" kern="1200" dirty="0">
              <a:latin typeface="+mn-lt"/>
              <a:ea typeface="+mn-ea"/>
              <a:cs typeface="宋体" panose="02010600030101010101" pitchFamily="2" charset="-122"/>
            </a:endParaRPr>
          </a:p>
          <a:p>
            <a:pPr eaLnBrk="1" hangingPunct="1">
              <a:lnSpc>
                <a:spcPct val="150000"/>
              </a:lnSpc>
              <a:buClrTx/>
              <a:buSzTx/>
            </a:pPr>
            <a:r>
              <a:rPr lang="zh-CN" altLang="en-US" sz="1700" kern="1200" dirty="0">
                <a:latin typeface="+mn-lt"/>
                <a:ea typeface="+mn-ea"/>
                <a:cs typeface="宋体" panose="02010600030101010101" pitchFamily="2" charset="-122"/>
              </a:rPr>
              <a:t>提交详细索赔报告和支持文件（</a:t>
            </a:r>
            <a:r>
              <a:rPr lang="en-US" altLang="zh-CN" sz="1700" kern="1200" dirty="0">
                <a:latin typeface="+mn-lt"/>
                <a:ea typeface="+mn-ea"/>
                <a:cs typeface="宋体" panose="02010600030101010101" pitchFamily="2" charset="-122"/>
              </a:rPr>
              <a:t>42</a:t>
            </a:r>
            <a:r>
              <a:rPr lang="zh-CN" altLang="en-US" sz="1700" kern="1200" dirty="0">
                <a:latin typeface="+mn-lt"/>
                <a:ea typeface="+mn-ea"/>
                <a:cs typeface="宋体" panose="02010600030101010101" pitchFamily="2" charset="-122"/>
              </a:rPr>
              <a:t>天内）</a:t>
            </a:r>
            <a:endParaRPr lang="en-US" altLang="zh-CN" sz="1700" kern="1200" dirty="0">
              <a:latin typeface="+mn-lt"/>
              <a:ea typeface="+mn-ea"/>
              <a:cs typeface="宋体" panose="02010600030101010101" pitchFamily="2" charset="-122"/>
            </a:endParaRPr>
          </a:p>
          <a:p>
            <a:pPr eaLnBrk="1" hangingPunct="1">
              <a:lnSpc>
                <a:spcPct val="150000"/>
              </a:lnSpc>
              <a:buClrTx/>
              <a:buSzTx/>
            </a:pPr>
            <a:r>
              <a:rPr lang="zh-CN" altLang="en-US" sz="1700" kern="1200" dirty="0">
                <a:latin typeface="+mn-lt"/>
                <a:ea typeface="+mn-ea"/>
                <a:cs typeface="宋体" panose="02010600030101010101" pitchFamily="2" charset="-122"/>
              </a:rPr>
              <a:t>工程师回复（批准、不批准及理由）</a:t>
            </a:r>
            <a:endParaRPr lang="en-US" altLang="zh-CN" sz="1700" kern="1200" dirty="0">
              <a:latin typeface="+mn-lt"/>
              <a:ea typeface="+mn-ea"/>
              <a:cs typeface="宋体" panose="02010600030101010101" pitchFamily="2" charset="-122"/>
            </a:endParaRPr>
          </a:p>
          <a:p>
            <a:pPr eaLnBrk="1" hangingPunct="1">
              <a:lnSpc>
                <a:spcPct val="150000"/>
              </a:lnSpc>
              <a:buClrTx/>
              <a:buSzTx/>
            </a:pPr>
            <a:r>
              <a:rPr lang="zh-CN" altLang="en-US" sz="1700" kern="1200" dirty="0">
                <a:solidFill>
                  <a:srgbClr val="FF0000"/>
                </a:solidFill>
                <a:latin typeface="+mn-lt"/>
                <a:ea typeface="+mn-ea"/>
                <a:cs typeface="宋体" panose="02010600030101010101" pitchFamily="2" charset="-122"/>
              </a:rPr>
              <a:t>友好解决</a:t>
            </a:r>
            <a:endParaRPr lang="en-US" altLang="zh-CN" sz="1700" kern="1200" dirty="0">
              <a:solidFill>
                <a:srgbClr val="FF0000"/>
              </a:solidFill>
              <a:latin typeface="+mn-lt"/>
              <a:ea typeface="+mn-ea"/>
              <a:cs typeface="宋体" panose="02010600030101010101" pitchFamily="2" charset="-122"/>
            </a:endParaRPr>
          </a:p>
          <a:p>
            <a:pPr eaLnBrk="1" hangingPunct="1">
              <a:lnSpc>
                <a:spcPct val="150000"/>
              </a:lnSpc>
              <a:buClrTx/>
              <a:buSzTx/>
            </a:pPr>
            <a:r>
              <a:rPr lang="zh-CN" altLang="en-US" sz="1700" kern="1200" dirty="0">
                <a:solidFill>
                  <a:srgbClr val="FF0000"/>
                </a:solidFill>
                <a:latin typeface="+mn-lt"/>
                <a:ea typeface="+mn-ea"/>
                <a:cs typeface="宋体" panose="02010600030101010101" pitchFamily="2" charset="-122"/>
              </a:rPr>
              <a:t>调解</a:t>
            </a:r>
            <a:endParaRPr lang="en-US" altLang="zh-CN" sz="1700" kern="1200" dirty="0">
              <a:solidFill>
                <a:srgbClr val="FF0000"/>
              </a:solidFill>
              <a:latin typeface="+mn-lt"/>
              <a:ea typeface="+mn-ea"/>
              <a:cs typeface="宋体" panose="02010600030101010101" pitchFamily="2" charset="-122"/>
            </a:endParaRPr>
          </a:p>
          <a:p>
            <a:pPr eaLnBrk="1" hangingPunct="1">
              <a:lnSpc>
                <a:spcPct val="150000"/>
              </a:lnSpc>
              <a:buClrTx/>
              <a:buSzTx/>
            </a:pPr>
            <a:r>
              <a:rPr lang="zh-CN" altLang="en-US" sz="1700" kern="1200" dirty="0">
                <a:solidFill>
                  <a:srgbClr val="FF0000"/>
                </a:solidFill>
                <a:latin typeface="+mn-lt"/>
                <a:ea typeface="+mn-ea"/>
                <a:cs typeface="宋体" panose="02010600030101010101" pitchFamily="2" charset="-122"/>
              </a:rPr>
              <a:t>争端裁决委员会（</a:t>
            </a:r>
            <a:r>
              <a:rPr lang="en-US" altLang="zh-CN" sz="1700" kern="1200" dirty="0">
                <a:solidFill>
                  <a:srgbClr val="FF0000"/>
                </a:solidFill>
                <a:latin typeface="+mn-lt"/>
                <a:ea typeface="+mn-ea"/>
                <a:cs typeface="宋体" panose="02010600030101010101" pitchFamily="2" charset="-122"/>
              </a:rPr>
              <a:t>DAB</a:t>
            </a:r>
            <a:r>
              <a:rPr lang="zh-CN" altLang="en-US" sz="1700" kern="1200" dirty="0">
                <a:solidFill>
                  <a:srgbClr val="FF0000"/>
                </a:solidFill>
                <a:latin typeface="+mn-lt"/>
                <a:ea typeface="+mn-ea"/>
                <a:cs typeface="宋体" panose="02010600030101010101" pitchFamily="2" charset="-122"/>
              </a:rPr>
              <a:t>）</a:t>
            </a:r>
            <a:endParaRPr lang="en-US" altLang="zh-CN" sz="1700" kern="1200" dirty="0">
              <a:solidFill>
                <a:srgbClr val="FF0000"/>
              </a:solidFill>
              <a:latin typeface="+mn-lt"/>
              <a:ea typeface="+mn-ea"/>
              <a:cs typeface="宋体" panose="02010600030101010101" pitchFamily="2" charset="-122"/>
            </a:endParaRPr>
          </a:p>
          <a:p>
            <a:pPr eaLnBrk="1" hangingPunct="1">
              <a:lnSpc>
                <a:spcPct val="150000"/>
              </a:lnSpc>
              <a:buClrTx/>
              <a:buSzTx/>
            </a:pPr>
            <a:r>
              <a:rPr lang="zh-CN" altLang="en-US" sz="1700" kern="1200" dirty="0">
                <a:solidFill>
                  <a:srgbClr val="FF0000"/>
                </a:solidFill>
                <a:latin typeface="+mn-lt"/>
                <a:ea typeface="+mn-ea"/>
                <a:cs typeface="宋体" panose="02010600030101010101" pitchFamily="2" charset="-122"/>
              </a:rPr>
              <a:t>国际仲裁</a:t>
            </a:r>
            <a:endParaRPr lang="en-US" altLang="zh-CN" sz="1700" kern="1200" dirty="0">
              <a:solidFill>
                <a:srgbClr val="FF0000"/>
              </a:solidFill>
              <a:latin typeface="+mn-lt"/>
              <a:ea typeface="+mn-ea"/>
              <a:cs typeface="宋体" panose="02010600030101010101" pitchFamily="2" charset="-122"/>
            </a:endParaRPr>
          </a:p>
          <a:p>
            <a:pPr eaLnBrk="1" hangingPunct="1">
              <a:lnSpc>
                <a:spcPct val="150000"/>
              </a:lnSpc>
              <a:buClrTx/>
              <a:buSzTx/>
            </a:pPr>
            <a:r>
              <a:rPr lang="zh-CN" altLang="en-US" sz="1700" kern="1200" dirty="0">
                <a:solidFill>
                  <a:srgbClr val="FF0000"/>
                </a:solidFill>
                <a:latin typeface="+mn-lt"/>
                <a:ea typeface="+mn-ea"/>
                <a:cs typeface="宋体" panose="02010600030101010101" pitchFamily="2" charset="-122"/>
              </a:rPr>
              <a:t>仲裁后程序</a:t>
            </a:r>
            <a:endParaRPr lang="zh-CN" altLang="en-US" sz="1700" kern="1200" dirty="0">
              <a:solidFill>
                <a:srgbClr val="FF0000"/>
              </a:solidFill>
              <a:latin typeface="+mn-lt"/>
              <a:ea typeface="+mn-ea"/>
              <a:cs typeface="宋体" panose="02010600030101010101" pitchFamily="2" charset="-122"/>
            </a:endParaRPr>
          </a:p>
        </p:txBody>
      </p:sp>
      <p:sp>
        <p:nvSpPr>
          <p:cNvPr id="14029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41315" name="内容占位符 9"/>
          <p:cNvSpPr>
            <a:spLocks noGrp="1"/>
          </p:cNvSpPr>
          <p:nvPr>
            <p:ph sz="half" idx="1"/>
          </p:nvPr>
        </p:nvSpPr>
        <p:spPr>
          <a:xfrm>
            <a:off x="214313" y="1571625"/>
            <a:ext cx="2143125" cy="4554538"/>
          </a:xfrm>
          <a:ln/>
        </p:spPr>
        <p:txBody>
          <a:bodyPr vert="horz" wrap="square" lIns="91440" tIns="45720" rIns="91440" bIns="45720" anchor="t"/>
          <a:p>
            <a:pPr eaLnBrk="1" hangingPunct="1">
              <a:lnSpc>
                <a:spcPct val="15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关于索赔程序与索赔时效的规定</a:t>
            </a:r>
            <a:endParaRPr lang="zh-CN" altLang="en-US" sz="2000" b="1" kern="1200" dirty="0">
              <a:latin typeface="+mn-lt"/>
              <a:ea typeface="+mn-ea"/>
              <a:cs typeface="宋体" panose="02010600030101010101" pitchFamily="2" charset="-122"/>
            </a:endParaRPr>
          </a:p>
        </p:txBody>
      </p:sp>
      <p:sp>
        <p:nvSpPr>
          <p:cNvPr id="141316" name="内容占位符 10"/>
          <p:cNvSpPr>
            <a:spLocks noGrp="1"/>
          </p:cNvSpPr>
          <p:nvPr>
            <p:ph sz="half" idx="2"/>
          </p:nvPr>
        </p:nvSpPr>
        <p:spPr>
          <a:xfrm>
            <a:off x="2428875" y="1600200"/>
            <a:ext cx="6429375" cy="4829175"/>
          </a:xfrm>
          <a:ln/>
        </p:spPr>
        <p:txBody>
          <a:bodyPr vert="horz" wrap="square" lIns="91440" tIns="45720" rIns="91440" bIns="45720" anchor="t"/>
          <a:p>
            <a:pPr eaLnBrk="1" hangingPunct="1">
              <a:lnSpc>
                <a:spcPts val="2200"/>
              </a:lnSpc>
              <a:buClrTx/>
              <a:buSzTx/>
            </a:pPr>
            <a:r>
              <a:rPr lang="en-US" altLang="zh-CN" sz="1600" b="1" kern="1200" dirty="0">
                <a:latin typeface="+mn-lt"/>
                <a:ea typeface="+mn-ea"/>
                <a:cs typeface="宋体" panose="02010600030101010101" pitchFamily="2" charset="-122"/>
              </a:rPr>
              <a:t>23.1 </a:t>
            </a:r>
            <a:r>
              <a:rPr lang="zh-CN" altLang="en-US" sz="1600" b="1" kern="1200" dirty="0">
                <a:latin typeface="+mn-lt"/>
                <a:ea typeface="+mn-ea"/>
                <a:cs typeface="宋体" panose="02010600030101010101" pitchFamily="2" charset="-122"/>
              </a:rPr>
              <a:t>承包人索赔的提出</a:t>
            </a:r>
            <a:endParaRPr lang="zh-CN" altLang="en-US" sz="1600" b="1" kern="1200" dirty="0">
              <a:latin typeface="+mn-lt"/>
              <a:ea typeface="+mn-ea"/>
              <a:cs typeface="宋体" panose="02010600030101010101" pitchFamily="2" charset="-122"/>
            </a:endParaRPr>
          </a:p>
          <a:p>
            <a:pPr algn="just" eaLnBrk="1" hangingPunct="1">
              <a:lnSpc>
                <a:spcPts val="22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“根据合同约定，承包人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认为有权得到追加付款和（或）延长工期</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的，应按以下程序向发包人提出索赔：</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22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知道或应当知道索赔事件发生后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，向监理人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递交索赔意向通知书</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，并说明发生索赔事件的事由。</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承包人未在前述</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天内发出索赔意向通知书的，工期不予顺延，且承包人无权获得追加付款</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22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）承包人应在发出索赔意向通知书后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天内，向监理人正式递交索赔通知书</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。索赔通知书应详细说明索赔理由以及要求追加的付款金额和（或）延长的工期，并附必要的记录和证明材料；</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22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）索赔事件具有连续影响的，承包人应按合理时间间隔继续递交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延续索赔通知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，说明连续影响的实际情况和记录，列出累计的追加付款金额和（或）工期延长天数；</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22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）在索赔事件影响结束后的</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28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天内，承包人应向监理人递交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最终索赔通知书</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，说明最终要求索赔的追加付款金额和延长的工期，并附必要的记录和证明材料。”</a:t>
            </a:r>
            <a:endParaRPr lang="zh-CN" altLang="en-US" sz="1600" b="1" kern="1200" dirty="0">
              <a:solidFill>
                <a:schemeClr val="tx2"/>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141317"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142339" name="内容占位符 9"/>
          <p:cNvSpPr>
            <a:spLocks noGrp="1"/>
          </p:cNvSpPr>
          <p:nvPr>
            <p:ph sz="half" idx="1"/>
          </p:nvPr>
        </p:nvSpPr>
        <p:spPr>
          <a:xfrm>
            <a:off x="142875" y="1571625"/>
            <a:ext cx="2428875" cy="4554538"/>
          </a:xfrm>
          <a:ln/>
        </p:spPr>
        <p:txBody>
          <a:bodyPr vert="horz" wrap="square" lIns="91440" tIns="45720" rIns="91440" bIns="45720" anchor="t"/>
          <a:p>
            <a:pPr algn="just" eaLnBrk="1" hangingPunct="1">
              <a:lnSpc>
                <a:spcPct val="14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关于索赔处理程序与结算索赔、最终结清索赔的规定</a:t>
            </a:r>
            <a:endParaRPr lang="zh-CN" altLang="en-US" sz="2000" b="1" kern="1200" dirty="0">
              <a:latin typeface="+mn-lt"/>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142340" name="内容占位符 10"/>
          <p:cNvSpPr>
            <a:spLocks noGrp="1"/>
          </p:cNvSpPr>
          <p:nvPr>
            <p:ph sz="half" idx="2"/>
          </p:nvPr>
        </p:nvSpPr>
        <p:spPr>
          <a:xfrm>
            <a:off x="2428875" y="1600200"/>
            <a:ext cx="6429375" cy="5043488"/>
          </a:xfrm>
          <a:ln/>
        </p:spPr>
        <p:txBody>
          <a:bodyPr vert="horz" wrap="square" lIns="91440" tIns="45720" rIns="91440" bIns="45720" anchor="t"/>
          <a:p>
            <a:pPr eaLnBrk="1" hangingPunct="1">
              <a:lnSpc>
                <a:spcPct val="90000"/>
              </a:lnSpc>
              <a:buClrTx/>
              <a:buSzTx/>
            </a:pPr>
            <a:r>
              <a:rPr lang="en-US" altLang="zh-CN" sz="1600" b="1" kern="1200" dirty="0">
                <a:latin typeface="+mn-lt"/>
                <a:ea typeface="+mn-ea"/>
                <a:cs typeface="宋体" panose="02010600030101010101" pitchFamily="2" charset="-122"/>
              </a:rPr>
              <a:t>23.2 </a:t>
            </a:r>
            <a:r>
              <a:rPr lang="zh-CN" altLang="en-US" sz="1600" b="1" kern="1200" dirty="0">
                <a:latin typeface="+mn-lt"/>
                <a:ea typeface="+mn-ea"/>
                <a:cs typeface="宋体" panose="02010600030101010101" pitchFamily="2" charset="-122"/>
              </a:rPr>
              <a:t>承包人索赔处理程序</a:t>
            </a:r>
            <a:endParaRPr lang="zh-CN" altLang="en-US" sz="1600" b="1" kern="1200" dirty="0">
              <a:latin typeface="+mn-lt"/>
              <a:ea typeface="+mn-ea"/>
              <a:cs typeface="宋体" panose="02010600030101010101" pitchFamily="2" charset="-122"/>
            </a:endParaRPr>
          </a:p>
          <a:p>
            <a:pPr eaLnBrk="1" hangingPunct="1">
              <a:lnSpc>
                <a:spcPct val="9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）监理人收到承包人提交的索赔通知书后，应及时审查索赔通知书的内容、查验承包人的记录和证明材料，必要时监理人可要求承包人提交全部原始记录副本。</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应按第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3.5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款商定或确定追加的付款和（或）延长的工期，并在</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收到上述索赔通知书或有关索赔的进一步证明材料后的</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42</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天内，将索赔处理结果答复承包人。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监理人应当在收到索赔通知书或有关索赔的进一步证明材料后的</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42</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天内不予答复的，视为认可索赔。</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）承包人接受索赔处理结果的，发包人应在作出索赔处理结果答复后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天内完成赔付</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。承包人不接受索赔处理结果的，按第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条的约定执行。”</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endParaRPr lang="zh-CN" altLang="en-US" sz="1600" kern="1200" dirty="0">
              <a:latin typeface="+mn-lt"/>
              <a:ea typeface="+mn-ea"/>
              <a:cs typeface="宋体" panose="02010600030101010101" pitchFamily="2" charset="-122"/>
            </a:endParaRPr>
          </a:p>
          <a:p>
            <a:pPr eaLnBrk="1" hangingPunct="1">
              <a:lnSpc>
                <a:spcPct val="90000"/>
              </a:lnSpc>
              <a:buClrTx/>
              <a:buSzTx/>
            </a:pPr>
            <a:r>
              <a:rPr lang="en-US" altLang="zh-CN" sz="1600" b="1" kern="1200" dirty="0">
                <a:latin typeface="+mn-lt"/>
                <a:ea typeface="+mn-ea"/>
                <a:cs typeface="宋体" panose="02010600030101010101" pitchFamily="2" charset="-122"/>
              </a:rPr>
              <a:t>23.3 </a:t>
            </a:r>
            <a:r>
              <a:rPr lang="zh-CN" altLang="en-US" sz="1600" b="1" kern="1200" dirty="0">
                <a:latin typeface="+mn-lt"/>
                <a:ea typeface="+mn-ea"/>
                <a:cs typeface="宋体" panose="02010600030101010101" pitchFamily="2" charset="-122"/>
              </a:rPr>
              <a:t>承包人提出索赔的期限</a:t>
            </a:r>
            <a:endParaRPr lang="zh-CN" altLang="en-US" sz="1600" b="1" kern="1200" dirty="0">
              <a:latin typeface="+mn-lt"/>
              <a:ea typeface="+mn-ea"/>
              <a:cs typeface="宋体" panose="02010600030101010101" pitchFamily="2" charset="-122"/>
            </a:endParaRPr>
          </a:p>
          <a:p>
            <a:pPr eaLnBrk="1" hangingPunct="1">
              <a:lnSpc>
                <a:spcPct val="9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23.3.1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17.5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款的约定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接受了竣工付款证书后，应被认为已无权再提出在合同工程接收证书颁发前所发生的任何索赔。</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23.3.2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17.6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款的约定提交的</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最终结清申请单中，只限于提出工程接收证书颁发后发生的索赔。提出索赔的期限自接受最终结清证书时终止。</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b="1" kern="1200" dirty="0">
              <a:solidFill>
                <a:schemeClr val="tx2"/>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142341"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标题 1"/>
          <p:cNvSpPr>
            <a:spLocks noGrp="1"/>
          </p:cNvSpPr>
          <p:nvPr>
            <p:ph type="title"/>
          </p:nvPr>
        </p:nvSpPr>
        <p:spPr>
          <a:ln/>
        </p:spPr>
        <p:txBody>
          <a:bodyPr vert="horz" wrap="square" lIns="91440" tIns="45720" rIns="91440" bIns="45720" anchor="ctr"/>
          <a:p>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dirty="0">
              <a:solidFill>
                <a:srgbClr val="0070C0"/>
              </a:solidFill>
              <a:ea typeface="报隶-简" charset="-122"/>
            </a:endParaRPr>
          </a:p>
        </p:txBody>
      </p:sp>
      <p:sp>
        <p:nvSpPr>
          <p:cNvPr id="143363" name="Rectangle 3"/>
          <p:cNvSpPr>
            <a:spLocks noGrp="1"/>
          </p:cNvSpPr>
          <p:nvPr>
            <p:ph idx="1"/>
          </p:nvPr>
        </p:nvSpPr>
        <p:spPr>
          <a:ln/>
        </p:spPr>
        <p:txBody>
          <a:bodyPr vert="horz" wrap="square" lIns="91440" tIns="45720" rIns="91440" bIns="45720" anchor="t"/>
          <a:p>
            <a:pPr marL="0" indent="0" algn="ctr">
              <a:lnSpc>
                <a:spcPct val="150000"/>
              </a:lnSpc>
              <a:buNone/>
            </a:pPr>
            <a:endParaRPr lang="en-US" altLang="zh-CN" sz="1300" dirty="0"/>
          </a:p>
          <a:p>
            <a:pPr marL="0" indent="0" algn="ctr">
              <a:lnSpc>
                <a:spcPct val="150000"/>
              </a:lnSpc>
              <a:buNone/>
            </a:pPr>
            <a:endParaRPr lang="en-US" altLang="zh-CN" sz="2400" b="1" dirty="0">
              <a:solidFill>
                <a:srgbClr val="0070C0"/>
              </a:solidFill>
              <a:latin typeface="宋体" panose="02010600030101010101" pitchFamily="2" charset="-122"/>
            </a:endParaRPr>
          </a:p>
          <a:p>
            <a:pPr marL="0" indent="0" algn="ctr">
              <a:lnSpc>
                <a:spcPct val="150000"/>
              </a:lnSpc>
              <a:buNone/>
            </a:pPr>
            <a:r>
              <a:rPr lang="zh-CN" altLang="en-US" sz="3600" b="1" u="sng" dirty="0">
                <a:solidFill>
                  <a:srgbClr val="FF0000"/>
                </a:solidFill>
                <a:latin typeface="宋体" panose="02010600030101010101" pitchFamily="2" charset="-122"/>
              </a:rPr>
              <a:t>竣工验收与结算</a:t>
            </a:r>
            <a:r>
              <a:rPr lang="zh-CN" altLang="en-US" sz="3600" b="1" dirty="0">
                <a:solidFill>
                  <a:srgbClr val="0070C0"/>
                </a:solidFill>
                <a:latin typeface="宋体" panose="02010600030101010101" pitchFamily="2" charset="-122"/>
              </a:rPr>
              <a:t>风险管理</a:t>
            </a:r>
            <a:endParaRPr lang="zh-CN" altLang="en-US" sz="3600" b="1" dirty="0">
              <a:solidFill>
                <a:srgbClr val="0070C0"/>
              </a:solidFill>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15363" name="内容占位符 6"/>
          <p:cNvSpPr>
            <a:spLocks noGrp="1"/>
          </p:cNvSpPr>
          <p:nvPr>
            <p:ph idx="1"/>
          </p:nvPr>
        </p:nvSpPr>
        <p:spPr>
          <a:xfrm>
            <a:off x="323850" y="1600200"/>
            <a:ext cx="8362950" cy="4637088"/>
          </a:xfrm>
          <a:ln/>
        </p:spPr>
        <p:txBody>
          <a:bodyPr vert="horz" wrap="square" lIns="91440" tIns="45720" rIns="91440" bIns="45720" anchor="t"/>
          <a:p>
            <a:pPr algn="just">
              <a:lnSpc>
                <a:spcPct val="150000"/>
              </a:lnSpc>
            </a:pPr>
            <a:r>
              <a:rPr lang="zh-CN" altLang="en-US" sz="1600" b="1" dirty="0">
                <a:latin typeface="宋体" panose="02010600030101010101" pitchFamily="2" charset="-122"/>
                <a:ea typeface="楷体" panose="02010609060101010101" pitchFamily="49" charset="-122"/>
              </a:rPr>
              <a:t>招标人和中标人</a:t>
            </a:r>
            <a:r>
              <a:rPr lang="zh-CN" altLang="en-US" sz="1600" b="1" dirty="0">
                <a:latin typeface="宋体" panose="02010600030101010101" pitchFamily="2" charset="-122"/>
              </a:rPr>
              <a:t>签署背离中标</a:t>
            </a:r>
            <a:r>
              <a:rPr lang="zh-CN" altLang="en-US" sz="1600" b="1" dirty="0"/>
              <a:t>“合同实质性内容”的协议的处理</a:t>
            </a:r>
            <a:endParaRPr lang="en-US" altLang="zh-CN" sz="1600" b="1" dirty="0"/>
          </a:p>
          <a:p>
            <a:pPr lvl="1" algn="just">
              <a:lnSpc>
                <a:spcPct val="150000"/>
              </a:lnSpc>
            </a:pPr>
            <a:r>
              <a:rPr lang="zh-CN" altLang="en-US" sz="1600" u="sng" dirty="0">
                <a:solidFill>
                  <a:srgbClr val="FF0000"/>
                </a:solidFill>
              </a:rPr>
              <a:t>行政处罚。</a:t>
            </a:r>
            <a:r>
              <a:rPr lang="en-US" altLang="zh-CN" sz="1600" dirty="0"/>
              <a:t>《</a:t>
            </a:r>
            <a:r>
              <a:rPr lang="zh-CN" altLang="en-US" sz="1600" dirty="0"/>
              <a:t>招标投标法</a:t>
            </a:r>
            <a:r>
              <a:rPr lang="en-US" altLang="zh-CN" sz="1600" dirty="0"/>
              <a:t>》</a:t>
            </a:r>
            <a:r>
              <a:rPr lang="zh-CN" altLang="en-US" sz="1600" dirty="0"/>
              <a:t>第</a:t>
            </a:r>
            <a:r>
              <a:rPr lang="en-US" altLang="zh-CN" sz="1600" dirty="0"/>
              <a:t>59</a:t>
            </a:r>
            <a:r>
              <a:rPr lang="zh-CN" altLang="en-US" sz="1600" dirty="0"/>
              <a:t>条第</a:t>
            </a:r>
            <a:r>
              <a:rPr lang="en-US" altLang="zh-CN" sz="1600" dirty="0"/>
              <a:t>1</a:t>
            </a:r>
            <a:r>
              <a:rPr lang="zh-CN" altLang="en-US" sz="1600" dirty="0"/>
              <a:t>款规定，</a:t>
            </a:r>
            <a:r>
              <a:rPr lang="zh-CN" altLang="en-US" sz="1600" dirty="0">
                <a:latin typeface="楷体" panose="02010609060101010101" pitchFamily="49" charset="-122"/>
                <a:ea typeface="楷体" panose="02010609060101010101" pitchFamily="49" charset="-122"/>
              </a:rPr>
              <a:t>“招标人与中标人不按照招标文件和中标人的投标文件订立合同的，或者招标人、中标人订立背离合同实质性内容的协议的，责令改正；可以处中标项目金额千分之五以上千分之十以下的罚款。”</a:t>
            </a:r>
            <a:r>
              <a:rPr lang="zh-CN" altLang="en-US" sz="1600" dirty="0">
                <a:latin typeface="宋体" panose="02010600030101010101" pitchFamily="2" charset="-122"/>
              </a:rPr>
              <a:t>上述规定并没有接否认“阴合同”的效力，只规定行政处罚。</a:t>
            </a:r>
            <a:endParaRPr lang="en-US" altLang="zh-CN" sz="1600" dirty="0">
              <a:latin typeface="宋体" panose="02010600030101010101" pitchFamily="2" charset="-122"/>
            </a:endParaRPr>
          </a:p>
          <a:p>
            <a:pPr lvl="1" algn="just">
              <a:lnSpc>
                <a:spcPct val="150000"/>
              </a:lnSpc>
            </a:pPr>
            <a:r>
              <a:rPr lang="zh-CN" altLang="en-US" sz="1600" u="sng" dirty="0">
                <a:solidFill>
                  <a:srgbClr val="FF0000"/>
                </a:solidFill>
              </a:rPr>
              <a:t>民事处理。</a:t>
            </a:r>
            <a:r>
              <a:rPr lang="zh-CN" altLang="en-US" sz="1600" dirty="0"/>
              <a:t>最高人民法院</a:t>
            </a:r>
            <a:r>
              <a:rPr lang="en-US" altLang="zh-CN" sz="1600" dirty="0"/>
              <a:t>《</a:t>
            </a:r>
            <a:r>
              <a:rPr lang="zh-CN" altLang="en-US" sz="1600" dirty="0"/>
              <a:t>关于审理建设工程施工合同纠纷案件适用法律问题的解释</a:t>
            </a:r>
            <a:r>
              <a:rPr lang="en-US" altLang="zh-CN" sz="1600" dirty="0"/>
              <a:t>》</a:t>
            </a:r>
            <a:r>
              <a:rPr lang="zh-CN" altLang="en-US" sz="1600" dirty="0"/>
              <a:t>第</a:t>
            </a:r>
            <a:r>
              <a:rPr lang="en-US" altLang="zh-CN" sz="1600" dirty="0"/>
              <a:t>21</a:t>
            </a:r>
            <a:r>
              <a:rPr lang="zh-CN" altLang="en-US" sz="1600" dirty="0"/>
              <a:t>条明确规定，</a:t>
            </a:r>
            <a:r>
              <a:rPr lang="zh-CN" altLang="en-US" sz="1600" dirty="0">
                <a:latin typeface="楷体" panose="02010609060101010101" pitchFamily="49" charset="-122"/>
                <a:ea typeface="楷体" panose="02010609060101010101" pitchFamily="49" charset="-122"/>
              </a:rPr>
              <a:t>“当事人就同一建设工程另行订立的建设工程施工合同与经过备案的中标合同实质性内容不一致的，应当</a:t>
            </a:r>
            <a:r>
              <a:rPr lang="zh-CN" altLang="en-US" sz="1600" u="sng" dirty="0">
                <a:solidFill>
                  <a:srgbClr val="FF0000"/>
                </a:solidFill>
                <a:latin typeface="楷体" panose="02010609060101010101" pitchFamily="49" charset="-122"/>
                <a:ea typeface="楷体" panose="02010609060101010101" pitchFamily="49" charset="-122"/>
              </a:rPr>
              <a:t>以备案的中标合同作为结算工程价款的根据。”但是对于“背离合同实质性内容”的民事后果，现行规定并不清楚。</a:t>
            </a:r>
            <a:endParaRPr lang="en-US" altLang="zh-CN" sz="1600" u="sng" dirty="0">
              <a:solidFill>
                <a:srgbClr val="FF0000"/>
              </a:solidFill>
              <a:latin typeface="楷体" panose="02010609060101010101" pitchFamily="49" charset="-122"/>
              <a:ea typeface="楷体" panose="02010609060101010101" pitchFamily="49" charset="-122"/>
            </a:endParaRPr>
          </a:p>
          <a:p>
            <a:pPr lvl="1" algn="just">
              <a:lnSpc>
                <a:spcPct val="150000"/>
              </a:lnSpc>
              <a:buNone/>
            </a:pPr>
            <a:r>
              <a:rPr lang="zh-CN" altLang="en-US" sz="1600" dirty="0">
                <a:latin typeface="宋体" panose="02010600030101010101" pitchFamily="2" charset="-122"/>
              </a:rPr>
              <a:t>   该司法解释也并没有整体否认“黑合同”的法律效力，只是规定</a:t>
            </a:r>
            <a:r>
              <a:rPr lang="zh-CN" altLang="en-US" sz="1600" dirty="0">
                <a:latin typeface="楷体" panose="02010609060101010101" pitchFamily="49" charset="-122"/>
                <a:ea typeface="楷体" panose="02010609060101010101" pitchFamily="49" charset="-122"/>
              </a:rPr>
              <a:t>“以备案的中标合同作为结算工程价款的根据。”</a:t>
            </a:r>
            <a:endParaRPr lang="en-US" altLang="zh-CN" sz="1600" dirty="0">
              <a:latin typeface="楷体" panose="02010609060101010101" pitchFamily="49" charset="-122"/>
              <a:ea typeface="楷体" panose="02010609060101010101" pitchFamily="49" charset="-122"/>
            </a:endParaRPr>
          </a:p>
          <a:p>
            <a:pPr algn="just">
              <a:lnSpc>
                <a:spcPct val="150000"/>
              </a:lnSpc>
            </a:pPr>
            <a:r>
              <a:rPr lang="zh-CN" altLang="en-US" sz="1600" b="1" dirty="0">
                <a:latin typeface="宋体" panose="02010600030101010101" pitchFamily="2" charset="-122"/>
              </a:rPr>
              <a:t>建议：</a:t>
            </a:r>
            <a:r>
              <a:rPr lang="zh-CN" altLang="en-US" sz="1600" dirty="0">
                <a:latin typeface="宋体" panose="02010600030101010101" pitchFamily="2" charset="-122"/>
              </a:rPr>
              <a:t>避免使用黑白合同，以确保根据合同约定结算工程款。</a:t>
            </a:r>
            <a:endParaRPr lang="en-US" altLang="zh-CN" sz="1600" dirty="0">
              <a:latin typeface="宋体" panose="02010600030101010101" pitchFamily="2" charset="-122"/>
            </a:endParaRPr>
          </a:p>
        </p:txBody>
      </p:sp>
      <p:sp>
        <p:nvSpPr>
          <p:cNvPr id="15364"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标题 1"/>
          <p:cNvSpPr>
            <a:spLocks noGrp="1"/>
          </p:cNvSpPr>
          <p:nvPr>
            <p:ph type="title"/>
          </p:nvPr>
        </p:nvSpPr>
        <p:spPr>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b="1" dirty="0">
              <a:ea typeface="华文隶书" panose="02010800040101010101" pitchFamily="2" charset="-122"/>
            </a:endParaRPr>
          </a:p>
        </p:txBody>
      </p:sp>
      <p:sp>
        <p:nvSpPr>
          <p:cNvPr id="144387" name="内容占位符 5"/>
          <p:cNvSpPr>
            <a:spLocks noGrp="1"/>
          </p:cNvSpPr>
          <p:nvPr>
            <p:ph sz="half" idx="1"/>
          </p:nvPr>
        </p:nvSpPr>
        <p:spPr>
          <a:xfrm>
            <a:off x="457200" y="1417638"/>
            <a:ext cx="4038600" cy="4708525"/>
          </a:xfrm>
          <a:ln/>
        </p:spPr>
        <p:txBody>
          <a:bodyPr vert="horz" wrap="square" lIns="91440" tIns="45720" rIns="91440" bIns="45720" anchor="t"/>
          <a:p>
            <a:pPr>
              <a:lnSpc>
                <a:spcPct val="150000"/>
              </a:lnSpc>
              <a:buClrTx/>
              <a:buSzTx/>
            </a:pPr>
            <a:r>
              <a:rPr lang="zh-CN" altLang="zh-CN" sz="2000" b="1" kern="1200" dirty="0">
                <a:latin typeface="+mn-lt"/>
                <a:ea typeface="+mn-ea"/>
                <a:cs typeface="宋体" panose="02010600030101010101" pitchFamily="2" charset="-122"/>
              </a:rPr>
              <a:t>18. 竣工试验和竣工验收</a:t>
            </a:r>
            <a:endParaRPr lang="en-US" altLang="zh-CN" sz="2000" b="1" kern="1200" dirty="0">
              <a:latin typeface="+mn-lt"/>
              <a:ea typeface="+mn-ea"/>
              <a:cs typeface="宋体" panose="02010600030101010101" pitchFamily="2" charset="-122"/>
            </a:endParaRPr>
          </a:p>
          <a:p>
            <a:pPr>
              <a:lnSpc>
                <a:spcPct val="150000"/>
              </a:lnSpc>
              <a:buClrTx/>
              <a:buSzTx/>
              <a:buNone/>
            </a:pPr>
            <a:r>
              <a:rPr lang="zh-CN" altLang="en-US" sz="2000" b="1" kern="1200" dirty="0">
                <a:latin typeface="+mn-lt"/>
                <a:ea typeface="+mn-ea"/>
                <a:cs typeface="宋体" panose="02010600030101010101" pitchFamily="2" charset="-122"/>
              </a:rPr>
              <a:t>（九部委标准合同）</a:t>
            </a:r>
            <a:endParaRPr lang="zh-CN" altLang="zh-CN" sz="2000" b="1" kern="1200" dirty="0">
              <a:latin typeface="+mn-lt"/>
              <a:ea typeface="+mn-ea"/>
              <a:cs typeface="宋体" panose="02010600030101010101" pitchFamily="2" charset="-122"/>
            </a:endParaRPr>
          </a:p>
          <a:p>
            <a:pPr>
              <a:buClrTx/>
              <a:buSzTx/>
            </a:pPr>
            <a:endParaRPr lang="en-US" altLang="zh-CN" sz="2400" b="1" kern="1200" dirty="0">
              <a:latin typeface="Times New Roman" panose="02020603050405020304" pitchFamily="18" charset="0"/>
              <a:ea typeface="+mn-ea"/>
              <a:cs typeface="宋体" panose="02010600030101010101" pitchFamily="2" charset="-122"/>
            </a:endParaRPr>
          </a:p>
          <a:p>
            <a:pPr>
              <a:buClrTx/>
              <a:buSzTx/>
            </a:pPr>
            <a:endParaRPr lang="en-US" altLang="zh-CN" sz="2400" b="1" kern="1200" dirty="0">
              <a:latin typeface="Times New Roman" panose="02020603050405020304" pitchFamily="18" charset="0"/>
              <a:ea typeface="+mn-ea"/>
              <a:cs typeface="宋体" panose="02010600030101010101" pitchFamily="2" charset="-122"/>
            </a:endParaRPr>
          </a:p>
          <a:p>
            <a:pPr>
              <a:buClrTx/>
              <a:buSzTx/>
              <a:buNone/>
            </a:pPr>
            <a:endParaRPr lang="en-US" altLang="zh-CN" sz="1500" b="1" kern="1200" dirty="0">
              <a:solidFill>
                <a:schemeClr val="tx2"/>
              </a:solidFill>
              <a:latin typeface="Times New Roman" panose="02020603050405020304" pitchFamily="18" charset="0"/>
              <a:ea typeface="Times New Roman" panose="02020603050405020304" pitchFamily="18" charset="0"/>
              <a:cs typeface="宋体" panose="02010600030101010101" pitchFamily="2" charset="-122"/>
            </a:endParaRPr>
          </a:p>
        </p:txBody>
      </p:sp>
      <p:sp>
        <p:nvSpPr>
          <p:cNvPr id="144388" name="内容占位符 1"/>
          <p:cNvSpPr>
            <a:spLocks noGrp="1"/>
          </p:cNvSpPr>
          <p:nvPr>
            <p:ph sz="half" idx="2"/>
          </p:nvPr>
        </p:nvSpPr>
        <p:spPr>
          <a:xfrm>
            <a:off x="4648200" y="1417638"/>
            <a:ext cx="4038600" cy="4708525"/>
          </a:xfrm>
          <a:ln/>
        </p:spPr>
        <p:txBody>
          <a:bodyPr vert="horz" wrap="square" lIns="91440" tIns="45720" rIns="91440" bIns="45720" anchor="t"/>
          <a:p>
            <a:pPr>
              <a:lnSpc>
                <a:spcPct val="150000"/>
              </a:lnSpc>
              <a:buClrTx/>
              <a:buSzTx/>
            </a:pPr>
            <a:r>
              <a:rPr lang="zh-CN" altLang="zh-CN" sz="1800" kern="1200" dirty="0">
                <a:latin typeface="+mn-lt"/>
                <a:ea typeface="+mn-ea"/>
                <a:cs typeface="宋体" panose="02010600030101010101" pitchFamily="2" charset="-122"/>
              </a:rPr>
              <a:t>18.1 竣工试验</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18.2 竣工验收申请报告</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18.3 竣工验收</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18.4 国家验收</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18.5 区段工程验收</a:t>
            </a:r>
            <a:endParaRPr lang="en-US"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18.6 施工期运行</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18.7 竣工清场</a:t>
            </a:r>
            <a:endParaRPr lang="zh-CN" altLang="zh-CN" sz="1800" kern="1200" dirty="0">
              <a:latin typeface="+mn-lt"/>
              <a:ea typeface="+mn-ea"/>
              <a:cs typeface="宋体" panose="02010600030101010101" pitchFamily="2" charset="-122"/>
            </a:endParaRPr>
          </a:p>
          <a:p>
            <a:pPr>
              <a:lnSpc>
                <a:spcPct val="150000"/>
              </a:lnSpc>
              <a:buClrTx/>
              <a:buSzTx/>
            </a:pPr>
            <a:r>
              <a:rPr lang="zh-CN" altLang="zh-CN" sz="1800" kern="1200" dirty="0">
                <a:latin typeface="+mn-lt"/>
                <a:ea typeface="+mn-ea"/>
                <a:cs typeface="宋体" panose="02010600030101010101" pitchFamily="2" charset="-122"/>
              </a:rPr>
              <a:t>18.8 施工队伍的撤离</a:t>
            </a:r>
            <a:endParaRPr lang="zh-CN" altLang="en-US" sz="1800" kern="1200" dirty="0">
              <a:latin typeface="+mn-lt"/>
              <a:ea typeface="+mn-ea"/>
              <a:cs typeface="宋体" panose="02010600030101010101" pitchFamily="2" charset="-122"/>
            </a:endParaRPr>
          </a:p>
          <a:p>
            <a:pPr>
              <a:lnSpc>
                <a:spcPct val="150000"/>
              </a:lnSpc>
              <a:buClrTx/>
              <a:buSzTx/>
            </a:pPr>
            <a:r>
              <a:rPr lang="zh-CN" altLang="zh-CN" sz="1800" b="1" kern="1200" dirty="0">
                <a:solidFill>
                  <a:srgbClr val="F79646"/>
                </a:solidFill>
                <a:latin typeface="+mn-lt"/>
                <a:ea typeface="+mn-ea"/>
                <a:cs typeface="宋体" panose="02010600030101010101" pitchFamily="2" charset="-122"/>
              </a:rPr>
              <a:t>18.9 竣工后试验（A）</a:t>
            </a:r>
            <a:endParaRPr lang="zh-CN" altLang="zh-CN" sz="1800" b="1" kern="1200" dirty="0">
              <a:solidFill>
                <a:srgbClr val="F79646"/>
              </a:solidFill>
              <a:latin typeface="+mn-lt"/>
              <a:ea typeface="+mn-ea"/>
              <a:cs typeface="宋体" panose="02010600030101010101" pitchFamily="2" charset="-122"/>
            </a:endParaRPr>
          </a:p>
          <a:p>
            <a:pPr>
              <a:lnSpc>
                <a:spcPct val="150000"/>
              </a:lnSpc>
              <a:buClrTx/>
              <a:buSzTx/>
            </a:pPr>
            <a:r>
              <a:rPr lang="zh-CN" altLang="zh-CN" sz="1800" b="1" kern="1200" dirty="0">
                <a:solidFill>
                  <a:srgbClr val="F79646"/>
                </a:solidFill>
                <a:latin typeface="+mn-lt"/>
                <a:ea typeface="+mn-ea"/>
                <a:cs typeface="宋体" panose="02010600030101010101" pitchFamily="2" charset="-122"/>
              </a:rPr>
              <a:t>18.9 竣工后试验（B）</a:t>
            </a:r>
            <a:endParaRPr lang="en-US" altLang="zh-CN" sz="1800" b="1" kern="1200" dirty="0">
              <a:solidFill>
                <a:srgbClr val="F79646"/>
              </a:solidFill>
              <a:latin typeface="+mn-lt"/>
              <a:ea typeface="+mn-ea"/>
              <a:cs typeface="宋体" panose="02010600030101010101" pitchFamily="2" charset="-122"/>
            </a:endParaRPr>
          </a:p>
        </p:txBody>
      </p:sp>
      <p:sp>
        <p:nvSpPr>
          <p:cNvPr id="14438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
          <p:cNvSpPr>
            <a:spLocks noGrp="1"/>
          </p:cNvSpPr>
          <p:nvPr>
            <p:ph type="title"/>
          </p:nvPr>
        </p:nvSpPr>
        <p:spPr>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b="1" dirty="0">
              <a:ea typeface="华文隶书" panose="02010800040101010101" pitchFamily="2" charset="-122"/>
            </a:endParaRPr>
          </a:p>
        </p:txBody>
      </p:sp>
      <p:sp>
        <p:nvSpPr>
          <p:cNvPr id="145411" name="内容占位符 5"/>
          <p:cNvSpPr>
            <a:spLocks noGrp="1"/>
          </p:cNvSpPr>
          <p:nvPr>
            <p:ph idx="1"/>
          </p:nvPr>
        </p:nvSpPr>
        <p:spPr>
          <a:ln/>
        </p:spPr>
        <p:txBody>
          <a:bodyPr vert="horz" wrap="square" lIns="91440" tIns="45720" rIns="91440" bIns="45720" anchor="t"/>
          <a:p>
            <a:pPr algn="just">
              <a:lnSpc>
                <a:spcPct val="150000"/>
              </a:lnSpc>
            </a:pPr>
            <a:r>
              <a:rPr lang="en-US" altLang="zh-CN" sz="1800" b="1" dirty="0">
                <a:latin typeface="楷体" panose="02010609060101010101" pitchFamily="49" charset="-122"/>
                <a:ea typeface="楷体" panose="02010609060101010101" pitchFamily="49" charset="-122"/>
              </a:rPr>
              <a:t>18.2 </a:t>
            </a:r>
            <a:r>
              <a:rPr lang="zh-CN" altLang="zh-CN" sz="1800" b="1" dirty="0">
                <a:latin typeface="楷体" panose="02010609060101010101" pitchFamily="49" charset="-122"/>
                <a:ea typeface="楷体" panose="02010609060101010101" pitchFamily="49" charset="-122"/>
              </a:rPr>
              <a:t>竣工验收申请报告</a:t>
            </a:r>
            <a:endParaRPr lang="zh-CN" altLang="zh-CN" sz="1800" b="1" dirty="0">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当工程</a:t>
            </a:r>
            <a:r>
              <a:rPr lang="zh-CN" altLang="zh-CN" sz="1800" u="sng" dirty="0">
                <a:solidFill>
                  <a:srgbClr val="FF0000"/>
                </a:solidFill>
                <a:latin typeface="楷体" panose="02010609060101010101" pitchFamily="49" charset="-122"/>
                <a:ea typeface="楷体" panose="02010609060101010101" pitchFamily="49" charset="-122"/>
              </a:rPr>
              <a:t>具备以下条件</a:t>
            </a:r>
            <a:r>
              <a:rPr lang="zh-CN" altLang="zh-CN" sz="1800" dirty="0">
                <a:latin typeface="楷体" panose="02010609060101010101" pitchFamily="49" charset="-122"/>
                <a:ea typeface="楷体" panose="02010609060101010101" pitchFamily="49" charset="-122"/>
              </a:rPr>
              <a:t>时，承包人即可向监理人报送竣工验收申请报告：</a:t>
            </a:r>
            <a:endParaRPr lang="zh-CN" altLang="zh-CN" sz="1800" dirty="0">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1</a:t>
            </a:r>
            <a:r>
              <a:rPr lang="zh-CN" altLang="zh-CN" sz="1800" dirty="0">
                <a:latin typeface="楷体" panose="02010609060101010101" pitchFamily="49" charset="-122"/>
                <a:ea typeface="楷体" panose="02010609060101010101" pitchFamily="49" charset="-122"/>
              </a:rPr>
              <a:t>）</a:t>
            </a:r>
            <a:r>
              <a:rPr lang="zh-CN" altLang="zh-CN" sz="1800" u="sng" dirty="0">
                <a:solidFill>
                  <a:srgbClr val="FF0000"/>
                </a:solidFill>
                <a:latin typeface="楷体" panose="02010609060101010101" pitchFamily="49" charset="-122"/>
                <a:ea typeface="楷体" panose="02010609060101010101" pitchFamily="49" charset="-122"/>
              </a:rPr>
              <a:t>除</a:t>
            </a:r>
            <a:r>
              <a:rPr lang="zh-CN" altLang="zh-CN" sz="1800" dirty="0">
                <a:latin typeface="楷体" panose="02010609060101010101" pitchFamily="49" charset="-122"/>
                <a:ea typeface="楷体" panose="02010609060101010101" pitchFamily="49" charset="-122"/>
              </a:rPr>
              <a:t>监理人同意列入缺陷责任期内完成的尾工（甩项）工程和缺陷修补工作外，</a:t>
            </a:r>
            <a:r>
              <a:rPr lang="zh-CN" altLang="zh-CN" sz="1800" u="sng" dirty="0">
                <a:solidFill>
                  <a:srgbClr val="FF0000"/>
                </a:solidFill>
                <a:latin typeface="楷体" panose="02010609060101010101" pitchFamily="49" charset="-122"/>
                <a:ea typeface="楷体" panose="02010609060101010101" pitchFamily="49" charset="-122"/>
              </a:rPr>
              <a:t>合同范围内的全部区段工程以及有关工作，包括合同要求的试验和竣工试验均已完成，并符合合同要求；</a:t>
            </a:r>
            <a:endParaRPr lang="zh-CN" altLang="zh-CN" sz="1800" u="sng" dirty="0">
              <a:solidFill>
                <a:srgbClr val="FF0000"/>
              </a:solidFill>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2</a:t>
            </a:r>
            <a:r>
              <a:rPr lang="zh-CN" altLang="zh-CN" sz="1800" dirty="0">
                <a:latin typeface="楷体" panose="02010609060101010101" pitchFamily="49" charset="-122"/>
                <a:ea typeface="楷体" panose="02010609060101010101" pitchFamily="49" charset="-122"/>
              </a:rPr>
              <a:t>）已按合同约定的内容和份数备齐了符合要求的</a:t>
            </a:r>
            <a:r>
              <a:rPr lang="zh-CN" altLang="zh-CN" sz="1800" u="sng" dirty="0">
                <a:solidFill>
                  <a:srgbClr val="FF0000"/>
                </a:solidFill>
                <a:latin typeface="楷体" panose="02010609060101010101" pitchFamily="49" charset="-122"/>
                <a:ea typeface="楷体" panose="02010609060101010101" pitchFamily="49" charset="-122"/>
              </a:rPr>
              <a:t>竣工文件；</a:t>
            </a:r>
            <a:endParaRPr lang="zh-CN" altLang="zh-CN" sz="1800" u="sng" dirty="0">
              <a:solidFill>
                <a:srgbClr val="FF0000"/>
              </a:solidFill>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3</a:t>
            </a:r>
            <a:r>
              <a:rPr lang="zh-CN" altLang="zh-CN" sz="1800" dirty="0">
                <a:latin typeface="楷体" panose="02010609060101010101" pitchFamily="49" charset="-122"/>
                <a:ea typeface="楷体" panose="02010609060101010101" pitchFamily="49" charset="-122"/>
              </a:rPr>
              <a:t>）已按监理人的要求</a:t>
            </a:r>
            <a:r>
              <a:rPr lang="zh-CN" altLang="zh-CN" sz="1800" u="sng" dirty="0">
                <a:solidFill>
                  <a:srgbClr val="FF0000"/>
                </a:solidFill>
                <a:latin typeface="楷体" panose="02010609060101010101" pitchFamily="49" charset="-122"/>
                <a:ea typeface="楷体" panose="02010609060101010101" pitchFamily="49" charset="-122"/>
              </a:rPr>
              <a:t>编制了</a:t>
            </a:r>
            <a:r>
              <a:rPr lang="zh-CN" altLang="zh-CN" sz="1800" dirty="0">
                <a:latin typeface="楷体" panose="02010609060101010101" pitchFamily="49" charset="-122"/>
                <a:ea typeface="楷体" panose="02010609060101010101" pitchFamily="49" charset="-122"/>
              </a:rPr>
              <a:t>在缺陷责任期内完成的</a:t>
            </a:r>
            <a:r>
              <a:rPr lang="zh-CN" altLang="zh-CN" sz="1800" u="sng" dirty="0">
                <a:solidFill>
                  <a:srgbClr val="FF0000"/>
                </a:solidFill>
                <a:latin typeface="楷体" panose="02010609060101010101" pitchFamily="49" charset="-122"/>
                <a:ea typeface="楷体" panose="02010609060101010101" pitchFamily="49" charset="-122"/>
              </a:rPr>
              <a:t>尾工（甩项）工程和缺陷修补工作清单以及相应施工计划；</a:t>
            </a:r>
            <a:endParaRPr lang="zh-CN" altLang="zh-CN" sz="1800" u="sng" dirty="0">
              <a:solidFill>
                <a:srgbClr val="FF0000"/>
              </a:solidFill>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4</a:t>
            </a:r>
            <a:r>
              <a:rPr lang="zh-CN" altLang="zh-CN" sz="1800" dirty="0">
                <a:latin typeface="楷体" panose="02010609060101010101" pitchFamily="49" charset="-122"/>
                <a:ea typeface="楷体" panose="02010609060101010101" pitchFamily="49" charset="-122"/>
              </a:rPr>
              <a:t>）</a:t>
            </a:r>
            <a:r>
              <a:rPr lang="zh-CN" altLang="zh-CN" sz="1800" u="sng" dirty="0">
                <a:solidFill>
                  <a:srgbClr val="FF0000"/>
                </a:solidFill>
                <a:latin typeface="楷体" panose="02010609060101010101" pitchFamily="49" charset="-122"/>
                <a:ea typeface="楷体" panose="02010609060101010101" pitchFamily="49" charset="-122"/>
              </a:rPr>
              <a:t>监理人要求</a:t>
            </a:r>
            <a:r>
              <a:rPr lang="zh-CN" altLang="zh-CN" sz="1800" dirty="0">
                <a:latin typeface="楷体" panose="02010609060101010101" pitchFamily="49" charset="-122"/>
                <a:ea typeface="楷体" panose="02010609060101010101" pitchFamily="49" charset="-122"/>
              </a:rPr>
              <a:t>在竣工验收前应完成</a:t>
            </a:r>
            <a:r>
              <a:rPr lang="zh-CN" altLang="zh-CN" sz="1800" u="sng" dirty="0">
                <a:solidFill>
                  <a:srgbClr val="FF0000"/>
                </a:solidFill>
                <a:latin typeface="楷体" panose="02010609060101010101" pitchFamily="49" charset="-122"/>
                <a:ea typeface="楷体" panose="02010609060101010101" pitchFamily="49" charset="-122"/>
              </a:rPr>
              <a:t>的其他工作；</a:t>
            </a:r>
            <a:endParaRPr lang="zh-CN" altLang="zh-CN" sz="1800" u="sng" dirty="0">
              <a:solidFill>
                <a:srgbClr val="FF0000"/>
              </a:solidFill>
              <a:latin typeface="楷体" panose="02010609060101010101" pitchFamily="49" charset="-122"/>
              <a:ea typeface="楷体" panose="02010609060101010101" pitchFamily="49" charset="-122"/>
            </a:endParaRPr>
          </a:p>
          <a:p>
            <a:pPr algn="just">
              <a:lnSpc>
                <a:spcPct val="150000"/>
              </a:lnSpc>
              <a:buNone/>
            </a:pPr>
            <a:r>
              <a:rPr lang="zh-CN" altLang="zh-CN" sz="1800" dirty="0">
                <a:latin typeface="楷体" panose="02010609060101010101" pitchFamily="49" charset="-122"/>
                <a:ea typeface="楷体" panose="02010609060101010101" pitchFamily="49" charset="-122"/>
              </a:rPr>
              <a:t>（</a:t>
            </a:r>
            <a:r>
              <a:rPr lang="en-US" altLang="zh-CN" sz="1800" dirty="0">
                <a:latin typeface="楷体" panose="02010609060101010101" pitchFamily="49" charset="-122"/>
                <a:ea typeface="楷体" panose="02010609060101010101" pitchFamily="49" charset="-122"/>
              </a:rPr>
              <a:t>5</a:t>
            </a:r>
            <a:r>
              <a:rPr lang="zh-CN" altLang="zh-CN" sz="1800" dirty="0">
                <a:latin typeface="楷体" panose="02010609060101010101" pitchFamily="49" charset="-122"/>
                <a:ea typeface="楷体" panose="02010609060101010101" pitchFamily="49" charset="-122"/>
              </a:rPr>
              <a:t>）监理人要求提交的</a:t>
            </a:r>
            <a:r>
              <a:rPr lang="zh-CN" altLang="zh-CN" sz="1800" u="sng" dirty="0">
                <a:solidFill>
                  <a:srgbClr val="FF0000"/>
                </a:solidFill>
                <a:latin typeface="楷体" panose="02010609060101010101" pitchFamily="49" charset="-122"/>
                <a:ea typeface="楷体" panose="02010609060101010101" pitchFamily="49" charset="-122"/>
              </a:rPr>
              <a:t>竣工验收资料清单。</a:t>
            </a:r>
            <a:endParaRPr lang="zh-CN" altLang="zh-CN" sz="1800" u="sng" dirty="0">
              <a:solidFill>
                <a:srgbClr val="FF0000"/>
              </a:solidFill>
              <a:latin typeface="楷体" panose="02010609060101010101" pitchFamily="49" charset="-122"/>
              <a:ea typeface="楷体" panose="02010609060101010101" pitchFamily="49" charset="-122"/>
            </a:endParaRPr>
          </a:p>
        </p:txBody>
      </p:sp>
      <p:sp>
        <p:nvSpPr>
          <p:cNvPr id="145412"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标题 1"/>
          <p:cNvSpPr>
            <a:spLocks noGrp="1"/>
          </p:cNvSpPr>
          <p:nvPr>
            <p:ph type="title"/>
          </p:nvPr>
        </p:nvSpPr>
        <p:spPr>
          <a:xfrm>
            <a:off x="457200" y="274638"/>
            <a:ext cx="8229600" cy="706437"/>
          </a:xfrm>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b="1" dirty="0">
              <a:ea typeface="华文隶书" panose="02010800040101010101" pitchFamily="2" charset="-122"/>
            </a:endParaRPr>
          </a:p>
        </p:txBody>
      </p:sp>
      <p:sp>
        <p:nvSpPr>
          <p:cNvPr id="146435" name="内容占位符 5"/>
          <p:cNvSpPr>
            <a:spLocks noGrp="1"/>
          </p:cNvSpPr>
          <p:nvPr>
            <p:ph idx="1"/>
          </p:nvPr>
        </p:nvSpPr>
        <p:spPr>
          <a:xfrm>
            <a:off x="457200" y="1125538"/>
            <a:ext cx="8229600" cy="5327650"/>
          </a:xfrm>
          <a:ln/>
        </p:spPr>
        <p:txBody>
          <a:bodyPr vert="horz" wrap="square" lIns="91440" tIns="45720" rIns="91440" bIns="45720" anchor="t"/>
          <a:p>
            <a:pPr algn="just">
              <a:lnSpc>
                <a:spcPts val="2625"/>
              </a:lnSpc>
            </a:pPr>
            <a:r>
              <a:rPr lang="en-US" altLang="zh-CN" sz="1600" b="1" dirty="0">
                <a:latin typeface="楷体" panose="02010609060101010101" pitchFamily="49" charset="-122"/>
                <a:ea typeface="楷体" panose="02010609060101010101" pitchFamily="49" charset="-122"/>
              </a:rPr>
              <a:t>18.1 </a:t>
            </a:r>
            <a:r>
              <a:rPr lang="zh-CN" altLang="zh-CN" sz="1600" b="1" dirty="0">
                <a:latin typeface="楷体" panose="02010609060101010101" pitchFamily="49" charset="-122"/>
                <a:ea typeface="楷体" panose="02010609060101010101" pitchFamily="49" charset="-122"/>
              </a:rPr>
              <a:t>竣工试验</a:t>
            </a:r>
            <a:r>
              <a:rPr lang="en-US" altLang="zh-CN" sz="1600" b="1" dirty="0">
                <a:latin typeface="楷体" panose="02010609060101010101" pitchFamily="49" charset="-122"/>
                <a:ea typeface="楷体" panose="02010609060101010101" pitchFamily="49" charset="-122"/>
              </a:rPr>
              <a:t>   </a:t>
            </a:r>
            <a:endParaRPr lang="zh-CN" altLang="zh-CN" sz="1600" b="1" dirty="0">
              <a:latin typeface="楷体" panose="02010609060101010101" pitchFamily="49" charset="-122"/>
              <a:ea typeface="楷体" panose="02010609060101010101" pitchFamily="49" charset="-122"/>
            </a:endParaRPr>
          </a:p>
          <a:p>
            <a:pPr algn="just">
              <a:lnSpc>
                <a:spcPts val="2625"/>
              </a:lnSpc>
              <a:buNone/>
            </a:pPr>
            <a:r>
              <a:rPr lang="en-US" altLang="zh-CN" sz="1600" dirty="0">
                <a:latin typeface="楷体" panose="02010609060101010101" pitchFamily="49" charset="-122"/>
                <a:ea typeface="楷体" panose="02010609060101010101" pitchFamily="49" charset="-122"/>
              </a:rPr>
              <a:t>18.1.1</a:t>
            </a:r>
            <a:r>
              <a:rPr lang="zh-CN" altLang="zh-CN" sz="1600" dirty="0">
                <a:latin typeface="楷体" panose="02010609060101010101" pitchFamily="49" charset="-122"/>
                <a:ea typeface="楷体" panose="02010609060101010101" pitchFamily="49" charset="-122"/>
              </a:rPr>
              <a:t>承包人按照第</a:t>
            </a:r>
            <a:r>
              <a:rPr lang="en-US" altLang="zh-CN" sz="1600" dirty="0">
                <a:latin typeface="楷体" panose="02010609060101010101" pitchFamily="49" charset="-122"/>
                <a:ea typeface="楷体" panose="02010609060101010101" pitchFamily="49" charset="-122"/>
              </a:rPr>
              <a:t>5.5</a:t>
            </a:r>
            <a:r>
              <a:rPr lang="zh-CN" altLang="zh-CN" sz="1600" dirty="0">
                <a:latin typeface="楷体" panose="02010609060101010101" pitchFamily="49" charset="-122"/>
                <a:ea typeface="楷体" panose="02010609060101010101" pitchFamily="49" charset="-122"/>
              </a:rPr>
              <a:t>款和第</a:t>
            </a:r>
            <a:r>
              <a:rPr lang="en-US" altLang="zh-CN" sz="1600" dirty="0">
                <a:latin typeface="楷体" panose="02010609060101010101" pitchFamily="49" charset="-122"/>
                <a:ea typeface="楷体" panose="02010609060101010101" pitchFamily="49" charset="-122"/>
              </a:rPr>
              <a:t>5.6</a:t>
            </a:r>
            <a:r>
              <a:rPr lang="zh-CN" altLang="zh-CN" sz="1600" dirty="0">
                <a:latin typeface="楷体" panose="02010609060101010101" pitchFamily="49" charset="-122"/>
                <a:ea typeface="楷体" panose="02010609060101010101" pitchFamily="49" charset="-122"/>
              </a:rPr>
              <a:t>款提交文件后，进行竣工试验。</a:t>
            </a:r>
            <a:endParaRPr lang="zh-CN" altLang="zh-CN" sz="1600" dirty="0">
              <a:latin typeface="楷体" panose="02010609060101010101" pitchFamily="49" charset="-122"/>
              <a:ea typeface="楷体" panose="02010609060101010101" pitchFamily="49" charset="-122"/>
            </a:endParaRPr>
          </a:p>
          <a:p>
            <a:pPr algn="just">
              <a:lnSpc>
                <a:spcPts val="2625"/>
              </a:lnSpc>
              <a:buNone/>
            </a:pPr>
            <a:r>
              <a:rPr lang="en-US" altLang="zh-CN" sz="1600" dirty="0">
                <a:latin typeface="楷体" panose="02010609060101010101" pitchFamily="49" charset="-122"/>
                <a:ea typeface="楷体" panose="02010609060101010101" pitchFamily="49" charset="-122"/>
              </a:rPr>
              <a:t>18.1.2</a:t>
            </a:r>
            <a:r>
              <a:rPr lang="zh-CN" altLang="zh-CN" sz="1600" dirty="0">
                <a:latin typeface="楷体" panose="02010609060101010101" pitchFamily="49" charset="-122"/>
                <a:ea typeface="楷体" panose="02010609060101010101" pitchFamily="49" charset="-122"/>
              </a:rPr>
              <a:t>承包人应提前</a:t>
            </a:r>
            <a:r>
              <a:rPr lang="en-US" altLang="zh-CN" sz="1600" dirty="0">
                <a:latin typeface="楷体" panose="02010609060101010101" pitchFamily="49" charset="-122"/>
                <a:ea typeface="楷体" panose="02010609060101010101" pitchFamily="49" charset="-122"/>
              </a:rPr>
              <a:t>21</a:t>
            </a:r>
            <a:r>
              <a:rPr lang="zh-CN" altLang="zh-CN" sz="1600" dirty="0">
                <a:latin typeface="楷体" panose="02010609060101010101" pitchFamily="49" charset="-122"/>
                <a:ea typeface="楷体" panose="02010609060101010101" pitchFamily="49" charset="-122"/>
              </a:rPr>
              <a:t>天将可以开始进行竣工试验的日期通知监理人，监理人应在该日期后</a:t>
            </a:r>
            <a:r>
              <a:rPr lang="en-US" altLang="zh-CN" sz="1600" dirty="0">
                <a:latin typeface="楷体" panose="02010609060101010101" pitchFamily="49" charset="-122"/>
                <a:ea typeface="楷体" panose="02010609060101010101" pitchFamily="49" charset="-122"/>
              </a:rPr>
              <a:t>14</a:t>
            </a:r>
            <a:r>
              <a:rPr lang="zh-CN" altLang="zh-CN" sz="1600" dirty="0">
                <a:latin typeface="楷体" panose="02010609060101010101" pitchFamily="49" charset="-122"/>
                <a:ea typeface="楷体" panose="02010609060101010101" pitchFamily="49" charset="-122"/>
              </a:rPr>
              <a:t>天内，确定竣工试验具体时间。除专用合同条款中另有约定外，竣工试验应按下述顺序进行：</a:t>
            </a:r>
            <a:endParaRPr lang="zh-CN" altLang="zh-CN" sz="1600" dirty="0">
              <a:latin typeface="楷体" panose="02010609060101010101" pitchFamily="49" charset="-122"/>
              <a:ea typeface="楷体" panose="02010609060101010101" pitchFamily="49" charset="-122"/>
            </a:endParaRPr>
          </a:p>
          <a:p>
            <a:pPr algn="just">
              <a:lnSpc>
                <a:spcPts val="2625"/>
              </a:lnSpc>
              <a:buNone/>
            </a:pPr>
            <a:r>
              <a:rPr lang="zh-CN" altLang="zh-CN" sz="1600" b="1" u="sng" dirty="0">
                <a:solidFill>
                  <a:srgbClr val="FF0000"/>
                </a:solidFill>
                <a:latin typeface="楷体" panose="02010609060101010101" pitchFamily="49" charset="-122"/>
                <a:ea typeface="楷体" panose="02010609060101010101" pitchFamily="49" charset="-122"/>
              </a:rPr>
              <a:t>（</a:t>
            </a:r>
            <a:r>
              <a:rPr lang="en-US" altLang="zh-CN" sz="1600" b="1" u="sng" dirty="0">
                <a:solidFill>
                  <a:srgbClr val="FF0000"/>
                </a:solidFill>
                <a:latin typeface="楷体" panose="02010609060101010101" pitchFamily="49" charset="-122"/>
                <a:ea typeface="楷体" panose="02010609060101010101" pitchFamily="49" charset="-122"/>
              </a:rPr>
              <a:t>1</a:t>
            </a:r>
            <a:r>
              <a:rPr lang="zh-CN" altLang="zh-CN" sz="1600" b="1" u="sng" dirty="0">
                <a:solidFill>
                  <a:srgbClr val="FF0000"/>
                </a:solidFill>
                <a:latin typeface="楷体" panose="02010609060101010101" pitchFamily="49" charset="-122"/>
                <a:ea typeface="楷体" panose="02010609060101010101" pitchFamily="49" charset="-122"/>
              </a:rPr>
              <a:t>）第一阶段，</a:t>
            </a:r>
            <a:r>
              <a:rPr lang="zh-CN" altLang="zh-CN" sz="1600" dirty="0">
                <a:latin typeface="楷体" panose="02010609060101010101" pitchFamily="49" charset="-122"/>
                <a:ea typeface="楷体" panose="02010609060101010101" pitchFamily="49" charset="-122"/>
              </a:rPr>
              <a:t>承包人进行适当的</a:t>
            </a:r>
            <a:r>
              <a:rPr lang="zh-CN" altLang="zh-CN" sz="1600" u="sng" dirty="0">
                <a:solidFill>
                  <a:srgbClr val="FF0000"/>
                </a:solidFill>
                <a:latin typeface="楷体" panose="02010609060101010101" pitchFamily="49" charset="-122"/>
                <a:ea typeface="楷体" panose="02010609060101010101" pitchFamily="49" charset="-122"/>
              </a:rPr>
              <a:t>检查和功能性试验，</a:t>
            </a:r>
            <a:r>
              <a:rPr lang="zh-CN" altLang="zh-CN" sz="1600" dirty="0">
                <a:latin typeface="楷体" panose="02010609060101010101" pitchFamily="49" charset="-122"/>
                <a:ea typeface="楷体" panose="02010609060101010101" pitchFamily="49" charset="-122"/>
              </a:rPr>
              <a:t>保证每一项工程设备都满足合同要求，并能安全地进入下一阶段试验</a:t>
            </a:r>
            <a:r>
              <a:rPr lang="en-US" altLang="zh-CN" sz="1600" dirty="0">
                <a:latin typeface="楷体" panose="02010609060101010101" pitchFamily="49" charset="-122"/>
                <a:ea typeface="楷体" panose="02010609060101010101" pitchFamily="49" charset="-122"/>
              </a:rPr>
              <a:t>;</a:t>
            </a:r>
            <a:endParaRPr lang="zh-CN" altLang="zh-CN" sz="1600" dirty="0">
              <a:latin typeface="楷体" panose="02010609060101010101" pitchFamily="49" charset="-122"/>
              <a:ea typeface="楷体" panose="02010609060101010101" pitchFamily="49" charset="-122"/>
            </a:endParaRPr>
          </a:p>
          <a:p>
            <a:pPr algn="just">
              <a:lnSpc>
                <a:spcPts val="2625"/>
              </a:lnSpc>
              <a:buNone/>
            </a:pPr>
            <a:r>
              <a:rPr lang="zh-CN" altLang="zh-CN" sz="1600" b="1" u="sng" dirty="0">
                <a:solidFill>
                  <a:srgbClr val="FF0000"/>
                </a:solidFill>
                <a:latin typeface="楷体" panose="02010609060101010101" pitchFamily="49" charset="-122"/>
                <a:ea typeface="楷体" panose="02010609060101010101" pitchFamily="49" charset="-122"/>
              </a:rPr>
              <a:t>（</a:t>
            </a:r>
            <a:r>
              <a:rPr lang="en-US" altLang="zh-CN" sz="1600" b="1" u="sng" dirty="0">
                <a:solidFill>
                  <a:srgbClr val="FF0000"/>
                </a:solidFill>
                <a:latin typeface="楷体" panose="02010609060101010101" pitchFamily="49" charset="-122"/>
                <a:ea typeface="楷体" panose="02010609060101010101" pitchFamily="49" charset="-122"/>
              </a:rPr>
              <a:t>2</a:t>
            </a:r>
            <a:r>
              <a:rPr lang="zh-CN" altLang="zh-CN" sz="1600" b="1" u="sng" dirty="0">
                <a:solidFill>
                  <a:srgbClr val="FF0000"/>
                </a:solidFill>
                <a:latin typeface="楷体" panose="02010609060101010101" pitchFamily="49" charset="-122"/>
                <a:ea typeface="楷体" panose="02010609060101010101" pitchFamily="49" charset="-122"/>
              </a:rPr>
              <a:t>）第二阶段，</a:t>
            </a:r>
            <a:r>
              <a:rPr lang="zh-CN" altLang="zh-CN" sz="1600" dirty="0">
                <a:latin typeface="楷体" panose="02010609060101010101" pitchFamily="49" charset="-122"/>
                <a:ea typeface="楷体" panose="02010609060101010101" pitchFamily="49" charset="-122"/>
              </a:rPr>
              <a:t>承包人进行</a:t>
            </a:r>
            <a:r>
              <a:rPr lang="zh-CN" altLang="zh-CN" sz="1600" u="sng" dirty="0">
                <a:solidFill>
                  <a:srgbClr val="FF0000"/>
                </a:solidFill>
                <a:latin typeface="楷体" panose="02010609060101010101" pitchFamily="49" charset="-122"/>
                <a:ea typeface="楷体" panose="02010609060101010101" pitchFamily="49" charset="-122"/>
              </a:rPr>
              <a:t>试验，</a:t>
            </a:r>
            <a:r>
              <a:rPr lang="zh-CN" altLang="zh-CN" sz="1600" dirty="0">
                <a:latin typeface="楷体" panose="02010609060101010101" pitchFamily="49" charset="-122"/>
                <a:ea typeface="楷体" panose="02010609060101010101" pitchFamily="49" charset="-122"/>
              </a:rPr>
              <a:t>保证工程或区段工程满足合同要求，在所有可利用的操作条件下安全运行；</a:t>
            </a:r>
            <a:endParaRPr lang="zh-CN" altLang="zh-CN" sz="1600" dirty="0">
              <a:latin typeface="楷体" panose="02010609060101010101" pitchFamily="49" charset="-122"/>
              <a:ea typeface="楷体" panose="02010609060101010101" pitchFamily="49" charset="-122"/>
            </a:endParaRPr>
          </a:p>
          <a:p>
            <a:pPr algn="just">
              <a:lnSpc>
                <a:spcPts val="2625"/>
              </a:lnSpc>
              <a:buNone/>
            </a:pPr>
            <a:r>
              <a:rPr lang="zh-CN" altLang="zh-CN" sz="1600" b="1" u="sng" dirty="0">
                <a:solidFill>
                  <a:srgbClr val="FF0000"/>
                </a:solidFill>
                <a:latin typeface="楷体" panose="02010609060101010101" pitchFamily="49" charset="-122"/>
                <a:ea typeface="楷体" panose="02010609060101010101" pitchFamily="49" charset="-122"/>
              </a:rPr>
              <a:t>（</a:t>
            </a:r>
            <a:r>
              <a:rPr lang="en-US" altLang="zh-CN" sz="1600" b="1" u="sng" dirty="0">
                <a:solidFill>
                  <a:srgbClr val="FF0000"/>
                </a:solidFill>
                <a:latin typeface="楷体" panose="02010609060101010101" pitchFamily="49" charset="-122"/>
                <a:ea typeface="楷体" panose="02010609060101010101" pitchFamily="49" charset="-122"/>
              </a:rPr>
              <a:t>3</a:t>
            </a:r>
            <a:r>
              <a:rPr lang="zh-CN" altLang="zh-CN" sz="1600" b="1" u="sng" dirty="0">
                <a:solidFill>
                  <a:srgbClr val="FF0000"/>
                </a:solidFill>
                <a:latin typeface="楷体" panose="02010609060101010101" pitchFamily="49" charset="-122"/>
                <a:ea typeface="楷体" panose="02010609060101010101" pitchFamily="49" charset="-122"/>
              </a:rPr>
              <a:t>）第三阶段，</a:t>
            </a:r>
            <a:r>
              <a:rPr lang="zh-CN" altLang="zh-CN" sz="1600" dirty="0">
                <a:latin typeface="楷体" panose="02010609060101010101" pitchFamily="49" charset="-122"/>
                <a:ea typeface="楷体" panose="02010609060101010101" pitchFamily="49" charset="-122"/>
              </a:rPr>
              <a:t>当工程能安全运行时，承包人应通知监理人，可以进行</a:t>
            </a:r>
            <a:r>
              <a:rPr lang="zh-CN" altLang="zh-CN" sz="1600" u="sng" dirty="0">
                <a:solidFill>
                  <a:srgbClr val="FF0000"/>
                </a:solidFill>
                <a:latin typeface="楷体" panose="02010609060101010101" pitchFamily="49" charset="-122"/>
                <a:ea typeface="楷体" panose="02010609060101010101" pitchFamily="49" charset="-122"/>
              </a:rPr>
              <a:t>其他竣工试验，包括各种性能测试，</a:t>
            </a:r>
            <a:r>
              <a:rPr lang="zh-CN" altLang="zh-CN" sz="1600" dirty="0">
                <a:latin typeface="楷体" panose="02010609060101010101" pitchFamily="49" charset="-122"/>
                <a:ea typeface="楷体" panose="02010609060101010101" pitchFamily="49" charset="-122"/>
              </a:rPr>
              <a:t>以证明工程符合发包人要求中列明的性能保证指标。</a:t>
            </a:r>
            <a:endParaRPr lang="zh-CN" altLang="zh-CN" sz="1600" dirty="0">
              <a:latin typeface="楷体" panose="02010609060101010101" pitchFamily="49" charset="-122"/>
              <a:ea typeface="楷体" panose="02010609060101010101" pitchFamily="49" charset="-122"/>
            </a:endParaRPr>
          </a:p>
          <a:p>
            <a:pPr algn="just">
              <a:lnSpc>
                <a:spcPts val="2625"/>
              </a:lnSpc>
              <a:buNone/>
            </a:pPr>
            <a:r>
              <a:rPr lang="en-US" altLang="zh-CN" sz="1600" dirty="0">
                <a:latin typeface="楷体" panose="02010609060101010101" pitchFamily="49" charset="-122"/>
                <a:ea typeface="楷体" panose="02010609060101010101" pitchFamily="49" charset="-122"/>
              </a:rPr>
              <a:t>18.1.3 </a:t>
            </a:r>
            <a:r>
              <a:rPr lang="zh-CN" altLang="zh-CN" sz="1600" dirty="0">
                <a:latin typeface="楷体" panose="02010609060101010101" pitchFamily="49" charset="-122"/>
                <a:ea typeface="楷体" panose="02010609060101010101" pitchFamily="49" charset="-122"/>
              </a:rPr>
              <a:t>承包人应按合同约定进行工程及工程设备</a:t>
            </a:r>
            <a:r>
              <a:rPr lang="zh-CN" altLang="zh-CN" sz="1600" u="sng" dirty="0">
                <a:solidFill>
                  <a:srgbClr val="FF0000"/>
                </a:solidFill>
                <a:latin typeface="楷体" panose="02010609060101010101" pitchFamily="49" charset="-122"/>
                <a:ea typeface="楷体" panose="02010609060101010101" pitchFamily="49" charset="-122"/>
              </a:rPr>
              <a:t>试运行。试运行所需人员、设备、材料、燃料、电力、消耗品、工具等必要的条件以及试运行费用等由专用合同条款规定。</a:t>
            </a:r>
            <a:endParaRPr lang="zh-CN" altLang="zh-CN" sz="1600" u="sng" dirty="0">
              <a:solidFill>
                <a:srgbClr val="FF0000"/>
              </a:solidFill>
              <a:latin typeface="楷体" panose="02010609060101010101" pitchFamily="49" charset="-122"/>
              <a:ea typeface="楷体" panose="02010609060101010101" pitchFamily="49" charset="-122"/>
            </a:endParaRPr>
          </a:p>
          <a:p>
            <a:pPr algn="just">
              <a:lnSpc>
                <a:spcPts val="2625"/>
              </a:lnSpc>
              <a:buNone/>
            </a:pPr>
            <a:r>
              <a:rPr lang="en-US" altLang="zh-CN" sz="1600" dirty="0">
                <a:latin typeface="楷体" panose="02010609060101010101" pitchFamily="49" charset="-122"/>
                <a:ea typeface="楷体" panose="02010609060101010101" pitchFamily="49" charset="-122"/>
              </a:rPr>
              <a:t>18.1.4 </a:t>
            </a:r>
            <a:r>
              <a:rPr lang="zh-CN" altLang="zh-CN" sz="1600" dirty="0">
                <a:latin typeface="楷体" panose="02010609060101010101" pitchFamily="49" charset="-122"/>
                <a:ea typeface="楷体" panose="02010609060101010101" pitchFamily="49" charset="-122"/>
              </a:rPr>
              <a:t>某项竣工试验</a:t>
            </a:r>
            <a:r>
              <a:rPr lang="zh-CN" altLang="zh-CN" sz="1600" u="sng" dirty="0">
                <a:solidFill>
                  <a:srgbClr val="FF0000"/>
                </a:solidFill>
                <a:latin typeface="楷体" panose="02010609060101010101" pitchFamily="49" charset="-122"/>
                <a:ea typeface="楷体" panose="02010609060101010101" pitchFamily="49" charset="-122"/>
              </a:rPr>
              <a:t>未能通过的，</a:t>
            </a:r>
            <a:r>
              <a:rPr lang="zh-CN" altLang="zh-CN" sz="1600" dirty="0">
                <a:latin typeface="楷体" panose="02010609060101010101" pitchFamily="49" charset="-122"/>
                <a:ea typeface="楷体" panose="02010609060101010101" pitchFamily="49" charset="-122"/>
              </a:rPr>
              <a:t>承包人应按照监理人的指示</a:t>
            </a:r>
            <a:r>
              <a:rPr lang="zh-CN" altLang="zh-CN" sz="1600" u="sng" dirty="0">
                <a:solidFill>
                  <a:srgbClr val="FF0000"/>
                </a:solidFill>
                <a:latin typeface="楷体" panose="02010609060101010101" pitchFamily="49" charset="-122"/>
                <a:ea typeface="楷体" panose="02010609060101010101" pitchFamily="49" charset="-122"/>
              </a:rPr>
              <a:t>限期改正，并承担合同约定的相应责任。</a:t>
            </a:r>
            <a:endParaRPr lang="zh-CN" altLang="zh-CN" sz="1600" u="sng" dirty="0">
              <a:solidFill>
                <a:srgbClr val="FF0000"/>
              </a:solidFill>
              <a:latin typeface="楷体" panose="02010609060101010101" pitchFamily="49" charset="-122"/>
              <a:ea typeface="楷体" panose="02010609060101010101" pitchFamily="49" charset="-122"/>
            </a:endParaRPr>
          </a:p>
        </p:txBody>
      </p:sp>
      <p:sp>
        <p:nvSpPr>
          <p:cNvPr id="146436"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内容占位符 5"/>
          <p:cNvSpPr>
            <a:spLocks noGrp="1"/>
          </p:cNvSpPr>
          <p:nvPr>
            <p:ph idx="1"/>
          </p:nvPr>
        </p:nvSpPr>
        <p:spPr>
          <a:xfrm>
            <a:off x="250825" y="333375"/>
            <a:ext cx="8569325" cy="6022975"/>
          </a:xfrm>
          <a:ln/>
        </p:spPr>
        <p:txBody>
          <a:bodyPr vert="horz" wrap="square" lIns="91440" tIns="45720" rIns="91440" bIns="45720" anchor="t"/>
          <a:p>
            <a:pPr algn="just"/>
            <a:r>
              <a:rPr lang="en-US" altLang="zh-CN" sz="1600" b="1" dirty="0">
                <a:latin typeface="楷体" panose="02010609060101010101" pitchFamily="49" charset="-122"/>
                <a:ea typeface="楷体" panose="02010609060101010101" pitchFamily="49" charset="-122"/>
              </a:rPr>
              <a:t>18.3 </a:t>
            </a:r>
            <a:r>
              <a:rPr lang="zh-CN" altLang="zh-CN" sz="1600" b="1" dirty="0">
                <a:latin typeface="楷体" panose="02010609060101010101" pitchFamily="49" charset="-122"/>
                <a:ea typeface="楷体" panose="02010609060101010101" pitchFamily="49" charset="-122"/>
              </a:rPr>
              <a:t>竣工验收</a:t>
            </a:r>
            <a:endParaRPr lang="zh-CN" altLang="zh-CN" sz="1600" b="1" dirty="0">
              <a:latin typeface="楷体" panose="02010609060101010101" pitchFamily="49" charset="-122"/>
              <a:ea typeface="楷体" panose="02010609060101010101" pitchFamily="49" charset="-122"/>
            </a:endParaRPr>
          </a:p>
          <a:p>
            <a:pPr algn="just"/>
            <a:r>
              <a:rPr lang="zh-CN" altLang="zh-CN" sz="1600" dirty="0">
                <a:latin typeface="楷体" panose="02010609060101010101" pitchFamily="49" charset="-122"/>
                <a:ea typeface="楷体" panose="02010609060101010101" pitchFamily="49" charset="-122"/>
              </a:rPr>
              <a:t>监理人收到承包人按第</a:t>
            </a:r>
            <a:r>
              <a:rPr lang="en-US" altLang="zh-CN" sz="1600" dirty="0">
                <a:latin typeface="楷体" panose="02010609060101010101" pitchFamily="49" charset="-122"/>
                <a:ea typeface="楷体" panose="02010609060101010101" pitchFamily="49" charset="-122"/>
              </a:rPr>
              <a:t>18.2 </a:t>
            </a:r>
            <a:r>
              <a:rPr lang="zh-CN" altLang="zh-CN" sz="1600" dirty="0">
                <a:latin typeface="楷体" panose="02010609060101010101" pitchFamily="49" charset="-122"/>
                <a:ea typeface="楷体" panose="02010609060101010101" pitchFamily="49" charset="-122"/>
              </a:rPr>
              <a:t>款约定提交的竣工验收申请报告后，应审查申请报告的各项内容，并按以下不同情况进行处理。</a:t>
            </a:r>
            <a:endParaRPr lang="zh-CN" altLang="zh-CN" sz="1600" dirty="0">
              <a:latin typeface="楷体" panose="02010609060101010101" pitchFamily="49" charset="-122"/>
              <a:ea typeface="楷体" panose="02010609060101010101" pitchFamily="49" charset="-122"/>
            </a:endParaRPr>
          </a:p>
          <a:p>
            <a:pPr algn="just"/>
            <a:r>
              <a:rPr lang="en-US" altLang="zh-CN" sz="1600" dirty="0">
                <a:latin typeface="楷体" panose="02010609060101010101" pitchFamily="49" charset="-122"/>
                <a:ea typeface="楷体" panose="02010609060101010101" pitchFamily="49" charset="-122"/>
              </a:rPr>
              <a:t>18.3.1 </a:t>
            </a:r>
            <a:r>
              <a:rPr lang="zh-CN" altLang="zh-CN" sz="1600" dirty="0">
                <a:latin typeface="楷体" panose="02010609060101010101" pitchFamily="49" charset="-122"/>
                <a:ea typeface="楷体" panose="02010609060101010101" pitchFamily="49" charset="-122"/>
              </a:rPr>
              <a:t>监理人审查后认为尚不具备竣工验收条件的，应在收到竣工验收申请报告后的</a:t>
            </a:r>
            <a:r>
              <a:rPr lang="en-US" altLang="zh-CN" sz="1600" dirty="0">
                <a:latin typeface="楷体" panose="02010609060101010101" pitchFamily="49" charset="-122"/>
                <a:ea typeface="楷体" panose="02010609060101010101" pitchFamily="49" charset="-122"/>
              </a:rPr>
              <a:t>28</a:t>
            </a:r>
            <a:r>
              <a:rPr lang="zh-CN" altLang="zh-CN" sz="1600" dirty="0">
                <a:latin typeface="楷体" panose="02010609060101010101" pitchFamily="49" charset="-122"/>
                <a:ea typeface="楷体" panose="02010609060101010101" pitchFamily="49" charset="-122"/>
              </a:rPr>
              <a:t>天内通知承包人，指出在颁发接收证书前承包人还需进行的工作内容。承包人完成监理人通知的全部工作内容后，</a:t>
            </a:r>
            <a:r>
              <a:rPr lang="zh-CN" altLang="zh-CN" sz="1600" u="sng" dirty="0">
                <a:solidFill>
                  <a:srgbClr val="FF0000"/>
                </a:solidFill>
                <a:latin typeface="楷体" panose="02010609060101010101" pitchFamily="49" charset="-122"/>
                <a:ea typeface="楷体" panose="02010609060101010101" pitchFamily="49" charset="-122"/>
              </a:rPr>
              <a:t>应再次提交竣工验收申请报告，</a:t>
            </a:r>
            <a:r>
              <a:rPr lang="zh-CN" altLang="zh-CN" sz="1600" dirty="0">
                <a:latin typeface="楷体" panose="02010609060101010101" pitchFamily="49" charset="-122"/>
                <a:ea typeface="楷体" panose="02010609060101010101" pitchFamily="49" charset="-122"/>
              </a:rPr>
              <a:t>直至监理人同意为止。监理人收到竣工验收申请报告后</a:t>
            </a:r>
            <a:r>
              <a:rPr lang="en-US" altLang="zh-CN" sz="1600" dirty="0">
                <a:latin typeface="楷体" panose="02010609060101010101" pitchFamily="49" charset="-122"/>
                <a:ea typeface="楷体" panose="02010609060101010101" pitchFamily="49" charset="-122"/>
              </a:rPr>
              <a:t>28</a:t>
            </a:r>
            <a:r>
              <a:rPr lang="zh-CN" altLang="zh-CN" sz="1600" dirty="0">
                <a:latin typeface="楷体" panose="02010609060101010101" pitchFamily="49" charset="-122"/>
                <a:ea typeface="楷体" panose="02010609060101010101" pitchFamily="49" charset="-122"/>
              </a:rPr>
              <a:t>天内不予答复的，视为同意承包人的竣工验收申请，并应在收到该竣工验收申请报告后</a:t>
            </a:r>
            <a:r>
              <a:rPr lang="en-US" altLang="zh-CN" sz="1600" dirty="0">
                <a:latin typeface="楷体" panose="02010609060101010101" pitchFamily="49" charset="-122"/>
                <a:ea typeface="楷体" panose="02010609060101010101" pitchFamily="49" charset="-122"/>
              </a:rPr>
              <a:t>28</a:t>
            </a:r>
            <a:r>
              <a:rPr lang="zh-CN" altLang="zh-CN" sz="1600" dirty="0">
                <a:latin typeface="楷体" panose="02010609060101010101" pitchFamily="49" charset="-122"/>
                <a:ea typeface="楷体" panose="02010609060101010101" pitchFamily="49" charset="-122"/>
              </a:rPr>
              <a:t>天内提请发包人进行竣工验收。</a:t>
            </a:r>
            <a:endParaRPr lang="zh-CN" altLang="zh-CN" sz="1600" dirty="0">
              <a:latin typeface="楷体" panose="02010609060101010101" pitchFamily="49" charset="-122"/>
              <a:ea typeface="楷体" panose="02010609060101010101" pitchFamily="49" charset="-122"/>
            </a:endParaRPr>
          </a:p>
          <a:p>
            <a:pPr algn="just"/>
            <a:r>
              <a:rPr lang="en-US" altLang="zh-CN" sz="1600" dirty="0">
                <a:latin typeface="楷体" panose="02010609060101010101" pitchFamily="49" charset="-122"/>
                <a:ea typeface="楷体" panose="02010609060101010101" pitchFamily="49" charset="-122"/>
              </a:rPr>
              <a:t>18.3.2 </a:t>
            </a:r>
            <a:r>
              <a:rPr lang="zh-CN" altLang="zh-CN" sz="1600" u="sng" dirty="0">
                <a:solidFill>
                  <a:srgbClr val="FF0000"/>
                </a:solidFill>
                <a:latin typeface="楷体" panose="02010609060101010101" pitchFamily="49" charset="-122"/>
                <a:ea typeface="楷体" panose="02010609060101010101" pitchFamily="49" charset="-122"/>
              </a:rPr>
              <a:t>监理人同意承包人提交的竣工验收申请报告的，</a:t>
            </a:r>
            <a:r>
              <a:rPr lang="zh-CN" altLang="zh-CN" sz="1600" dirty="0">
                <a:latin typeface="楷体" panose="02010609060101010101" pitchFamily="49" charset="-122"/>
                <a:ea typeface="楷体" panose="02010609060101010101" pitchFamily="49" charset="-122"/>
              </a:rPr>
              <a:t>应在收到该竣工验收申请报告后的</a:t>
            </a:r>
            <a:r>
              <a:rPr lang="en-US" altLang="zh-CN" sz="1600" dirty="0">
                <a:latin typeface="楷体" panose="02010609060101010101" pitchFamily="49" charset="-122"/>
                <a:ea typeface="楷体" panose="02010609060101010101" pitchFamily="49" charset="-122"/>
              </a:rPr>
              <a:t>28</a:t>
            </a:r>
            <a:r>
              <a:rPr lang="zh-CN" altLang="zh-CN" sz="1600" dirty="0">
                <a:latin typeface="楷体" panose="02010609060101010101" pitchFamily="49" charset="-122"/>
                <a:ea typeface="楷体" panose="02010609060101010101" pitchFamily="49" charset="-122"/>
              </a:rPr>
              <a:t>天内提请发包人进行工程验收。</a:t>
            </a:r>
            <a:endParaRPr lang="zh-CN" altLang="zh-CN" sz="1600" dirty="0">
              <a:latin typeface="楷体" panose="02010609060101010101" pitchFamily="49" charset="-122"/>
              <a:ea typeface="楷体" panose="02010609060101010101" pitchFamily="49" charset="-122"/>
            </a:endParaRPr>
          </a:p>
          <a:p>
            <a:pPr algn="just"/>
            <a:r>
              <a:rPr lang="en-US" altLang="zh-CN" sz="1600" dirty="0">
                <a:latin typeface="楷体" panose="02010609060101010101" pitchFamily="49" charset="-122"/>
                <a:ea typeface="楷体" panose="02010609060101010101" pitchFamily="49" charset="-122"/>
              </a:rPr>
              <a:t>18.3.3 </a:t>
            </a:r>
            <a:r>
              <a:rPr lang="zh-CN" altLang="zh-CN" sz="1600" dirty="0">
                <a:latin typeface="楷体" panose="02010609060101010101" pitchFamily="49" charset="-122"/>
                <a:ea typeface="楷体" panose="02010609060101010101" pitchFamily="49" charset="-122"/>
              </a:rPr>
              <a:t>发包人经过验收后同意接受工程的，应在监理人收到竣工验收申请报告后的</a:t>
            </a:r>
            <a:r>
              <a:rPr lang="en-US" altLang="zh-CN" sz="1600" dirty="0">
                <a:latin typeface="楷体" panose="02010609060101010101" pitchFamily="49" charset="-122"/>
                <a:ea typeface="楷体" panose="02010609060101010101" pitchFamily="49" charset="-122"/>
              </a:rPr>
              <a:t>56</a:t>
            </a:r>
            <a:r>
              <a:rPr lang="zh-CN" altLang="zh-CN" sz="1600" dirty="0">
                <a:latin typeface="楷体" panose="02010609060101010101" pitchFamily="49" charset="-122"/>
                <a:ea typeface="楷体" panose="02010609060101010101" pitchFamily="49" charset="-122"/>
              </a:rPr>
              <a:t>天内，由监理人向承包人出具经发包人</a:t>
            </a:r>
            <a:r>
              <a:rPr lang="zh-CN" altLang="zh-CN" sz="1600" u="sng" dirty="0">
                <a:solidFill>
                  <a:srgbClr val="FF0000"/>
                </a:solidFill>
                <a:latin typeface="楷体" panose="02010609060101010101" pitchFamily="49" charset="-122"/>
                <a:ea typeface="楷体" panose="02010609060101010101" pitchFamily="49" charset="-122"/>
              </a:rPr>
              <a:t>签认的工程接收证书。</a:t>
            </a:r>
            <a:r>
              <a:rPr lang="zh-CN" altLang="zh-CN" sz="1600" dirty="0">
                <a:latin typeface="楷体" panose="02010609060101010101" pitchFamily="49" charset="-122"/>
                <a:ea typeface="楷体" panose="02010609060101010101" pitchFamily="49" charset="-122"/>
              </a:rPr>
              <a:t>发包人验收后同意接收工程但提出整修和完善要求的，限期修好，并缓发工程接收证书。整修和完善工作完成后，监理人复查达到要求的，经发包人同意后，再向承包人出具工程接收证书。</a:t>
            </a:r>
            <a:endParaRPr lang="zh-CN" altLang="zh-CN" sz="1600" dirty="0">
              <a:latin typeface="楷体" panose="02010609060101010101" pitchFamily="49" charset="-122"/>
              <a:ea typeface="楷体" panose="02010609060101010101" pitchFamily="49" charset="-122"/>
            </a:endParaRPr>
          </a:p>
          <a:p>
            <a:pPr algn="just"/>
            <a:r>
              <a:rPr lang="en-US" altLang="zh-CN" sz="1600" u="sng" dirty="0">
                <a:solidFill>
                  <a:srgbClr val="FF0000"/>
                </a:solidFill>
                <a:latin typeface="楷体" panose="02010609060101010101" pitchFamily="49" charset="-122"/>
                <a:ea typeface="楷体" panose="02010609060101010101" pitchFamily="49" charset="-122"/>
              </a:rPr>
              <a:t>18.3.4 </a:t>
            </a:r>
            <a:r>
              <a:rPr lang="zh-CN" altLang="zh-CN" sz="1600" u="sng" dirty="0">
                <a:solidFill>
                  <a:srgbClr val="FF0000"/>
                </a:solidFill>
                <a:latin typeface="楷体" panose="02010609060101010101" pitchFamily="49" charset="-122"/>
                <a:ea typeface="楷体" panose="02010609060101010101" pitchFamily="49" charset="-122"/>
              </a:rPr>
              <a:t>发包人验收后不同意接收工程的，</a:t>
            </a:r>
            <a:r>
              <a:rPr lang="zh-CN" altLang="zh-CN" sz="1600" dirty="0">
                <a:latin typeface="楷体" panose="02010609060101010101" pitchFamily="49" charset="-122"/>
                <a:ea typeface="楷体" panose="02010609060101010101" pitchFamily="49" charset="-122"/>
              </a:rPr>
              <a:t>监理人应按照发包人的验收意见发出指示，要求承包人对不合格工程认真返工重作或进行补救处理，并承担由此产生的费用。承包人在完成不合格工程的返工重作或补救工作后，应重新提交竣工验收申请报告，按第</a:t>
            </a:r>
            <a:r>
              <a:rPr lang="en-US" altLang="zh-CN" sz="1600" dirty="0">
                <a:latin typeface="楷体" panose="02010609060101010101" pitchFamily="49" charset="-122"/>
                <a:ea typeface="楷体" panose="02010609060101010101" pitchFamily="49" charset="-122"/>
              </a:rPr>
              <a:t>18.3.1 </a:t>
            </a:r>
            <a:r>
              <a:rPr lang="zh-CN" altLang="zh-CN" sz="1600" dirty="0">
                <a:latin typeface="楷体" panose="02010609060101010101" pitchFamily="49" charset="-122"/>
                <a:ea typeface="楷体" panose="02010609060101010101" pitchFamily="49" charset="-122"/>
              </a:rPr>
              <a:t>项、第</a:t>
            </a:r>
            <a:r>
              <a:rPr lang="en-US" altLang="zh-CN" sz="1600" dirty="0">
                <a:latin typeface="楷体" panose="02010609060101010101" pitchFamily="49" charset="-122"/>
                <a:ea typeface="楷体" panose="02010609060101010101" pitchFamily="49" charset="-122"/>
              </a:rPr>
              <a:t>18.3.2 </a:t>
            </a:r>
            <a:r>
              <a:rPr lang="zh-CN" altLang="zh-CN" sz="1600" dirty="0">
                <a:latin typeface="楷体" panose="02010609060101010101" pitchFamily="49" charset="-122"/>
                <a:ea typeface="楷体" panose="02010609060101010101" pitchFamily="49" charset="-122"/>
              </a:rPr>
              <a:t>项和第</a:t>
            </a:r>
            <a:r>
              <a:rPr lang="en-US" altLang="zh-CN" sz="1600" dirty="0">
                <a:latin typeface="楷体" panose="02010609060101010101" pitchFamily="49" charset="-122"/>
                <a:ea typeface="楷体" panose="02010609060101010101" pitchFamily="49" charset="-122"/>
              </a:rPr>
              <a:t>18.3.3 </a:t>
            </a:r>
            <a:r>
              <a:rPr lang="zh-CN" altLang="zh-CN" sz="1600" dirty="0">
                <a:latin typeface="楷体" panose="02010609060101010101" pitchFamily="49" charset="-122"/>
                <a:ea typeface="楷体" panose="02010609060101010101" pitchFamily="49" charset="-122"/>
              </a:rPr>
              <a:t>项的约定进行。</a:t>
            </a:r>
            <a:endParaRPr lang="zh-CN" altLang="zh-CN" sz="1600" dirty="0">
              <a:latin typeface="楷体" panose="02010609060101010101" pitchFamily="49" charset="-122"/>
              <a:ea typeface="楷体" panose="02010609060101010101" pitchFamily="49" charset="-122"/>
            </a:endParaRPr>
          </a:p>
          <a:p>
            <a:pPr algn="just"/>
            <a:r>
              <a:rPr lang="en-US" altLang="zh-CN" sz="1600" dirty="0">
                <a:latin typeface="楷体" panose="02010609060101010101" pitchFamily="49" charset="-122"/>
                <a:ea typeface="楷体" panose="02010609060101010101" pitchFamily="49" charset="-122"/>
              </a:rPr>
              <a:t>18.3.5 </a:t>
            </a:r>
            <a:r>
              <a:rPr lang="zh-CN" altLang="zh-CN" sz="1600" dirty="0">
                <a:latin typeface="楷体" panose="02010609060101010101" pitchFamily="49" charset="-122"/>
                <a:ea typeface="楷体" panose="02010609060101010101" pitchFamily="49" charset="-122"/>
              </a:rPr>
              <a:t>除专用合同条款另有约定外，</a:t>
            </a:r>
            <a:r>
              <a:rPr lang="zh-CN" altLang="zh-CN" sz="1600" u="sng" dirty="0">
                <a:solidFill>
                  <a:srgbClr val="FF0000"/>
                </a:solidFill>
                <a:latin typeface="楷体" panose="02010609060101010101" pitchFamily="49" charset="-122"/>
                <a:ea typeface="楷体" panose="02010609060101010101" pitchFamily="49" charset="-122"/>
              </a:rPr>
              <a:t>经验收合格工程的实际竣工日期，以提交竣工验收申请报告的日期为准，</a:t>
            </a:r>
            <a:r>
              <a:rPr lang="zh-CN" altLang="zh-CN" sz="1600" dirty="0">
                <a:latin typeface="楷体" panose="02010609060101010101" pitchFamily="49" charset="-122"/>
                <a:ea typeface="楷体" panose="02010609060101010101" pitchFamily="49" charset="-122"/>
              </a:rPr>
              <a:t>并在工程接收证书中写明。</a:t>
            </a:r>
            <a:endParaRPr lang="zh-CN" altLang="zh-CN" sz="1600" dirty="0">
              <a:latin typeface="楷体" panose="02010609060101010101" pitchFamily="49" charset="-122"/>
              <a:ea typeface="楷体" panose="02010609060101010101" pitchFamily="49" charset="-122"/>
            </a:endParaRPr>
          </a:p>
          <a:p>
            <a:pPr algn="just"/>
            <a:r>
              <a:rPr lang="en-US" altLang="zh-CN" sz="1600" dirty="0">
                <a:latin typeface="楷体" panose="02010609060101010101" pitchFamily="49" charset="-122"/>
                <a:ea typeface="楷体" panose="02010609060101010101" pitchFamily="49" charset="-122"/>
              </a:rPr>
              <a:t>18.3.6 </a:t>
            </a:r>
            <a:r>
              <a:rPr lang="zh-CN" altLang="zh-CN" sz="1600" dirty="0">
                <a:latin typeface="楷体" panose="02010609060101010101" pitchFamily="49" charset="-122"/>
                <a:ea typeface="楷体" panose="02010609060101010101" pitchFamily="49" charset="-122"/>
              </a:rPr>
              <a:t>发包人在收到承包人竣工验收申请报告</a:t>
            </a:r>
            <a:r>
              <a:rPr lang="en-US" altLang="zh-CN" sz="1600" dirty="0">
                <a:latin typeface="楷体" panose="02010609060101010101" pitchFamily="49" charset="-122"/>
                <a:ea typeface="楷体" panose="02010609060101010101" pitchFamily="49" charset="-122"/>
              </a:rPr>
              <a:t>56 </a:t>
            </a:r>
            <a:r>
              <a:rPr lang="zh-CN" altLang="zh-CN" sz="1600" dirty="0">
                <a:latin typeface="楷体" panose="02010609060101010101" pitchFamily="49" charset="-122"/>
                <a:ea typeface="楷体" panose="02010609060101010101" pitchFamily="49" charset="-122"/>
              </a:rPr>
              <a:t>天后</a:t>
            </a:r>
            <a:r>
              <a:rPr lang="zh-CN" altLang="zh-CN" sz="1600" u="sng" dirty="0">
                <a:solidFill>
                  <a:srgbClr val="FF0000"/>
                </a:solidFill>
                <a:latin typeface="楷体" panose="02010609060101010101" pitchFamily="49" charset="-122"/>
                <a:ea typeface="楷体" panose="02010609060101010101" pitchFamily="49" charset="-122"/>
              </a:rPr>
              <a:t>未进行验收的，视为验收合格，</a:t>
            </a:r>
            <a:r>
              <a:rPr lang="zh-CN" altLang="zh-CN" sz="1600" dirty="0">
                <a:latin typeface="楷体" panose="02010609060101010101" pitchFamily="49" charset="-122"/>
                <a:ea typeface="楷体" panose="02010609060101010101" pitchFamily="49" charset="-122"/>
              </a:rPr>
              <a:t>实际竣工日期以提交竣工验收申请报告的日期为准，但发包人由于不可抗力不能进行验收的除外</a:t>
            </a:r>
            <a:r>
              <a:rPr lang="zh-CN" altLang="zh-CN" sz="1600" dirty="0"/>
              <a:t>。</a:t>
            </a:r>
            <a:endParaRPr lang="zh-CN" altLang="zh-CN" sz="1600" dirty="0"/>
          </a:p>
          <a:p>
            <a:pPr algn="just">
              <a:buNone/>
            </a:pPr>
            <a:endParaRPr lang="en-US" altLang="zh-CN" sz="1600" b="1" dirty="0">
              <a:solidFill>
                <a:schemeClr val="tx2"/>
              </a:solidFill>
              <a:latin typeface="Times New Roman" panose="02020603050405020304" pitchFamily="18" charset="0"/>
              <a:ea typeface="Times New Roman" panose="02020603050405020304" pitchFamily="18" charset="0"/>
            </a:endParaRPr>
          </a:p>
        </p:txBody>
      </p:sp>
      <p:sp>
        <p:nvSpPr>
          <p:cNvPr id="14745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标题 1"/>
          <p:cNvSpPr>
            <a:spLocks noGrp="1"/>
          </p:cNvSpPr>
          <p:nvPr>
            <p:ph type="title"/>
          </p:nvPr>
        </p:nvSpPr>
        <p:spPr>
          <a:xfrm>
            <a:off x="457200" y="274638"/>
            <a:ext cx="8229600" cy="490537"/>
          </a:xfrm>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b="1" dirty="0">
              <a:ea typeface="华文隶书" panose="02010800040101010101" pitchFamily="2" charset="-122"/>
            </a:endParaRPr>
          </a:p>
        </p:txBody>
      </p:sp>
      <p:sp>
        <p:nvSpPr>
          <p:cNvPr id="148483" name="内容占位符 5"/>
          <p:cNvSpPr>
            <a:spLocks noGrp="1"/>
          </p:cNvSpPr>
          <p:nvPr>
            <p:ph idx="1"/>
          </p:nvPr>
        </p:nvSpPr>
        <p:spPr>
          <a:xfrm>
            <a:off x="457200" y="1052513"/>
            <a:ext cx="8229600" cy="5400675"/>
          </a:xfrm>
          <a:ln/>
        </p:spPr>
        <p:txBody>
          <a:bodyPr vert="horz" wrap="square" lIns="91440" tIns="45720" rIns="91440" bIns="45720" anchor="t"/>
          <a:p>
            <a:pPr algn="just">
              <a:lnSpc>
                <a:spcPct val="150000"/>
              </a:lnSpc>
            </a:pPr>
            <a:r>
              <a:rPr lang="en-US" altLang="zh-CN" sz="1600" b="1" dirty="0">
                <a:solidFill>
                  <a:srgbClr val="FF0000"/>
                </a:solidFill>
                <a:latin typeface="楷体-简" pitchFamily="2" charset="-122"/>
                <a:ea typeface="楷体-简" pitchFamily="2" charset="-122"/>
              </a:rPr>
              <a:t>18.5 </a:t>
            </a:r>
            <a:r>
              <a:rPr lang="zh-CN" altLang="zh-CN" sz="1600" b="1" dirty="0">
                <a:solidFill>
                  <a:srgbClr val="FF0000"/>
                </a:solidFill>
                <a:latin typeface="楷体-简" pitchFamily="2" charset="-122"/>
                <a:ea typeface="楷体-简" pitchFamily="2" charset="-122"/>
              </a:rPr>
              <a:t>区段工程验收</a:t>
            </a:r>
            <a:endParaRPr lang="zh-CN" altLang="zh-CN" sz="1600" b="1" dirty="0">
              <a:solidFill>
                <a:srgbClr val="FF0000"/>
              </a:solidFill>
              <a:latin typeface="楷体-简" pitchFamily="2" charset="-122"/>
              <a:ea typeface="楷体-简" pitchFamily="2" charset="-122"/>
            </a:endParaRPr>
          </a:p>
          <a:p>
            <a:pPr algn="just">
              <a:lnSpc>
                <a:spcPct val="150000"/>
              </a:lnSpc>
            </a:pPr>
            <a:r>
              <a:rPr lang="en-US" altLang="zh-CN" sz="1600" dirty="0">
                <a:latin typeface="楷体-简" pitchFamily="2" charset="-122"/>
                <a:ea typeface="楷体-简" pitchFamily="2" charset="-122"/>
              </a:rPr>
              <a:t>18.5.1 </a:t>
            </a:r>
            <a:r>
              <a:rPr lang="zh-CN" altLang="zh-CN" sz="1600" dirty="0">
                <a:latin typeface="楷体-简" pitchFamily="2" charset="-122"/>
                <a:ea typeface="楷体-简" pitchFamily="2" charset="-122"/>
              </a:rPr>
              <a:t>发包人根据合同进度计划安排，在全部工程竣工前需要使用已经竣工的区段工程时，或</a:t>
            </a:r>
            <a:r>
              <a:rPr lang="zh-CN" altLang="zh-CN" sz="1600" u="sng" dirty="0">
                <a:solidFill>
                  <a:srgbClr val="FF0000"/>
                </a:solidFill>
                <a:latin typeface="楷体-简" pitchFamily="2" charset="-122"/>
                <a:ea typeface="楷体-简" pitchFamily="2" charset="-122"/>
              </a:rPr>
              <a:t>承包人提出经发包人同意时，可进行区段工程验收。</a:t>
            </a:r>
            <a:r>
              <a:rPr lang="zh-CN" altLang="zh-CN" sz="1600" dirty="0">
                <a:latin typeface="楷体-简" pitchFamily="2" charset="-122"/>
                <a:ea typeface="楷体-简" pitchFamily="2" charset="-122"/>
              </a:rPr>
              <a:t>验收的程序可参照第</a:t>
            </a:r>
            <a:r>
              <a:rPr lang="en-US" altLang="zh-CN" sz="1600" dirty="0">
                <a:latin typeface="楷体-简" pitchFamily="2" charset="-122"/>
                <a:ea typeface="楷体-简" pitchFamily="2" charset="-122"/>
              </a:rPr>
              <a:t>18.2</a:t>
            </a:r>
            <a:r>
              <a:rPr lang="zh-CN" altLang="zh-CN" sz="1600" dirty="0">
                <a:latin typeface="楷体-简" pitchFamily="2" charset="-122"/>
                <a:ea typeface="楷体-简" pitchFamily="2" charset="-122"/>
              </a:rPr>
              <a:t>款与第</a:t>
            </a:r>
            <a:r>
              <a:rPr lang="en-US" altLang="zh-CN" sz="1600" dirty="0">
                <a:latin typeface="楷体-简" pitchFamily="2" charset="-122"/>
                <a:ea typeface="楷体-简" pitchFamily="2" charset="-122"/>
              </a:rPr>
              <a:t>18.3 </a:t>
            </a:r>
            <a:r>
              <a:rPr lang="zh-CN" altLang="zh-CN" sz="1600" dirty="0">
                <a:latin typeface="楷体-简" pitchFamily="2" charset="-122"/>
                <a:ea typeface="楷体-简" pitchFamily="2" charset="-122"/>
              </a:rPr>
              <a:t>款的约定进行。验收合格后，由监理人向承包人出具经发包人签认的区段工程验收证书。已签发区段工程接收证书的区段工程由发包人负责照管。区段工程的验收成果和结论作为全部工程竣工验收申请报告的附件。</a:t>
            </a:r>
            <a:endParaRPr lang="zh-CN" altLang="zh-CN" sz="1600" dirty="0">
              <a:latin typeface="楷体-简" pitchFamily="2" charset="-122"/>
              <a:ea typeface="楷体-简" pitchFamily="2" charset="-122"/>
            </a:endParaRPr>
          </a:p>
          <a:p>
            <a:pPr algn="just">
              <a:lnSpc>
                <a:spcPct val="150000"/>
              </a:lnSpc>
            </a:pPr>
            <a:r>
              <a:rPr lang="en-US" altLang="zh-CN" sz="1600" dirty="0">
                <a:latin typeface="楷体-简" pitchFamily="2" charset="-122"/>
                <a:ea typeface="楷体-简" pitchFamily="2" charset="-122"/>
              </a:rPr>
              <a:t>18.5.2 </a:t>
            </a:r>
            <a:r>
              <a:rPr lang="zh-CN" altLang="zh-CN" sz="1600" dirty="0">
                <a:latin typeface="楷体-简" pitchFamily="2" charset="-122"/>
                <a:ea typeface="楷体-简" pitchFamily="2" charset="-122"/>
              </a:rPr>
              <a:t>发包人在全部工程竣工前，使用已接收的区段工程导致承包人费用增加的，发包人应承担由此增加的费用和（或）工期延误，并支付承包人合理利润。</a:t>
            </a:r>
            <a:endParaRPr lang="en-US" altLang="zh-CN" sz="1600" dirty="0">
              <a:latin typeface="楷体-简" pitchFamily="2" charset="-122"/>
              <a:ea typeface="楷体-简" pitchFamily="2" charset="-122"/>
            </a:endParaRPr>
          </a:p>
          <a:p>
            <a:pPr algn="just">
              <a:lnSpc>
                <a:spcPct val="150000"/>
              </a:lnSpc>
            </a:pPr>
            <a:r>
              <a:rPr lang="en-US" altLang="zh-CN" sz="1600" b="1" dirty="0">
                <a:solidFill>
                  <a:srgbClr val="FF0000"/>
                </a:solidFill>
                <a:latin typeface="楷体" panose="02010609060101010101" pitchFamily="49" charset="-122"/>
                <a:ea typeface="楷体" panose="02010609060101010101" pitchFamily="49" charset="-122"/>
              </a:rPr>
              <a:t>18.6 </a:t>
            </a:r>
            <a:r>
              <a:rPr lang="zh-CN" altLang="zh-CN" sz="1600" b="1" dirty="0">
                <a:solidFill>
                  <a:srgbClr val="FF0000"/>
                </a:solidFill>
                <a:latin typeface="楷体" panose="02010609060101010101" pitchFamily="49" charset="-122"/>
                <a:ea typeface="楷体" panose="02010609060101010101" pitchFamily="49" charset="-122"/>
              </a:rPr>
              <a:t>施工期运行</a:t>
            </a:r>
            <a:endParaRPr lang="zh-CN" altLang="zh-CN" sz="1600" b="1" dirty="0">
              <a:solidFill>
                <a:srgbClr val="FF0000"/>
              </a:solidFill>
              <a:latin typeface="楷体" panose="02010609060101010101" pitchFamily="49" charset="-122"/>
              <a:ea typeface="楷体" panose="02010609060101010101" pitchFamily="49" charset="-122"/>
            </a:endParaRPr>
          </a:p>
          <a:p>
            <a:pPr algn="just">
              <a:lnSpc>
                <a:spcPct val="150000"/>
              </a:lnSpc>
            </a:pPr>
            <a:r>
              <a:rPr lang="en-US" altLang="zh-CN" sz="1600" dirty="0">
                <a:latin typeface="楷体" panose="02010609060101010101" pitchFamily="49" charset="-122"/>
                <a:ea typeface="楷体" panose="02010609060101010101" pitchFamily="49" charset="-122"/>
              </a:rPr>
              <a:t>18.6.1 </a:t>
            </a:r>
            <a:r>
              <a:rPr lang="zh-CN" altLang="zh-CN" sz="1600" u="sng" dirty="0">
                <a:solidFill>
                  <a:srgbClr val="FF0000"/>
                </a:solidFill>
                <a:latin typeface="楷体" panose="02010609060101010101" pitchFamily="49" charset="-122"/>
                <a:ea typeface="楷体" panose="02010609060101010101" pitchFamily="49" charset="-122"/>
              </a:rPr>
              <a:t>施工期运行</a:t>
            </a:r>
            <a:r>
              <a:rPr lang="zh-CN" altLang="zh-CN" sz="1600" dirty="0">
                <a:latin typeface="楷体" panose="02010609060101010101" pitchFamily="49" charset="-122"/>
                <a:ea typeface="楷体" panose="02010609060101010101" pitchFamily="49" charset="-122"/>
              </a:rPr>
              <a:t>是指合同工程尚未全部竣工，其中某项或某几项区段工程或工程设备安装已竣工，根据专用合同条款约定，需要投入施工期运行的，经发包人按第</a:t>
            </a:r>
            <a:r>
              <a:rPr lang="en-US" altLang="zh-CN" sz="1600" dirty="0">
                <a:latin typeface="楷体" panose="02010609060101010101" pitchFamily="49" charset="-122"/>
                <a:ea typeface="楷体" panose="02010609060101010101" pitchFamily="49" charset="-122"/>
              </a:rPr>
              <a:t>18.5 </a:t>
            </a:r>
            <a:r>
              <a:rPr lang="zh-CN" altLang="zh-CN" sz="1600" dirty="0">
                <a:latin typeface="楷体" panose="02010609060101010101" pitchFamily="49" charset="-122"/>
                <a:ea typeface="楷体" panose="02010609060101010101" pitchFamily="49" charset="-122"/>
              </a:rPr>
              <a:t>款的约定验收合格，证明能确保安全后，才能在施工期投入运行。</a:t>
            </a:r>
            <a:endParaRPr lang="zh-CN" altLang="zh-CN" sz="1600" dirty="0">
              <a:latin typeface="楷体" panose="02010609060101010101" pitchFamily="49" charset="-122"/>
              <a:ea typeface="楷体" panose="02010609060101010101" pitchFamily="49" charset="-122"/>
            </a:endParaRPr>
          </a:p>
          <a:p>
            <a:pPr algn="just">
              <a:lnSpc>
                <a:spcPct val="150000"/>
              </a:lnSpc>
            </a:pPr>
            <a:r>
              <a:rPr lang="en-US" altLang="zh-CN" sz="1600" dirty="0">
                <a:latin typeface="楷体" panose="02010609060101010101" pitchFamily="49" charset="-122"/>
                <a:ea typeface="楷体" panose="02010609060101010101" pitchFamily="49" charset="-122"/>
              </a:rPr>
              <a:t>18.6.2 </a:t>
            </a:r>
            <a:r>
              <a:rPr lang="zh-CN" altLang="zh-CN" sz="1600" dirty="0">
                <a:latin typeface="楷体" panose="02010609060101010101" pitchFamily="49" charset="-122"/>
                <a:ea typeface="楷体" panose="02010609060101010101" pitchFamily="49" charset="-122"/>
              </a:rPr>
              <a:t>在施工期运行中发现工程或工程设备损坏或存在缺陷的，由承包人按第</a:t>
            </a:r>
            <a:r>
              <a:rPr lang="en-US" altLang="zh-CN" sz="1600" dirty="0">
                <a:latin typeface="楷体" panose="02010609060101010101" pitchFamily="49" charset="-122"/>
                <a:ea typeface="楷体" panose="02010609060101010101" pitchFamily="49" charset="-122"/>
              </a:rPr>
              <a:t>19.2 </a:t>
            </a:r>
            <a:r>
              <a:rPr lang="zh-CN" altLang="zh-CN" sz="1600" dirty="0">
                <a:latin typeface="楷体" panose="02010609060101010101" pitchFamily="49" charset="-122"/>
                <a:ea typeface="楷体" panose="02010609060101010101" pitchFamily="49" charset="-122"/>
              </a:rPr>
              <a:t>款约定进行修复。</a:t>
            </a:r>
            <a:endParaRPr lang="zh-CN" altLang="zh-CN" sz="1600" dirty="0">
              <a:latin typeface="楷体-简" pitchFamily="2" charset="-122"/>
              <a:ea typeface="楷体-简" pitchFamily="2" charset="-122"/>
            </a:endParaRPr>
          </a:p>
          <a:p>
            <a:pPr algn="just">
              <a:buNone/>
            </a:pPr>
            <a:endParaRPr lang="en-US" altLang="zh-CN" sz="1600" b="1" dirty="0">
              <a:solidFill>
                <a:schemeClr val="tx2"/>
              </a:solidFill>
              <a:latin typeface="Times New Roman" panose="02020603050405020304" pitchFamily="18" charset="0"/>
              <a:ea typeface="Times New Roman" panose="02020603050405020304" pitchFamily="18" charset="0"/>
            </a:endParaRPr>
          </a:p>
        </p:txBody>
      </p:sp>
      <p:sp>
        <p:nvSpPr>
          <p:cNvPr id="148484"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标题 1"/>
          <p:cNvSpPr>
            <a:spLocks noGrp="1"/>
          </p:cNvSpPr>
          <p:nvPr>
            <p:ph type="title"/>
          </p:nvPr>
        </p:nvSpPr>
        <p:spPr>
          <a:xfrm>
            <a:off x="457200" y="274638"/>
            <a:ext cx="8229600" cy="777875"/>
          </a:xfrm>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b="1" dirty="0">
              <a:ea typeface="华文隶书" panose="02010800040101010101" pitchFamily="2" charset="-122"/>
            </a:endParaRPr>
          </a:p>
        </p:txBody>
      </p:sp>
      <p:sp>
        <p:nvSpPr>
          <p:cNvPr id="149507" name="内容占位符 5"/>
          <p:cNvSpPr>
            <a:spLocks noGrp="1"/>
          </p:cNvSpPr>
          <p:nvPr>
            <p:ph idx="1"/>
          </p:nvPr>
        </p:nvSpPr>
        <p:spPr>
          <a:xfrm>
            <a:off x="457200" y="1196975"/>
            <a:ext cx="8229600" cy="4929188"/>
          </a:xfrm>
          <a:ln/>
        </p:spPr>
        <p:txBody>
          <a:bodyPr vert="horz" wrap="square" lIns="91440" tIns="45720" rIns="91440" bIns="45720" anchor="t"/>
          <a:p>
            <a:pPr algn="just">
              <a:lnSpc>
                <a:spcPts val="2225"/>
              </a:lnSpc>
            </a:pPr>
            <a:r>
              <a:rPr lang="en-US" altLang="zh-CN" sz="1600" b="1" dirty="0">
                <a:latin typeface="楷体" panose="02010609060101010101" pitchFamily="49" charset="-122"/>
                <a:ea typeface="楷体" panose="02010609060101010101" pitchFamily="49" charset="-122"/>
              </a:rPr>
              <a:t>18.7 </a:t>
            </a:r>
            <a:r>
              <a:rPr lang="zh-CN" altLang="zh-CN" sz="1600" b="1" dirty="0">
                <a:latin typeface="楷体" panose="02010609060101010101" pitchFamily="49" charset="-122"/>
                <a:ea typeface="楷体" panose="02010609060101010101" pitchFamily="49" charset="-122"/>
              </a:rPr>
              <a:t>竣工清场</a:t>
            </a:r>
            <a:endParaRPr lang="zh-CN" altLang="zh-CN" sz="1600" b="1" dirty="0">
              <a:latin typeface="楷体" panose="02010609060101010101" pitchFamily="49" charset="-122"/>
              <a:ea typeface="楷体" panose="02010609060101010101" pitchFamily="49" charset="-122"/>
            </a:endParaRPr>
          </a:p>
          <a:p>
            <a:pPr algn="just">
              <a:lnSpc>
                <a:spcPts val="2225"/>
              </a:lnSpc>
              <a:buNone/>
            </a:pPr>
            <a:r>
              <a:rPr lang="en-US" altLang="zh-CN" sz="1600" dirty="0">
                <a:latin typeface="楷体" panose="02010609060101010101" pitchFamily="49" charset="-122"/>
                <a:ea typeface="楷体" panose="02010609060101010101" pitchFamily="49" charset="-122"/>
              </a:rPr>
              <a:t>18.7.1 </a:t>
            </a:r>
            <a:r>
              <a:rPr lang="zh-CN" altLang="zh-CN" sz="1600" dirty="0">
                <a:latin typeface="楷体" panose="02010609060101010101" pitchFamily="49" charset="-122"/>
                <a:ea typeface="楷体" panose="02010609060101010101" pitchFamily="49" charset="-122"/>
              </a:rPr>
              <a:t>除合同另有约定外，</a:t>
            </a:r>
            <a:r>
              <a:rPr lang="zh-CN" altLang="zh-CN" sz="1600" u="sng" dirty="0">
                <a:solidFill>
                  <a:srgbClr val="FF0000"/>
                </a:solidFill>
                <a:latin typeface="楷体" panose="02010609060101010101" pitchFamily="49" charset="-122"/>
                <a:ea typeface="楷体" panose="02010609060101010101" pitchFamily="49" charset="-122"/>
              </a:rPr>
              <a:t>工程接收证书颁发后，承包人应按以下要求对施工场地进行清理，直至监理人检验合格为止。竣工清场费用由承包人承担。</a:t>
            </a:r>
            <a:endParaRPr lang="zh-CN" altLang="zh-CN" sz="1600" u="sng" dirty="0">
              <a:solidFill>
                <a:srgbClr val="FF0000"/>
              </a:solidFill>
              <a:latin typeface="楷体" panose="02010609060101010101" pitchFamily="49" charset="-122"/>
              <a:ea typeface="楷体" panose="02010609060101010101" pitchFamily="49" charset="-122"/>
            </a:endParaRPr>
          </a:p>
          <a:p>
            <a:pPr algn="just">
              <a:lnSpc>
                <a:spcPts val="2225"/>
              </a:lnSpc>
              <a:buNone/>
            </a:pP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1</a:t>
            </a:r>
            <a:r>
              <a:rPr lang="zh-CN" altLang="zh-CN" sz="1600" dirty="0">
                <a:latin typeface="楷体" panose="02010609060101010101" pitchFamily="49" charset="-122"/>
                <a:ea typeface="楷体" panose="02010609060101010101" pitchFamily="49" charset="-122"/>
              </a:rPr>
              <a:t>）施工场地内残留的</a:t>
            </a:r>
            <a:r>
              <a:rPr lang="zh-CN" altLang="zh-CN" sz="1600" u="sng" dirty="0">
                <a:solidFill>
                  <a:srgbClr val="FF0000"/>
                </a:solidFill>
                <a:latin typeface="楷体" panose="02010609060101010101" pitchFamily="49" charset="-122"/>
                <a:ea typeface="楷体" panose="02010609060101010101" pitchFamily="49" charset="-122"/>
              </a:rPr>
              <a:t>垃圾已全部清除出场；</a:t>
            </a:r>
            <a:endParaRPr lang="zh-CN" altLang="zh-CN" sz="1600" u="sng" dirty="0">
              <a:solidFill>
                <a:srgbClr val="FF0000"/>
              </a:solidFill>
              <a:latin typeface="楷体" panose="02010609060101010101" pitchFamily="49" charset="-122"/>
              <a:ea typeface="楷体" panose="02010609060101010101" pitchFamily="49" charset="-122"/>
            </a:endParaRPr>
          </a:p>
          <a:p>
            <a:pPr algn="just">
              <a:lnSpc>
                <a:spcPts val="2225"/>
              </a:lnSpc>
              <a:buNone/>
            </a:pP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2</a:t>
            </a:r>
            <a:r>
              <a:rPr lang="zh-CN" altLang="zh-CN" sz="1600" dirty="0">
                <a:latin typeface="楷体" panose="02010609060101010101" pitchFamily="49" charset="-122"/>
                <a:ea typeface="楷体" panose="02010609060101010101" pitchFamily="49" charset="-122"/>
              </a:rPr>
              <a:t>）临时工程已拆除，场地已按合同要求进行</a:t>
            </a:r>
            <a:r>
              <a:rPr lang="zh-CN" altLang="zh-CN" sz="1600" u="sng" dirty="0">
                <a:solidFill>
                  <a:srgbClr val="FF0000"/>
                </a:solidFill>
                <a:latin typeface="楷体" panose="02010609060101010101" pitchFamily="49" charset="-122"/>
                <a:ea typeface="楷体" panose="02010609060101010101" pitchFamily="49" charset="-122"/>
              </a:rPr>
              <a:t>清理、平整或复原；</a:t>
            </a:r>
            <a:endParaRPr lang="zh-CN" altLang="zh-CN" sz="1600" u="sng" dirty="0">
              <a:solidFill>
                <a:srgbClr val="FF0000"/>
              </a:solidFill>
              <a:latin typeface="楷体" panose="02010609060101010101" pitchFamily="49" charset="-122"/>
              <a:ea typeface="楷体" panose="02010609060101010101" pitchFamily="49" charset="-122"/>
            </a:endParaRPr>
          </a:p>
          <a:p>
            <a:pPr algn="just">
              <a:lnSpc>
                <a:spcPts val="2225"/>
              </a:lnSpc>
              <a:buNone/>
            </a:pP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3</a:t>
            </a:r>
            <a:r>
              <a:rPr lang="zh-CN" altLang="zh-CN" sz="1600" dirty="0">
                <a:latin typeface="楷体" panose="02010609060101010101" pitchFamily="49" charset="-122"/>
                <a:ea typeface="楷体" panose="02010609060101010101" pitchFamily="49" charset="-122"/>
              </a:rPr>
              <a:t>）按合同约定应</a:t>
            </a:r>
            <a:r>
              <a:rPr lang="zh-CN" altLang="zh-CN" sz="1600" u="sng" dirty="0">
                <a:solidFill>
                  <a:srgbClr val="FF0000"/>
                </a:solidFill>
                <a:latin typeface="楷体" panose="02010609060101010101" pitchFamily="49" charset="-122"/>
                <a:ea typeface="楷体" panose="02010609060101010101" pitchFamily="49" charset="-122"/>
              </a:rPr>
              <a:t>撤离的承包人设备和剩余的材料，</a:t>
            </a:r>
            <a:r>
              <a:rPr lang="zh-CN" altLang="zh-CN" sz="1600" dirty="0">
                <a:latin typeface="楷体" panose="02010609060101010101" pitchFamily="49" charset="-122"/>
                <a:ea typeface="楷体" panose="02010609060101010101" pitchFamily="49" charset="-122"/>
              </a:rPr>
              <a:t>包括废弃的施工设备和材料，已按计划撤离施工场地；</a:t>
            </a:r>
            <a:endParaRPr lang="zh-CN" altLang="zh-CN" sz="1600" dirty="0">
              <a:latin typeface="楷体" panose="02010609060101010101" pitchFamily="49" charset="-122"/>
              <a:ea typeface="楷体" panose="02010609060101010101" pitchFamily="49" charset="-122"/>
            </a:endParaRPr>
          </a:p>
          <a:p>
            <a:pPr algn="just">
              <a:lnSpc>
                <a:spcPts val="2225"/>
              </a:lnSpc>
              <a:buNone/>
            </a:pP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4</a:t>
            </a:r>
            <a:r>
              <a:rPr lang="zh-CN" altLang="zh-CN" sz="1600" dirty="0">
                <a:latin typeface="楷体" panose="02010609060101010101" pitchFamily="49" charset="-122"/>
                <a:ea typeface="楷体" panose="02010609060101010101" pitchFamily="49" charset="-122"/>
              </a:rPr>
              <a:t>）工程</a:t>
            </a:r>
            <a:r>
              <a:rPr lang="zh-CN" altLang="zh-CN" sz="1600" u="sng" dirty="0">
                <a:solidFill>
                  <a:srgbClr val="FF0000"/>
                </a:solidFill>
                <a:latin typeface="楷体" panose="02010609060101010101" pitchFamily="49" charset="-122"/>
                <a:ea typeface="楷体" panose="02010609060101010101" pitchFamily="49" charset="-122"/>
              </a:rPr>
              <a:t>建筑物周边及其附近道路、河道的施工堆积物，</a:t>
            </a:r>
            <a:r>
              <a:rPr lang="zh-CN" altLang="zh-CN" sz="1600" dirty="0">
                <a:latin typeface="楷体" panose="02010609060101010101" pitchFamily="49" charset="-122"/>
                <a:ea typeface="楷体" panose="02010609060101010101" pitchFamily="49" charset="-122"/>
              </a:rPr>
              <a:t>已按监理人指示全部清理；</a:t>
            </a:r>
            <a:endParaRPr lang="zh-CN" altLang="zh-CN" sz="1600" dirty="0">
              <a:latin typeface="楷体" panose="02010609060101010101" pitchFamily="49" charset="-122"/>
              <a:ea typeface="楷体" panose="02010609060101010101" pitchFamily="49" charset="-122"/>
            </a:endParaRPr>
          </a:p>
          <a:p>
            <a:pPr algn="just">
              <a:lnSpc>
                <a:spcPts val="2225"/>
              </a:lnSpc>
              <a:buNone/>
            </a:pP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5</a:t>
            </a:r>
            <a:r>
              <a:rPr lang="zh-CN" altLang="zh-CN" sz="1600" dirty="0">
                <a:latin typeface="楷体" panose="02010609060101010101" pitchFamily="49" charset="-122"/>
                <a:ea typeface="楷体" panose="02010609060101010101" pitchFamily="49" charset="-122"/>
              </a:rPr>
              <a:t>）监理人指示的</a:t>
            </a:r>
            <a:r>
              <a:rPr lang="zh-CN" altLang="zh-CN" sz="1600" u="sng" dirty="0">
                <a:solidFill>
                  <a:srgbClr val="FF0000"/>
                </a:solidFill>
                <a:latin typeface="楷体" panose="02010609060101010101" pitchFamily="49" charset="-122"/>
                <a:ea typeface="楷体" panose="02010609060101010101" pitchFamily="49" charset="-122"/>
              </a:rPr>
              <a:t>其他场地清理工作已全部完成。</a:t>
            </a:r>
            <a:endParaRPr lang="zh-CN" altLang="zh-CN" sz="1600" u="sng" dirty="0">
              <a:solidFill>
                <a:srgbClr val="FF0000"/>
              </a:solidFill>
              <a:latin typeface="楷体" panose="02010609060101010101" pitchFamily="49" charset="-122"/>
              <a:ea typeface="楷体" panose="02010609060101010101" pitchFamily="49" charset="-122"/>
            </a:endParaRPr>
          </a:p>
          <a:p>
            <a:pPr algn="just">
              <a:lnSpc>
                <a:spcPts val="2225"/>
              </a:lnSpc>
              <a:buNone/>
            </a:pPr>
            <a:r>
              <a:rPr lang="en-US" altLang="zh-CN" sz="1600" dirty="0">
                <a:latin typeface="楷体" panose="02010609060101010101" pitchFamily="49" charset="-122"/>
                <a:ea typeface="楷体" panose="02010609060101010101" pitchFamily="49" charset="-122"/>
              </a:rPr>
              <a:t>18.7.2 </a:t>
            </a:r>
            <a:r>
              <a:rPr lang="zh-CN" altLang="zh-CN" sz="1600" dirty="0">
                <a:latin typeface="楷体" panose="02010609060101010101" pitchFamily="49" charset="-122"/>
                <a:ea typeface="楷体" panose="02010609060101010101" pitchFamily="49" charset="-122"/>
              </a:rPr>
              <a:t>承包人未按监理人的要求</a:t>
            </a:r>
            <a:r>
              <a:rPr lang="zh-CN" altLang="zh-CN" sz="1600" u="sng" dirty="0">
                <a:solidFill>
                  <a:srgbClr val="FF0000"/>
                </a:solidFill>
                <a:latin typeface="楷体" panose="02010609060101010101" pitchFamily="49" charset="-122"/>
                <a:ea typeface="楷体" panose="02010609060101010101" pitchFamily="49" charset="-122"/>
              </a:rPr>
              <a:t>恢复临时占地，</a:t>
            </a:r>
            <a:r>
              <a:rPr lang="zh-CN" altLang="zh-CN" sz="1600" dirty="0">
                <a:latin typeface="楷体" panose="02010609060101010101" pitchFamily="49" charset="-122"/>
                <a:ea typeface="楷体" panose="02010609060101010101" pitchFamily="49" charset="-122"/>
              </a:rPr>
              <a:t>或者场地清理未达到合同约定的，发包人有权委托其他人恢复或清理，所发生的金额从拟支付给承包人的款项中扣除。</a:t>
            </a:r>
            <a:endParaRPr lang="zh-CN" altLang="zh-CN" sz="1600" dirty="0">
              <a:latin typeface="楷体" panose="02010609060101010101" pitchFamily="49" charset="-122"/>
              <a:ea typeface="楷体" panose="02010609060101010101" pitchFamily="49" charset="-122"/>
            </a:endParaRPr>
          </a:p>
          <a:p>
            <a:pPr algn="just">
              <a:lnSpc>
                <a:spcPts val="2225"/>
              </a:lnSpc>
            </a:pPr>
            <a:r>
              <a:rPr lang="en-US" altLang="zh-CN" sz="1600" b="1" dirty="0">
                <a:latin typeface="楷体" panose="02010609060101010101" pitchFamily="49" charset="-122"/>
                <a:ea typeface="楷体" panose="02010609060101010101" pitchFamily="49" charset="-122"/>
              </a:rPr>
              <a:t>18.8 </a:t>
            </a:r>
            <a:r>
              <a:rPr lang="zh-CN" altLang="zh-CN" sz="1600" b="1" dirty="0">
                <a:latin typeface="楷体" panose="02010609060101010101" pitchFamily="49" charset="-122"/>
                <a:ea typeface="楷体" panose="02010609060101010101" pitchFamily="49" charset="-122"/>
              </a:rPr>
              <a:t>施工队伍的撤离</a:t>
            </a:r>
            <a:endParaRPr lang="zh-CN" altLang="zh-CN" sz="1600" b="1" dirty="0">
              <a:latin typeface="楷体" panose="02010609060101010101" pitchFamily="49" charset="-122"/>
              <a:ea typeface="楷体" panose="02010609060101010101" pitchFamily="49" charset="-122"/>
            </a:endParaRPr>
          </a:p>
          <a:p>
            <a:pPr algn="just">
              <a:lnSpc>
                <a:spcPts val="2225"/>
              </a:lnSpc>
              <a:buNone/>
            </a:pPr>
            <a:r>
              <a:rPr lang="zh-CN" altLang="zh-CN" sz="1600" u="sng" dirty="0">
                <a:solidFill>
                  <a:srgbClr val="FF0000"/>
                </a:solidFill>
                <a:latin typeface="楷体" panose="02010609060101010101" pitchFamily="49" charset="-122"/>
                <a:ea typeface="楷体" panose="02010609060101010101" pitchFamily="49" charset="-122"/>
              </a:rPr>
              <a:t>工程接收证书颁发后的</a:t>
            </a:r>
            <a:r>
              <a:rPr lang="en-US" altLang="zh-CN" sz="1600" u="sng" dirty="0">
                <a:solidFill>
                  <a:srgbClr val="FF0000"/>
                </a:solidFill>
                <a:latin typeface="楷体" panose="02010609060101010101" pitchFamily="49" charset="-122"/>
                <a:ea typeface="楷体" panose="02010609060101010101" pitchFamily="49" charset="-122"/>
              </a:rPr>
              <a:t>56</a:t>
            </a:r>
            <a:r>
              <a:rPr lang="zh-CN" altLang="zh-CN" sz="1600" u="sng" dirty="0">
                <a:solidFill>
                  <a:srgbClr val="FF0000"/>
                </a:solidFill>
                <a:latin typeface="楷体" panose="02010609060101010101" pitchFamily="49" charset="-122"/>
                <a:ea typeface="楷体" panose="02010609060101010101" pitchFamily="49" charset="-122"/>
              </a:rPr>
              <a:t>天内，</a:t>
            </a:r>
            <a:r>
              <a:rPr lang="zh-CN" altLang="zh-CN" sz="1600" dirty="0">
                <a:latin typeface="楷体" panose="02010609060101010101" pitchFamily="49" charset="-122"/>
                <a:ea typeface="楷体" panose="02010609060101010101" pitchFamily="49" charset="-122"/>
              </a:rPr>
              <a:t>除了经监理人同意需在缺陷责任期内继续工作和使用的人员、施工设备和临时工程外，</a:t>
            </a:r>
            <a:r>
              <a:rPr lang="zh-CN" altLang="zh-CN" sz="1600" u="sng" dirty="0">
                <a:solidFill>
                  <a:srgbClr val="FF0000"/>
                </a:solidFill>
                <a:latin typeface="楷体" panose="02010609060101010101" pitchFamily="49" charset="-122"/>
                <a:ea typeface="楷体" panose="02010609060101010101" pitchFamily="49" charset="-122"/>
              </a:rPr>
              <a:t>其余的人员、施工设备和临时工程均应撤离施工场地或拆除。除合同另有约定外，缺陷责任期满时，</a:t>
            </a:r>
            <a:r>
              <a:rPr lang="zh-CN" altLang="zh-CN" sz="1600" dirty="0">
                <a:latin typeface="楷体" panose="02010609060101010101" pitchFamily="49" charset="-122"/>
                <a:ea typeface="楷体" panose="02010609060101010101" pitchFamily="49" charset="-122"/>
              </a:rPr>
              <a:t>承包人的人员和施工设备应全部撤离施工场地。</a:t>
            </a:r>
            <a:endParaRPr lang="zh-CN" altLang="zh-CN" sz="1600" dirty="0">
              <a:latin typeface="楷体" panose="02010609060101010101" pitchFamily="49" charset="-122"/>
              <a:ea typeface="楷体" panose="02010609060101010101" pitchFamily="49" charset="-122"/>
            </a:endParaRPr>
          </a:p>
          <a:p>
            <a:pPr algn="just"/>
            <a:endParaRPr lang="en-US" altLang="zh-CN" sz="1600" b="1" dirty="0">
              <a:solidFill>
                <a:schemeClr val="tx2"/>
              </a:solidFill>
              <a:latin typeface="Times New Roman" panose="02020603050405020304" pitchFamily="18" charset="0"/>
            </a:endParaRPr>
          </a:p>
          <a:p>
            <a:pPr algn="just"/>
            <a:endParaRPr lang="en-US" altLang="zh-CN" sz="1600" b="1" dirty="0">
              <a:solidFill>
                <a:schemeClr val="tx2"/>
              </a:solidFill>
              <a:latin typeface="Times New Roman" panose="02020603050405020304" pitchFamily="18" charset="0"/>
            </a:endParaRPr>
          </a:p>
          <a:p>
            <a:pPr algn="just">
              <a:buNone/>
            </a:pPr>
            <a:endParaRPr lang="en-US" altLang="zh-CN" sz="1600" b="1" dirty="0">
              <a:solidFill>
                <a:schemeClr val="tx2"/>
              </a:solidFill>
              <a:latin typeface="Times New Roman" panose="02020603050405020304" pitchFamily="18" charset="0"/>
              <a:ea typeface="Times New Roman" panose="02020603050405020304" pitchFamily="18" charset="0"/>
            </a:endParaRPr>
          </a:p>
        </p:txBody>
      </p:sp>
      <p:sp>
        <p:nvSpPr>
          <p:cNvPr id="149508"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
          <p:cNvSpPr>
            <a:spLocks noGrp="1"/>
          </p:cNvSpPr>
          <p:nvPr>
            <p:ph type="title"/>
          </p:nvPr>
        </p:nvSpPr>
        <p:spPr>
          <a:xfrm>
            <a:off x="457200" y="115888"/>
            <a:ext cx="8229600" cy="792162"/>
          </a:xfrm>
          <a:ln/>
        </p:spPr>
        <p:txBody>
          <a:bodyPr vert="horz" wrap="square" lIns="91440" tIns="45720" rIns="91440" bIns="45720" anchor="ctr"/>
          <a:p>
            <a:pPr>
              <a:lnSpc>
                <a:spcPct val="150000"/>
              </a:lnSpc>
            </a:pPr>
            <a:r>
              <a:rPr lang="zh-CN" altLang="zh-CN" sz="2400" b="1" dirty="0">
                <a:solidFill>
                  <a:srgbClr val="0070C0"/>
                </a:solidFill>
                <a:latin typeface="Times New Roman" panose="02020603050405020304" pitchFamily="18" charset="0"/>
                <a:ea typeface="报隶-简" charset="-122"/>
              </a:rPr>
              <a:t>EPC</a:t>
            </a:r>
            <a:r>
              <a:rPr lang="zh-CN" altLang="en-US" sz="2400" b="1" dirty="0">
                <a:solidFill>
                  <a:srgbClr val="0070C0"/>
                </a:solidFill>
                <a:latin typeface="Times New Roman" panose="02020603050405020304" pitchFamily="18" charset="0"/>
                <a:ea typeface="报隶-简" charset="-122"/>
              </a:rPr>
              <a:t>工程项目全过程与结算风险防范</a:t>
            </a:r>
            <a:endParaRPr lang="zh-CN" altLang="en-US" sz="2400" dirty="0">
              <a:solidFill>
                <a:srgbClr val="0070C0"/>
              </a:solidFill>
              <a:ea typeface="报隶-简" charset="-122"/>
            </a:endParaRPr>
          </a:p>
        </p:txBody>
      </p:sp>
      <p:sp>
        <p:nvSpPr>
          <p:cNvPr id="150531" name="内容占位符 4"/>
          <p:cNvSpPr>
            <a:spLocks noGrp="1"/>
          </p:cNvSpPr>
          <p:nvPr>
            <p:ph idx="1"/>
          </p:nvPr>
        </p:nvSpPr>
        <p:spPr>
          <a:xfrm>
            <a:off x="457200" y="908050"/>
            <a:ext cx="8229600" cy="5473700"/>
          </a:xfrm>
          <a:ln/>
        </p:spPr>
        <p:txBody>
          <a:bodyPr vert="horz" wrap="square" lIns="91440" tIns="45720" rIns="91440" bIns="45720" anchor="t"/>
          <a:p>
            <a:pPr algn="just"/>
            <a:r>
              <a:rPr lang="en-US" altLang="zh-CN" sz="1600" b="1" dirty="0">
                <a:latin typeface="楷体-简" pitchFamily="2" charset="-122"/>
                <a:ea typeface="楷体-简" pitchFamily="2" charset="-122"/>
              </a:rPr>
              <a:t>17.5 </a:t>
            </a:r>
            <a:r>
              <a:rPr lang="zh-CN" altLang="zh-CN" sz="1600" b="1" dirty="0">
                <a:latin typeface="楷体-简" pitchFamily="2" charset="-122"/>
                <a:ea typeface="楷体-简" pitchFamily="2" charset="-122"/>
              </a:rPr>
              <a:t>竣工结算</a:t>
            </a:r>
            <a:endParaRPr lang="zh-CN" altLang="zh-CN" sz="1600" b="1" dirty="0">
              <a:latin typeface="楷体-简" pitchFamily="2" charset="-122"/>
              <a:ea typeface="楷体-简" pitchFamily="2" charset="-122"/>
            </a:endParaRPr>
          </a:p>
          <a:p>
            <a:pPr algn="just"/>
            <a:r>
              <a:rPr lang="en-US" altLang="zh-CN" sz="1600" b="1" dirty="0">
                <a:latin typeface="楷体-简" pitchFamily="2" charset="-122"/>
                <a:ea typeface="楷体-简" pitchFamily="2" charset="-122"/>
              </a:rPr>
              <a:t>17.5.1 </a:t>
            </a:r>
            <a:r>
              <a:rPr lang="zh-CN" altLang="zh-CN" sz="1600" b="1" dirty="0">
                <a:latin typeface="楷体-简" pitchFamily="2" charset="-122"/>
                <a:ea typeface="楷体-简" pitchFamily="2" charset="-122"/>
              </a:rPr>
              <a:t>竣工付款申请单</a:t>
            </a:r>
            <a:endParaRPr lang="zh-CN" altLang="zh-CN" sz="1600" b="1"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1</a:t>
            </a:r>
            <a:r>
              <a:rPr lang="zh-CN" altLang="zh-CN" sz="1600" dirty="0">
                <a:latin typeface="楷体-简" pitchFamily="2" charset="-122"/>
                <a:ea typeface="楷体-简" pitchFamily="2" charset="-122"/>
              </a:rPr>
              <a:t>）工程接收证书颁发后，承包人应按专用合同条款约定的份数和期限</a:t>
            </a:r>
            <a:r>
              <a:rPr lang="zh-CN" altLang="zh-CN" sz="1600" u="sng" dirty="0">
                <a:solidFill>
                  <a:srgbClr val="FF0000"/>
                </a:solidFill>
                <a:latin typeface="楷体-简" pitchFamily="2" charset="-122"/>
                <a:ea typeface="楷体-简" pitchFamily="2" charset="-122"/>
              </a:rPr>
              <a:t>向监理人提交竣工付款申请单，</a:t>
            </a:r>
            <a:r>
              <a:rPr lang="zh-CN" altLang="zh-CN" sz="1600" dirty="0">
                <a:latin typeface="楷体-简" pitchFamily="2" charset="-122"/>
                <a:ea typeface="楷体-简" pitchFamily="2" charset="-122"/>
              </a:rPr>
              <a:t>并提供相关证明材料。除专用合同条款另有约定外，竣工付款申请单应包括下列内容：竣工结算合同总价、发包人已支付承包人的工程价款、应扣留的质量保证金、应支付的竣工付款金额。</a:t>
            </a:r>
            <a:endParaRPr lang="zh-CN" altLang="zh-CN" sz="1600"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2</a:t>
            </a:r>
            <a:r>
              <a:rPr lang="zh-CN" altLang="zh-CN" sz="1600" dirty="0">
                <a:latin typeface="楷体-简" pitchFamily="2" charset="-122"/>
                <a:ea typeface="楷体-简" pitchFamily="2" charset="-122"/>
              </a:rPr>
              <a:t>）</a:t>
            </a:r>
            <a:r>
              <a:rPr lang="zh-CN" altLang="zh-CN" sz="1600" u="sng" dirty="0">
                <a:solidFill>
                  <a:srgbClr val="FF0000"/>
                </a:solidFill>
                <a:latin typeface="楷体-简" pitchFamily="2" charset="-122"/>
                <a:ea typeface="楷体-简" pitchFamily="2" charset="-122"/>
              </a:rPr>
              <a:t>监理人对竣工付款申请单有异议的，</a:t>
            </a:r>
            <a:r>
              <a:rPr lang="zh-CN" altLang="zh-CN" sz="1600" dirty="0">
                <a:latin typeface="楷体-简" pitchFamily="2" charset="-122"/>
                <a:ea typeface="楷体-简" pitchFamily="2" charset="-122"/>
              </a:rPr>
              <a:t>有权要求承包人进行修正和提供补充资料。经监理人和承包人协商后，由承包人向监理人提交修正后的竣工付款申请单。</a:t>
            </a:r>
            <a:endParaRPr lang="zh-CN" altLang="zh-CN" sz="1600" dirty="0">
              <a:latin typeface="楷体-简" pitchFamily="2" charset="-122"/>
              <a:ea typeface="楷体-简" pitchFamily="2" charset="-122"/>
            </a:endParaRPr>
          </a:p>
          <a:p>
            <a:pPr algn="just"/>
            <a:r>
              <a:rPr lang="en-US" altLang="zh-CN" sz="1600" b="1" dirty="0">
                <a:latin typeface="楷体-简" pitchFamily="2" charset="-122"/>
                <a:ea typeface="楷体-简" pitchFamily="2" charset="-122"/>
              </a:rPr>
              <a:t>17.5.2 </a:t>
            </a:r>
            <a:r>
              <a:rPr lang="zh-CN" altLang="zh-CN" sz="1600" b="1" dirty="0">
                <a:latin typeface="楷体-简" pitchFamily="2" charset="-122"/>
                <a:ea typeface="楷体-简" pitchFamily="2" charset="-122"/>
              </a:rPr>
              <a:t>竣工付款证书及支付时间</a:t>
            </a:r>
            <a:endParaRPr lang="zh-CN" altLang="zh-CN" sz="1600" b="1"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1</a:t>
            </a:r>
            <a:r>
              <a:rPr lang="zh-CN" altLang="zh-CN" sz="1600" dirty="0">
                <a:latin typeface="楷体-简" pitchFamily="2" charset="-122"/>
                <a:ea typeface="楷体-简" pitchFamily="2" charset="-122"/>
              </a:rPr>
              <a:t>）监理人在收到承包人提交的竣工付款申请单后的</a:t>
            </a:r>
            <a:r>
              <a:rPr lang="en-US" altLang="zh-CN" sz="1600" u="sng" dirty="0">
                <a:solidFill>
                  <a:srgbClr val="FF0000"/>
                </a:solidFill>
                <a:latin typeface="楷体-简" pitchFamily="2" charset="-122"/>
                <a:ea typeface="楷体-简" pitchFamily="2" charset="-122"/>
              </a:rPr>
              <a:t>14</a:t>
            </a:r>
            <a:r>
              <a:rPr lang="zh-CN" altLang="zh-CN" sz="1600" u="sng" dirty="0">
                <a:solidFill>
                  <a:srgbClr val="FF0000"/>
                </a:solidFill>
                <a:latin typeface="楷体-简" pitchFamily="2" charset="-122"/>
                <a:ea typeface="楷体-简" pitchFamily="2" charset="-122"/>
              </a:rPr>
              <a:t>天内完成核查，</a:t>
            </a:r>
            <a:r>
              <a:rPr lang="zh-CN" altLang="zh-CN" sz="1600" dirty="0">
                <a:latin typeface="楷体-简" pitchFamily="2" charset="-122"/>
                <a:ea typeface="楷体-简" pitchFamily="2" charset="-122"/>
              </a:rPr>
              <a:t>提出发包人到期应支付给承包人的价款送发包人审核并抄送承包人。发包人应在收到后</a:t>
            </a:r>
            <a:r>
              <a:rPr lang="en-US" altLang="zh-CN" sz="1600" dirty="0">
                <a:latin typeface="楷体-简" pitchFamily="2" charset="-122"/>
                <a:ea typeface="楷体-简" pitchFamily="2" charset="-122"/>
              </a:rPr>
              <a:t>14</a:t>
            </a:r>
            <a:r>
              <a:rPr lang="zh-CN" altLang="zh-CN" sz="1600" dirty="0">
                <a:latin typeface="楷体-简" pitchFamily="2" charset="-122"/>
                <a:ea typeface="楷体-简" pitchFamily="2" charset="-122"/>
              </a:rPr>
              <a:t>天内审核完毕，由监理人向承包人出具经发包人签认的</a:t>
            </a:r>
            <a:r>
              <a:rPr lang="zh-CN" altLang="zh-CN" sz="1600" u="sng" dirty="0">
                <a:solidFill>
                  <a:srgbClr val="FF0000"/>
                </a:solidFill>
                <a:latin typeface="楷体-简" pitchFamily="2" charset="-122"/>
                <a:ea typeface="楷体-简" pitchFamily="2" charset="-122"/>
              </a:rPr>
              <a:t>竣工付款证书。</a:t>
            </a:r>
            <a:r>
              <a:rPr lang="zh-CN" altLang="zh-CN" sz="1600" dirty="0">
                <a:latin typeface="楷体-简" pitchFamily="2" charset="-122"/>
                <a:ea typeface="楷体-简" pitchFamily="2" charset="-122"/>
              </a:rPr>
              <a:t>监理人未在约定时间内核查，又未提出具体意见的，视为承包人提交的竣工付款申请单已经监理人核查同意；发包人未在约定时间内审核又未提出具体意见的，监理人提出发包人到期应支付给承包人的价款视为已经发包人同意。</a:t>
            </a:r>
            <a:endParaRPr lang="zh-CN" altLang="zh-CN" sz="1600"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2</a:t>
            </a:r>
            <a:r>
              <a:rPr lang="zh-CN" altLang="zh-CN" sz="1600" dirty="0">
                <a:latin typeface="楷体-简" pitchFamily="2" charset="-122"/>
                <a:ea typeface="楷体-简" pitchFamily="2" charset="-122"/>
              </a:rPr>
              <a:t>）发包人应在监理人出具竣工付款证书后的</a:t>
            </a:r>
            <a:r>
              <a:rPr lang="en-US" altLang="zh-CN" sz="1600" dirty="0">
                <a:latin typeface="楷体-简" pitchFamily="2" charset="-122"/>
                <a:ea typeface="楷体-简" pitchFamily="2" charset="-122"/>
              </a:rPr>
              <a:t>14 </a:t>
            </a:r>
            <a:r>
              <a:rPr lang="zh-CN" altLang="zh-CN" sz="1600" dirty="0">
                <a:latin typeface="楷体-简" pitchFamily="2" charset="-122"/>
                <a:ea typeface="楷体-简" pitchFamily="2" charset="-122"/>
              </a:rPr>
              <a:t>天内，将应支付款支付给承包人。发包人不按期支付的，按第</a:t>
            </a:r>
            <a:r>
              <a:rPr lang="en-US" altLang="zh-CN" sz="1600" dirty="0">
                <a:latin typeface="楷体-简" pitchFamily="2" charset="-122"/>
                <a:ea typeface="楷体-简" pitchFamily="2" charset="-122"/>
              </a:rPr>
              <a:t>17.3.4</a:t>
            </a: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2</a:t>
            </a:r>
            <a:r>
              <a:rPr lang="zh-CN" altLang="zh-CN" sz="1600" dirty="0">
                <a:latin typeface="楷体-简" pitchFamily="2" charset="-122"/>
                <a:ea typeface="楷体-简" pitchFamily="2" charset="-122"/>
              </a:rPr>
              <a:t>）目的约定，将逾期付款违约金支付给承包人。</a:t>
            </a:r>
            <a:endParaRPr lang="zh-CN" altLang="zh-CN" sz="1600"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3</a:t>
            </a:r>
            <a:r>
              <a:rPr lang="zh-CN" altLang="zh-CN" sz="1600" dirty="0">
                <a:latin typeface="楷体-简" pitchFamily="2" charset="-122"/>
                <a:ea typeface="楷体-简" pitchFamily="2" charset="-122"/>
              </a:rPr>
              <a:t>）承包人对发包人签认的竣工付款证书有异议的，发包人可出具竣工付款申请单中承包人已同意部分的</a:t>
            </a:r>
            <a:r>
              <a:rPr lang="zh-CN" altLang="zh-CN" sz="1600" u="sng" dirty="0">
                <a:solidFill>
                  <a:srgbClr val="FF0000"/>
                </a:solidFill>
                <a:latin typeface="楷体-简" pitchFamily="2" charset="-122"/>
                <a:ea typeface="楷体-简" pitchFamily="2" charset="-122"/>
              </a:rPr>
              <a:t>临时付款证书。</a:t>
            </a:r>
            <a:r>
              <a:rPr lang="zh-CN" altLang="zh-CN" sz="1600" dirty="0">
                <a:latin typeface="楷体-简" pitchFamily="2" charset="-122"/>
                <a:ea typeface="楷体-简" pitchFamily="2" charset="-122"/>
              </a:rPr>
              <a:t>存在争议的部分，按第</a:t>
            </a:r>
            <a:r>
              <a:rPr lang="en-US" altLang="zh-CN" sz="1600" dirty="0">
                <a:latin typeface="楷体-简" pitchFamily="2" charset="-122"/>
                <a:ea typeface="楷体-简" pitchFamily="2" charset="-122"/>
              </a:rPr>
              <a:t>24</a:t>
            </a:r>
            <a:r>
              <a:rPr lang="zh-CN" altLang="zh-CN" sz="1600" dirty="0">
                <a:latin typeface="楷体-简" pitchFamily="2" charset="-122"/>
                <a:ea typeface="楷体-简" pitchFamily="2" charset="-122"/>
              </a:rPr>
              <a:t>条的约定执行。</a:t>
            </a:r>
            <a:endParaRPr lang="zh-CN" altLang="zh-CN" sz="1600" dirty="0">
              <a:latin typeface="楷体-简" pitchFamily="2" charset="-122"/>
              <a:ea typeface="楷体-简" pitchFamily="2" charset="-122"/>
            </a:endParaRPr>
          </a:p>
          <a:p>
            <a:pPr algn="just">
              <a:buNone/>
            </a:pP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4</a:t>
            </a:r>
            <a:r>
              <a:rPr lang="zh-CN" altLang="zh-CN" sz="1600" dirty="0">
                <a:latin typeface="楷体-简" pitchFamily="2" charset="-122"/>
                <a:ea typeface="楷体-简" pitchFamily="2" charset="-122"/>
              </a:rPr>
              <a:t>）竣工付款涉及政府投资资金的，按第</a:t>
            </a:r>
            <a:r>
              <a:rPr lang="en-US" altLang="zh-CN" sz="1600" dirty="0">
                <a:latin typeface="楷体-简" pitchFamily="2" charset="-122"/>
                <a:ea typeface="楷体-简" pitchFamily="2" charset="-122"/>
              </a:rPr>
              <a:t>17.3.4</a:t>
            </a:r>
            <a:r>
              <a:rPr lang="zh-CN" altLang="zh-CN" sz="1600" dirty="0">
                <a:latin typeface="楷体-简" pitchFamily="2" charset="-122"/>
                <a:ea typeface="楷体-简" pitchFamily="2" charset="-122"/>
              </a:rPr>
              <a:t>（</a:t>
            </a:r>
            <a:r>
              <a:rPr lang="en-US" altLang="zh-CN" sz="1600" dirty="0">
                <a:latin typeface="楷体-简" pitchFamily="2" charset="-122"/>
                <a:ea typeface="楷体-简" pitchFamily="2" charset="-122"/>
              </a:rPr>
              <a:t>4</a:t>
            </a:r>
            <a:r>
              <a:rPr lang="zh-CN" altLang="zh-CN" sz="1600" dirty="0">
                <a:latin typeface="楷体-简" pitchFamily="2" charset="-122"/>
                <a:ea typeface="楷体-简" pitchFamily="2" charset="-122"/>
              </a:rPr>
              <a:t>）目的约定执行。</a:t>
            </a:r>
            <a:endParaRPr lang="zh-CN" altLang="zh-CN" sz="1600" dirty="0">
              <a:latin typeface="楷体-简" pitchFamily="2" charset="-122"/>
              <a:ea typeface="楷体-简" pitchFamily="2" charset="-122"/>
            </a:endParaRPr>
          </a:p>
          <a:p>
            <a:pPr algn="just"/>
            <a:endParaRPr lang="zh-CN" altLang="en-US" sz="16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latin typeface="宋体" panose="02010600030101010101" pitchFamily="2" charset="-122"/>
                <a:ea typeface="报隶-简" charset="-122"/>
              </a:rPr>
              <a:t>工程款竣工结算的程序</a:t>
            </a:r>
            <a:endParaRPr lang="en-US" altLang="zh-CN" sz="2400" b="1" dirty="0">
              <a:solidFill>
                <a:srgbClr val="FF0000"/>
              </a:solidFill>
              <a:latin typeface="报隶-简" charset="-122"/>
              <a:ea typeface="报隶-简" charset="-122"/>
            </a:endParaRPr>
          </a:p>
        </p:txBody>
      </p:sp>
      <p:sp>
        <p:nvSpPr>
          <p:cNvPr id="151555" name="内容占位符 2"/>
          <p:cNvSpPr>
            <a:spLocks noGrp="1"/>
          </p:cNvSpPr>
          <p:nvPr>
            <p:ph idx="1"/>
          </p:nvPr>
        </p:nvSpPr>
        <p:spPr>
          <a:ln/>
        </p:spPr>
        <p:txBody>
          <a:bodyPr vert="horz" wrap="square" lIns="91440" tIns="45720" rIns="91440" bIns="45720" anchor="t"/>
          <a:p>
            <a:pPr algn="just">
              <a:lnSpc>
                <a:spcPct val="150000"/>
              </a:lnSpc>
            </a:pPr>
            <a:r>
              <a:rPr lang="zh-CN" altLang="en-US" sz="1800" b="1" dirty="0">
                <a:latin typeface="宋体" panose="02010600030101010101" pitchFamily="2" charset="-122"/>
              </a:rPr>
              <a:t>提交结算申请：</a:t>
            </a:r>
            <a:endParaRPr lang="en-US" altLang="zh-CN" sz="1800" b="1" dirty="0">
              <a:latin typeface="宋体" panose="02010600030101010101" pitchFamily="2" charset="-122"/>
            </a:endParaRPr>
          </a:p>
          <a:p>
            <a:pPr lvl="1" algn="just">
              <a:lnSpc>
                <a:spcPct val="150000"/>
              </a:lnSpc>
            </a:pPr>
            <a:r>
              <a:rPr lang="zh-CN" altLang="en-US" sz="1800" dirty="0">
                <a:latin typeface="宋体" panose="02010600030101010101" pitchFamily="2" charset="-122"/>
              </a:rPr>
              <a:t>竣工验收通过并</a:t>
            </a:r>
            <a:r>
              <a:rPr lang="zh-CN" altLang="zh-CN" sz="1800" dirty="0">
                <a:latin typeface="宋体" panose="02010600030101010101" pitchFamily="2" charset="-122"/>
              </a:rPr>
              <a:t>颁发工程接收证书后，承包人</a:t>
            </a:r>
            <a:r>
              <a:rPr lang="zh-CN" altLang="zh-CN" sz="1800" u="sng" dirty="0">
                <a:solidFill>
                  <a:srgbClr val="FF0000"/>
                </a:solidFill>
                <a:latin typeface="宋体" panose="02010600030101010101" pitchFamily="2" charset="-122"/>
              </a:rPr>
              <a:t>向监理人提交竣工付款申请单，</a:t>
            </a:r>
            <a:r>
              <a:rPr lang="zh-CN" altLang="zh-CN" sz="1800" dirty="0">
                <a:latin typeface="宋体" panose="02010600030101010101" pitchFamily="2" charset="-122"/>
              </a:rPr>
              <a:t>并提供相关证明材料。</a:t>
            </a:r>
            <a:endParaRPr lang="en-US" altLang="zh-CN" sz="1800" dirty="0">
              <a:latin typeface="宋体" panose="02010600030101010101" pitchFamily="2" charset="-122"/>
            </a:endParaRPr>
          </a:p>
          <a:p>
            <a:pPr algn="just">
              <a:lnSpc>
                <a:spcPct val="150000"/>
              </a:lnSpc>
            </a:pPr>
            <a:r>
              <a:rPr lang="zh-CN" altLang="en-US" sz="1800" b="1" dirty="0">
                <a:latin typeface="宋体" panose="02010600030101010101" pitchFamily="2" charset="-122"/>
              </a:rPr>
              <a:t>监理人与业主进行对结算申请进行审核（</a:t>
            </a:r>
            <a:r>
              <a:rPr lang="en-US" altLang="zh-CN" sz="1800" b="1" dirty="0">
                <a:latin typeface="宋体" panose="02010600030101010101" pitchFamily="2" charset="-122"/>
              </a:rPr>
              <a:t>14</a:t>
            </a:r>
            <a:r>
              <a:rPr lang="zh-CN" altLang="en-US" sz="1800" b="1" dirty="0">
                <a:latin typeface="宋体" panose="02010600030101010101" pitchFamily="2" charset="-122"/>
              </a:rPr>
              <a:t>天</a:t>
            </a:r>
            <a:r>
              <a:rPr lang="en-US" altLang="zh-CN" sz="1800" b="1" dirty="0">
                <a:latin typeface="宋体" panose="02010600030101010101" pitchFamily="2" charset="-122"/>
              </a:rPr>
              <a:t>+14</a:t>
            </a:r>
            <a:r>
              <a:rPr lang="zh-CN" altLang="en-US" sz="1800" b="1" dirty="0">
                <a:latin typeface="宋体" panose="02010600030101010101" pitchFamily="2" charset="-122"/>
              </a:rPr>
              <a:t>天）</a:t>
            </a:r>
            <a:endParaRPr lang="en-US" altLang="zh-CN" sz="1800" b="1" dirty="0">
              <a:latin typeface="宋体" panose="02010600030101010101" pitchFamily="2" charset="-122"/>
            </a:endParaRPr>
          </a:p>
          <a:p>
            <a:pPr lvl="1" algn="just">
              <a:lnSpc>
                <a:spcPct val="150000"/>
              </a:lnSpc>
            </a:pPr>
            <a:r>
              <a:rPr lang="zh-CN" altLang="en-US" sz="1800" dirty="0">
                <a:latin typeface="宋体" panose="02010600030101010101" pitchFamily="2" charset="-122"/>
              </a:rPr>
              <a:t>结算审核</a:t>
            </a:r>
            <a:endParaRPr lang="en-US" altLang="zh-CN" sz="1800" dirty="0">
              <a:latin typeface="宋体" panose="02010600030101010101" pitchFamily="2" charset="-122"/>
            </a:endParaRPr>
          </a:p>
          <a:p>
            <a:pPr algn="just">
              <a:lnSpc>
                <a:spcPct val="150000"/>
              </a:lnSpc>
            </a:pPr>
            <a:r>
              <a:rPr lang="zh-CN" altLang="en-US" sz="1800" b="1" dirty="0">
                <a:latin typeface="宋体" panose="02010600030101010101" pitchFamily="2" charset="-122"/>
              </a:rPr>
              <a:t>签发竣工付款证书</a:t>
            </a:r>
            <a:endParaRPr lang="en-US" altLang="zh-CN" sz="1800" b="1" dirty="0">
              <a:latin typeface="宋体" panose="02010600030101010101" pitchFamily="2" charset="-122"/>
            </a:endParaRPr>
          </a:p>
          <a:p>
            <a:pPr lvl="1" algn="just">
              <a:lnSpc>
                <a:spcPct val="150000"/>
              </a:lnSpc>
            </a:pPr>
            <a:r>
              <a:rPr lang="zh-CN" altLang="en-US" sz="1800" dirty="0">
                <a:latin typeface="宋体" panose="02010600030101010101" pitchFamily="2" charset="-122"/>
              </a:rPr>
              <a:t>监理人签发经发包人签认的竣工付款证书</a:t>
            </a:r>
            <a:endParaRPr lang="en-US" altLang="zh-CN" sz="1800" dirty="0">
              <a:latin typeface="宋体" panose="02010600030101010101" pitchFamily="2" charset="-122"/>
            </a:endParaRPr>
          </a:p>
          <a:p>
            <a:pPr algn="just">
              <a:lnSpc>
                <a:spcPct val="150000"/>
              </a:lnSpc>
            </a:pPr>
            <a:r>
              <a:rPr lang="zh-CN" altLang="en-US" sz="1800" b="1" dirty="0">
                <a:latin typeface="宋体" panose="02010600030101010101" pitchFamily="2" charset="-122"/>
              </a:rPr>
              <a:t>向承包商支付结算款（</a:t>
            </a:r>
            <a:r>
              <a:rPr lang="en-US" altLang="zh-CN" sz="1800" b="1" dirty="0">
                <a:latin typeface="宋体" panose="02010600030101010101" pitchFamily="2" charset="-122"/>
              </a:rPr>
              <a:t>14</a:t>
            </a:r>
            <a:r>
              <a:rPr lang="zh-CN" altLang="en-US" sz="1800" b="1" dirty="0">
                <a:latin typeface="宋体" panose="02010600030101010101" pitchFamily="2" charset="-122"/>
              </a:rPr>
              <a:t>天）</a:t>
            </a:r>
            <a:endParaRPr lang="en-US" altLang="zh-CN" sz="1800" b="1" dirty="0">
              <a:latin typeface="宋体" panose="02010600030101010101" pitchFamily="2" charset="-122"/>
            </a:endParaRPr>
          </a:p>
          <a:p>
            <a:pPr lvl="1" algn="just">
              <a:lnSpc>
                <a:spcPct val="150000"/>
              </a:lnSpc>
            </a:pPr>
            <a:r>
              <a:rPr lang="zh-CN" altLang="en-US" sz="1800" dirty="0">
                <a:latin typeface="宋体" panose="02010600030101010101" pitchFamily="2" charset="-122"/>
              </a:rPr>
              <a:t>支付结算款</a:t>
            </a:r>
            <a:endParaRPr lang="zh-CN" altLang="en-US" sz="1800" dirty="0">
              <a:latin typeface="宋体" panose="02010600030101010101" pitchFamily="2" charset="-122"/>
            </a:endParaRPr>
          </a:p>
        </p:txBody>
      </p:sp>
      <p:sp>
        <p:nvSpPr>
          <p:cNvPr id="151556"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标题 4"/>
          <p:cNvSpPr>
            <a:spLocks noGrp="1"/>
          </p:cNvSpPr>
          <p:nvPr>
            <p:ph type="title"/>
          </p:nvPr>
        </p:nvSpPr>
        <p:spPr>
          <a:xfrm>
            <a:off x="457200" y="274638"/>
            <a:ext cx="8229600" cy="490537"/>
          </a:xfrm>
          <a:ln/>
        </p:spPr>
        <p:txBody>
          <a:bodyPr vert="horz" wrap="square" lIns="91440" tIns="45720" rIns="91440" bIns="45720" anchor="ctr"/>
          <a:p>
            <a:r>
              <a:rPr lang="zh-CN" altLang="zh-CN" sz="2400" b="1" dirty="0">
                <a:solidFill>
                  <a:srgbClr val="FF0000"/>
                </a:solidFill>
                <a:latin typeface="Baoli SC"/>
                <a:ea typeface="Baoli SC"/>
              </a:rPr>
              <a:t>建设工程施工合同与工程总承包合同风险防范</a:t>
            </a:r>
            <a:r>
              <a:rPr lang="zh-CN" altLang="zh-CN" sz="2400" dirty="0">
                <a:solidFill>
                  <a:srgbClr val="FF0000"/>
                </a:solidFill>
                <a:latin typeface="Baoli SC"/>
                <a:ea typeface="Baoli SC"/>
              </a:rPr>
              <a:t> </a:t>
            </a:r>
            <a:endParaRPr lang="zh-CN" altLang="en-US" sz="2400" b="1" dirty="0">
              <a:solidFill>
                <a:srgbClr val="FF0000"/>
              </a:solidFill>
              <a:latin typeface="Baoli SC"/>
              <a:ea typeface="Baoli SC"/>
            </a:endParaRPr>
          </a:p>
        </p:txBody>
      </p:sp>
      <p:sp>
        <p:nvSpPr>
          <p:cNvPr id="152579" name="内容占位符 2"/>
          <p:cNvSpPr>
            <a:spLocks noGrp="1"/>
          </p:cNvSpPr>
          <p:nvPr>
            <p:ph idx="1"/>
          </p:nvPr>
        </p:nvSpPr>
        <p:spPr>
          <a:xfrm>
            <a:off x="457200" y="765175"/>
            <a:ext cx="8229600" cy="5543550"/>
          </a:xfrm>
          <a:ln/>
        </p:spPr>
        <p:txBody>
          <a:bodyPr vert="horz" wrap="square" lIns="91440" tIns="45720" rIns="91440" bIns="45720" anchor="t"/>
          <a:p>
            <a:r>
              <a:rPr lang="zh-CN" altLang="zh-CN" sz="1800" b="1" dirty="0">
                <a:solidFill>
                  <a:srgbClr val="FF0000"/>
                </a:solidFill>
                <a:latin typeface="Baoli SC"/>
                <a:ea typeface="Baoli SC"/>
              </a:rPr>
              <a:t>工程承包的典型形式</a:t>
            </a:r>
            <a:endParaRPr lang="en-US" altLang="zh-CN" sz="1800" b="1" dirty="0">
              <a:solidFill>
                <a:srgbClr val="FF0000"/>
              </a:solidFill>
              <a:latin typeface="Baoli SC"/>
              <a:ea typeface="Baoli SC"/>
            </a:endParaRPr>
          </a:p>
          <a:p>
            <a:r>
              <a:rPr lang="en-US" altLang="zh-CN" sz="1800" b="1" dirty="0">
                <a:solidFill>
                  <a:srgbClr val="FF0000"/>
                </a:solidFill>
                <a:latin typeface="Baoli SC"/>
                <a:ea typeface="Baoli SC"/>
              </a:rPr>
              <a:t>2017</a:t>
            </a:r>
            <a:r>
              <a:rPr lang="zh-CN" altLang="zh-CN" sz="1800" b="1" dirty="0">
                <a:solidFill>
                  <a:srgbClr val="FF0000"/>
                </a:solidFill>
                <a:latin typeface="Baoli SC"/>
                <a:ea typeface="Baoli SC"/>
              </a:rPr>
              <a:t>版</a:t>
            </a:r>
            <a:r>
              <a:rPr lang="zh-CN" altLang="en-US" sz="1800" b="1" dirty="0">
                <a:solidFill>
                  <a:srgbClr val="FF0000"/>
                </a:solidFill>
                <a:latin typeface="Baoli SC"/>
                <a:ea typeface="Baoli SC"/>
              </a:rPr>
              <a:t>建设工程施工合同</a:t>
            </a:r>
            <a:r>
              <a:rPr lang="zh-CN" altLang="zh-CN" sz="1800" b="1" dirty="0">
                <a:solidFill>
                  <a:srgbClr val="FF0000"/>
                </a:solidFill>
                <a:latin typeface="Baoli SC"/>
                <a:ea typeface="Baoli SC"/>
              </a:rPr>
              <a:t>示范文本适用范围</a:t>
            </a:r>
            <a:endParaRPr lang="zh-CN" altLang="en-US" sz="1800" b="1" dirty="0">
              <a:solidFill>
                <a:srgbClr val="FF0000"/>
              </a:solidFill>
              <a:latin typeface="Baoli SC"/>
              <a:ea typeface="Baoli SC"/>
            </a:endParaRPr>
          </a:p>
          <a:p>
            <a:pPr algn="just">
              <a:spcBef>
                <a:spcPct val="0"/>
              </a:spcBef>
            </a:pPr>
            <a:r>
              <a:rPr lang="en-US" altLang="zh-CN" sz="1800" b="1" dirty="0">
                <a:solidFill>
                  <a:srgbClr val="FF0000"/>
                </a:solidFill>
                <a:latin typeface="Baoli SC"/>
                <a:ea typeface="Baoli SC"/>
              </a:rPr>
              <a:t>2017</a:t>
            </a:r>
            <a:r>
              <a:rPr lang="zh-CN" altLang="en-US" sz="1800" b="1" dirty="0">
                <a:solidFill>
                  <a:srgbClr val="FF0000"/>
                </a:solidFill>
                <a:latin typeface="Baoli SC"/>
                <a:ea typeface="Baoli SC"/>
              </a:rPr>
              <a:t>合同条款主要风险的识别防范</a:t>
            </a:r>
            <a:endParaRPr lang="en-US" altLang="zh-CN" sz="1800" b="1" dirty="0">
              <a:solidFill>
                <a:srgbClr val="FF0000"/>
              </a:solidFill>
              <a:latin typeface="Baoli SC"/>
              <a:ea typeface="Baoli SC"/>
            </a:endParaRPr>
          </a:p>
          <a:p>
            <a:pPr lvl="1"/>
            <a:r>
              <a:rPr lang="zh-CN" altLang="en-US" sz="1800" dirty="0">
                <a:solidFill>
                  <a:srgbClr val="FF0000"/>
                </a:solidFill>
                <a:latin typeface="Baoli SC"/>
                <a:ea typeface="Baoli SC"/>
              </a:rPr>
              <a:t>工程担保法律风险防范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工期延误法律风险防范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工程质量法律风险防范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合同价款法律风险防范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建设工程变更索赔风险防范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合同纠纷解决方式的风险与防范</a:t>
            </a:r>
            <a:endParaRPr lang="en-US" altLang="zh-CN" sz="1800" dirty="0">
              <a:solidFill>
                <a:srgbClr val="FF0000"/>
              </a:solidFill>
              <a:latin typeface="Baoli SC"/>
              <a:ea typeface="Baoli SC"/>
            </a:endParaRPr>
          </a:p>
          <a:p>
            <a:r>
              <a:rPr lang="zh-CN" altLang="zh-CN" sz="1800" b="1" dirty="0">
                <a:solidFill>
                  <a:srgbClr val="FF0000"/>
                </a:solidFill>
                <a:latin typeface="Baoli SC"/>
                <a:ea typeface="Baoli SC"/>
              </a:rPr>
              <a:t>建设工程施工合同与工程总承包合同的区别</a:t>
            </a:r>
            <a:r>
              <a:rPr lang="zh-CN" altLang="zh-CN" sz="1800" dirty="0">
                <a:solidFill>
                  <a:srgbClr val="FF0000"/>
                </a:solidFill>
                <a:latin typeface="Baoli SC"/>
                <a:ea typeface="Baoli SC"/>
              </a:rPr>
              <a:t> </a:t>
            </a:r>
            <a:endParaRPr lang="en-US" altLang="zh-CN" sz="1800" b="1" dirty="0">
              <a:solidFill>
                <a:srgbClr val="FF0000"/>
              </a:solidFill>
              <a:latin typeface="Baoli SC"/>
              <a:ea typeface="Baoli SC"/>
            </a:endParaRPr>
          </a:p>
          <a:p>
            <a:r>
              <a:rPr lang="zh-CN" altLang="zh-CN" sz="1800" b="1" dirty="0">
                <a:solidFill>
                  <a:srgbClr val="FF0000"/>
                </a:solidFill>
                <a:latin typeface="Baoli SC"/>
                <a:ea typeface="Baoli SC"/>
              </a:rPr>
              <a:t>工程总承包</a:t>
            </a:r>
            <a:r>
              <a:rPr lang="en-US" altLang="zh-CN" sz="1800" b="1" dirty="0">
                <a:solidFill>
                  <a:srgbClr val="FF0000"/>
                </a:solidFill>
                <a:latin typeface="Baoli SC"/>
                <a:ea typeface="Baoli SC"/>
              </a:rPr>
              <a:t>/EPC</a:t>
            </a:r>
            <a:r>
              <a:rPr lang="zh-CN" altLang="zh-CN" sz="1800" b="1" dirty="0">
                <a:solidFill>
                  <a:srgbClr val="FF0000"/>
                </a:solidFill>
                <a:latin typeface="Baoli SC"/>
                <a:ea typeface="Baoli SC"/>
              </a:rPr>
              <a:t>合同风险管理</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投标报价风险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工作范围风险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不可预见的</a:t>
            </a:r>
            <a:r>
              <a:rPr lang="zh-CN" altLang="en-US" sz="1800" dirty="0">
                <a:solidFill>
                  <a:srgbClr val="FF0000"/>
                </a:solidFill>
                <a:latin typeface="Baoli SC"/>
                <a:ea typeface="Baoli SC"/>
              </a:rPr>
              <a:t>困难的</a:t>
            </a:r>
            <a:r>
              <a:rPr lang="zh-CN" altLang="zh-CN" sz="1800" dirty="0">
                <a:solidFill>
                  <a:srgbClr val="FF0000"/>
                </a:solidFill>
                <a:latin typeface="Baoli SC"/>
                <a:ea typeface="Baoli SC"/>
              </a:rPr>
              <a:t>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工程设计风险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工程设备采购风险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工程质量风险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合同价款与支付风险等</a:t>
            </a:r>
            <a:endParaRPr lang="zh-CN" altLang="zh-CN" sz="1800" dirty="0">
              <a:solidFill>
                <a:srgbClr val="FF0000"/>
              </a:solidFill>
              <a:latin typeface="Baoli SC"/>
              <a:ea typeface="Baoli SC"/>
            </a:endParaRPr>
          </a:p>
          <a:p>
            <a:pPr lvl="1"/>
            <a:endParaRPr lang="en-US" altLang="zh-CN" sz="1400" dirty="0">
              <a:solidFill>
                <a:srgbClr val="FF0000"/>
              </a:solidFill>
              <a:latin typeface="宋体" panose="02010600030101010101" pitchFamily="2" charset="-122"/>
              <a:ea typeface="Baoli SC"/>
            </a:endParaRPr>
          </a:p>
          <a:p>
            <a:pPr lvl="1">
              <a:lnSpc>
                <a:spcPts val="2800"/>
              </a:lnSpc>
            </a:pPr>
            <a:endParaRPr lang="zh-CN" altLang="en-US" sz="1800" dirty="0">
              <a:solidFill>
                <a:srgbClr val="FF0000"/>
              </a:solidFill>
              <a:latin typeface="Baoli SC"/>
              <a:ea typeface="Baoli SC"/>
            </a:endParaRPr>
          </a:p>
        </p:txBody>
      </p:sp>
      <p:sp>
        <p:nvSpPr>
          <p:cNvPr id="152580"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16387" name="内容占位符 6"/>
          <p:cNvSpPr>
            <a:spLocks noGrp="1"/>
          </p:cNvSpPr>
          <p:nvPr>
            <p:ph sz="half" idx="1"/>
          </p:nvPr>
        </p:nvSpPr>
        <p:spPr>
          <a:xfrm>
            <a:off x="457200" y="1600200"/>
            <a:ext cx="3754438" cy="4525963"/>
          </a:xfrm>
          <a:ln/>
        </p:spPr>
        <p:txBody>
          <a:bodyPr vert="horz" wrap="square" lIns="91440" tIns="45720" rIns="91440" bIns="45720" anchor="t"/>
          <a:p>
            <a:pPr algn="just">
              <a:lnSpc>
                <a:spcPct val="150000"/>
              </a:lnSpc>
              <a:buClrTx/>
              <a:buSzTx/>
            </a:pPr>
            <a:r>
              <a:rPr lang="en-US" altLang="zh-CN" sz="1800" b="1" kern="1200" dirty="0">
                <a:latin typeface="宋体" panose="02010600030101010101" pitchFamily="2" charset="-122"/>
                <a:ea typeface="+mn-ea"/>
                <a:cs typeface="宋体" panose="02010600030101010101" pitchFamily="2" charset="-122"/>
              </a:rPr>
              <a:t>2017</a:t>
            </a:r>
            <a:r>
              <a:rPr lang="zh-CN" altLang="en-US" sz="1800" b="1" kern="1200" dirty="0">
                <a:latin typeface="宋体" panose="02010600030101010101" pitchFamily="2" charset="-122"/>
                <a:ea typeface="+mn-ea"/>
                <a:cs typeface="宋体" panose="02010600030101010101" pitchFamily="2" charset="-122"/>
              </a:rPr>
              <a:t>版</a:t>
            </a:r>
            <a:r>
              <a:rPr lang="en-US" altLang="zh-CN" sz="1800" b="1" kern="1200" dirty="0">
                <a:latin typeface="宋体" panose="02010600030101010101" pitchFamily="2" charset="-122"/>
                <a:ea typeface="+mn-ea"/>
                <a:cs typeface="宋体" panose="02010600030101010101" pitchFamily="2" charset="-122"/>
              </a:rPr>
              <a:t>《</a:t>
            </a:r>
            <a:r>
              <a:rPr lang="zh-CN" altLang="en-US" sz="1800" b="1" kern="1200" dirty="0">
                <a:latin typeface="宋体" panose="02010600030101010101" pitchFamily="2" charset="-122"/>
                <a:ea typeface="+mn-ea"/>
                <a:cs typeface="宋体" panose="02010600030101010101" pitchFamily="2" charset="-122"/>
              </a:rPr>
              <a:t>建设工程施工合同</a:t>
            </a:r>
            <a:r>
              <a:rPr lang="en-US" altLang="zh-CN" sz="1800" b="1" kern="1200" dirty="0">
                <a:latin typeface="宋体" panose="02010600030101010101" pitchFamily="2" charset="-122"/>
                <a:ea typeface="+mn-ea"/>
                <a:cs typeface="宋体" panose="02010600030101010101" pitchFamily="2" charset="-122"/>
              </a:rPr>
              <a:t>》</a:t>
            </a:r>
            <a:r>
              <a:rPr lang="zh-CN" altLang="en-US" sz="1800" b="1" kern="1200" dirty="0">
                <a:latin typeface="宋体" panose="02010600030101010101" pitchFamily="2" charset="-122"/>
                <a:ea typeface="+mn-ea"/>
                <a:cs typeface="宋体" panose="02010600030101010101" pitchFamily="2" charset="-122"/>
              </a:rPr>
              <a:t>有关“转包和违法分包”的规定</a:t>
            </a:r>
            <a:endParaRPr lang="en-US" altLang="zh-CN" sz="1800" b="1" kern="1200" dirty="0">
              <a:latin typeface="宋体" panose="02010600030101010101" pitchFamily="2" charset="-122"/>
              <a:ea typeface="+mn-ea"/>
              <a:cs typeface="宋体" panose="02010600030101010101" pitchFamily="2" charset="-122"/>
            </a:endParaRPr>
          </a:p>
        </p:txBody>
      </p:sp>
      <p:sp>
        <p:nvSpPr>
          <p:cNvPr id="16388" name="内容占位符 1"/>
          <p:cNvSpPr>
            <a:spLocks noGrp="1"/>
          </p:cNvSpPr>
          <p:nvPr>
            <p:ph sz="half" idx="2"/>
          </p:nvPr>
        </p:nvSpPr>
        <p:spPr>
          <a:xfrm>
            <a:off x="4427538" y="1600200"/>
            <a:ext cx="4259262" cy="4525963"/>
          </a:xfrm>
          <a:ln/>
        </p:spPr>
        <p:txBody>
          <a:bodyPr vert="horz" wrap="square" lIns="91440" tIns="45720" rIns="91440" bIns="45720" anchor="t"/>
          <a:p>
            <a:pPr algn="just">
              <a:lnSpc>
                <a:spcPct val="150000"/>
              </a:lnSpc>
              <a:buClrTx/>
              <a:buSzTx/>
            </a:pPr>
            <a:r>
              <a:rPr lang="zh-CN" altLang="en-US" sz="1600" b="1" kern="1200" dirty="0">
                <a:latin typeface="宋体" panose="02010600030101010101" pitchFamily="2" charset="-122"/>
                <a:ea typeface="+mn-ea"/>
                <a:cs typeface="宋体" panose="02010600030101010101" pitchFamily="2" charset="-122"/>
              </a:rPr>
              <a:t>第</a:t>
            </a:r>
            <a:r>
              <a:rPr lang="en-US" altLang="zh-CN" sz="1600" b="1" kern="1200" dirty="0">
                <a:latin typeface="宋体" panose="02010600030101010101" pitchFamily="2" charset="-122"/>
                <a:ea typeface="+mn-ea"/>
                <a:cs typeface="宋体" panose="02010600030101010101" pitchFamily="2" charset="-122"/>
              </a:rPr>
              <a:t>3.5</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en-US" sz="1600" b="1" kern="1200" dirty="0">
                <a:latin typeface="宋体" panose="02010600030101010101" pitchFamily="2" charset="-122"/>
                <a:ea typeface="+mn-ea"/>
                <a:cs typeface="宋体" panose="02010600030101010101" pitchFamily="2" charset="-122"/>
              </a:rPr>
              <a:t>分包</a:t>
            </a:r>
            <a:r>
              <a:rPr lang="en-US" altLang="zh-CN" sz="1600" b="1" kern="1200" dirty="0">
                <a:latin typeface="宋体" panose="02010600030101010101" pitchFamily="2" charset="-122"/>
                <a:ea typeface="+mn-ea"/>
                <a:cs typeface="宋体" panose="02010600030101010101" pitchFamily="2" charset="-122"/>
              </a:rPr>
              <a:t>】</a:t>
            </a:r>
            <a:r>
              <a:rPr lang="zh-CN" altLang="en-US" sz="1600" b="1" kern="1200" dirty="0">
                <a:latin typeface="宋体" panose="02010600030101010101" pitchFamily="2" charset="-122"/>
                <a:ea typeface="+mn-ea"/>
                <a:cs typeface="宋体" panose="02010600030101010101" pitchFamily="2" charset="-122"/>
              </a:rPr>
              <a:t>中第</a:t>
            </a:r>
            <a:r>
              <a:rPr lang="en-US" altLang="zh-CN" sz="1600" b="1" kern="1200" dirty="0">
                <a:latin typeface="+mn-lt"/>
                <a:ea typeface="+mn-ea"/>
                <a:cs typeface="宋体" panose="02010600030101010101" pitchFamily="2" charset="-122"/>
              </a:rPr>
              <a:t>3.5.1</a:t>
            </a:r>
            <a:r>
              <a:rPr lang="zh-CN" altLang="en-US" sz="1600" b="1" kern="1200" dirty="0">
                <a:latin typeface="+mn-lt"/>
                <a:ea typeface="+mn-ea"/>
                <a:cs typeface="宋体" panose="02010600030101010101" pitchFamily="2" charset="-122"/>
              </a:rPr>
              <a:t>项</a:t>
            </a:r>
            <a:r>
              <a:rPr lang="en-US" altLang="zh-CN" sz="1600" b="1" kern="1200" dirty="0">
                <a:latin typeface="+mn-lt"/>
                <a:ea typeface="+mn-ea"/>
                <a:cs typeface="宋体" panose="02010600030101010101" pitchFamily="2" charset="-122"/>
              </a:rPr>
              <a:t>【</a:t>
            </a:r>
            <a:r>
              <a:rPr lang="zh-CN" altLang="zh-CN" sz="1600" b="1" kern="1200" dirty="0">
                <a:latin typeface="+mn-lt"/>
                <a:ea typeface="+mn-ea"/>
                <a:cs typeface="宋体" panose="02010600030101010101" pitchFamily="2" charset="-122"/>
              </a:rPr>
              <a:t>分包的一般约定</a:t>
            </a:r>
            <a:r>
              <a:rPr lang="en-US" altLang="zh-CN" sz="1600" b="1" kern="1200" dirty="0">
                <a:latin typeface="+mn-lt"/>
                <a:ea typeface="+mn-ea"/>
                <a:cs typeface="宋体" panose="02010600030101010101" pitchFamily="2" charset="-122"/>
              </a:rPr>
              <a:t>】</a:t>
            </a:r>
            <a:r>
              <a:rPr lang="zh-CN" altLang="en-US" sz="1600" b="1" kern="1200" dirty="0">
                <a:latin typeface="宋体" panose="02010600030101010101" pitchFamily="2" charset="-122"/>
                <a:ea typeface="+mn-ea"/>
                <a:cs typeface="宋体" panose="02010600030101010101" pitchFamily="2" charset="-122"/>
              </a:rPr>
              <a:t>规定：</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承包人</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不得将其承包的全部工程转包</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给第三人，或将其承包的全部工程</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肢解后以分包的名义转包</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给第三人。承包人</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不得将工程主体结构、关键性工作及专用合同条款中禁止分包的专业工程分包</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给第三人，主体结构、关键性工作的范围由合同当事人按照法律规定在专用合同条款中予以明确。</a:t>
            </a:r>
            <a:endParaRPr lang="zh-CN"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承包人</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不得以劳务分包的名义转包或违法分包</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工程。</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buClrTx/>
              <a:buSzTx/>
            </a:pPr>
            <a:endParaRPr lang="zh-CN" altLang="en-US" sz="1600" kern="1200" dirty="0">
              <a:latin typeface="+mn-lt"/>
              <a:ea typeface="+mn-ea"/>
              <a:cs typeface="宋体" panose="02010600030101010101" pitchFamily="2" charset="-122"/>
            </a:endParaRPr>
          </a:p>
        </p:txBody>
      </p:sp>
      <p:sp>
        <p:nvSpPr>
          <p:cNvPr id="1638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xfrm>
            <a:off x="500063" y="142875"/>
            <a:ext cx="8229600" cy="714375"/>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17411" name="内容占位符 2"/>
          <p:cNvSpPr>
            <a:spLocks noGrp="1"/>
          </p:cNvSpPr>
          <p:nvPr>
            <p:ph sz="half" idx="1"/>
          </p:nvPr>
        </p:nvSpPr>
        <p:spPr>
          <a:xfrm>
            <a:off x="457200" y="1143000"/>
            <a:ext cx="2114550" cy="4983163"/>
          </a:xfrm>
          <a:ln/>
        </p:spPr>
        <p:txBody>
          <a:bodyPr vert="horz" wrap="square" lIns="91440" tIns="45720" rIns="91440" bIns="45720" anchor="t"/>
          <a:p>
            <a:pPr>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版示范文本规定</a:t>
            </a:r>
            <a:endParaRPr lang="zh-CN" altLang="en-US" sz="2000" b="1" kern="1200" dirty="0">
              <a:solidFill>
                <a:srgbClr val="FF0000"/>
              </a:solidFill>
              <a:latin typeface="+mn-lt"/>
              <a:ea typeface="+mn-ea"/>
              <a:cs typeface="宋体" panose="02010600030101010101" pitchFamily="2" charset="-122"/>
            </a:endParaRPr>
          </a:p>
        </p:txBody>
      </p:sp>
      <p:sp>
        <p:nvSpPr>
          <p:cNvPr id="17412" name="内容占位符 3"/>
          <p:cNvSpPr>
            <a:spLocks noGrp="1"/>
          </p:cNvSpPr>
          <p:nvPr>
            <p:ph sz="half" idx="2"/>
          </p:nvPr>
        </p:nvSpPr>
        <p:spPr>
          <a:xfrm>
            <a:off x="2571750" y="1214438"/>
            <a:ext cx="6286500" cy="5143500"/>
          </a:xfrm>
          <a:ln/>
        </p:spPr>
        <p:txBody>
          <a:bodyPr vert="horz" wrap="square" lIns="91440" tIns="45720" rIns="91440" bIns="45720" anchor="t"/>
          <a:p>
            <a:pPr eaLnBrk="1" hangingPunct="1">
              <a:lnSpc>
                <a:spcPts val="2300"/>
              </a:lnSpc>
              <a:buClrTx/>
              <a:buSzTx/>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第</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3.2</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款</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项目经理</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600" b="1" kern="1200" dirty="0">
              <a:latin typeface="楷体" panose="02010609060101010101" pitchFamily="49" charset="-122"/>
              <a:ea typeface="楷体" panose="02010609060101010101" pitchFamily="49" charset="-122"/>
              <a:cs typeface="宋体" panose="02010600030101010101" pitchFamily="2" charset="-122"/>
            </a:endParaRPr>
          </a:p>
          <a:p>
            <a:pPr>
              <a:lnSpc>
                <a:spcPts val="2300"/>
              </a:lnSpc>
              <a:buClrTx/>
              <a:buSzTx/>
              <a:buNone/>
            </a:pP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第</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3.2.1</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项</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，项目经理应为</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合同当事人所确认</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的人选，并在专用合同条款中明确项目经理的姓名、职称、注册执业证书编号、联系方式及授权范围等事项，项目经理经</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承包人授权</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后代表承包人负责履行合同。项目经理应是</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承包人正式聘用的员工</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，承包人应向发包人提交项目经理与承包人之间的</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劳动合同</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，以及承包人为项目经理</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缴纳社会保险的有效证明</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。承包人不提交上述文件的，项目经理无权履行职责，发包人有权要求更换项目经理，由此增加的费用和（或）延误的工期由承包人承担。</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a:p>
            <a:pPr>
              <a:lnSpc>
                <a:spcPts val="23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项目经理应</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常驻施工现场</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，且每月在施工现场时间不得少于专用合同条款约定的天数。项目经理</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不得同时担任其他项目的项目经理</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。项目经理确需离开施工现场时，应事先通知监理人，并取得发包人的书面同意。项目经理的通知中应当载明</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临时代行其职责的人员</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的注册执业资格、管理经验等资料，该人员应具备履行相应职责的能力。</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a:p>
            <a:pPr>
              <a:lnSpc>
                <a:spcPts val="23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承包人违反上述约定的，应按照专用合同条款的约定，承担</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违约责任</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p:txBody>
      </p:sp>
      <p:sp>
        <p:nvSpPr>
          <p:cNvPr id="1741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ln/>
        </p:spPr>
        <p:txBody>
          <a:bodyPr vert="horz" wrap="square" lIns="91440" tIns="45720" rIns="91440" bIns="45720" anchor="ctr"/>
          <a:p>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18435" name="内容占位符 2"/>
          <p:cNvSpPr>
            <a:spLocks noGrp="1"/>
          </p:cNvSpPr>
          <p:nvPr>
            <p:ph sz="half" idx="1"/>
          </p:nvPr>
        </p:nvSpPr>
        <p:spPr>
          <a:xfrm>
            <a:off x="457200" y="1600200"/>
            <a:ext cx="2674938" cy="4525963"/>
          </a:xfrm>
          <a:ln/>
        </p:spPr>
        <p:txBody>
          <a:bodyPr vert="horz" wrap="square" lIns="91440" tIns="45720" rIns="91440" bIns="45720" anchor="t"/>
          <a:p>
            <a:pPr>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版示范文本规定</a:t>
            </a:r>
            <a:endParaRPr lang="zh-CN" altLang="en-US" sz="2000" b="1" kern="1200" dirty="0">
              <a:solidFill>
                <a:srgbClr val="FF0000"/>
              </a:solidFill>
              <a:latin typeface="+mn-lt"/>
              <a:ea typeface="+mn-ea"/>
              <a:cs typeface="宋体" panose="02010600030101010101" pitchFamily="2" charset="-122"/>
            </a:endParaRPr>
          </a:p>
        </p:txBody>
      </p:sp>
      <p:sp>
        <p:nvSpPr>
          <p:cNvPr id="18436" name="内容占位符 3"/>
          <p:cNvSpPr>
            <a:spLocks noGrp="1"/>
          </p:cNvSpPr>
          <p:nvPr>
            <p:ph sz="half" idx="2"/>
          </p:nvPr>
        </p:nvSpPr>
        <p:spPr>
          <a:xfrm>
            <a:off x="3635375" y="1600200"/>
            <a:ext cx="5051425" cy="4525963"/>
          </a:xfrm>
          <a:ln/>
        </p:spPr>
        <p:txBody>
          <a:bodyPr vert="horz" wrap="square" lIns="91440" tIns="45720" rIns="91440" bIns="45720" anchor="t"/>
          <a:p>
            <a:pPr>
              <a:lnSpc>
                <a:spcPct val="150000"/>
              </a:lnSpc>
              <a:buClrTx/>
              <a:buSzTx/>
            </a:pPr>
            <a:r>
              <a:rPr lang="zh-CN" altLang="en-US" sz="1800" b="1" kern="1200" dirty="0">
                <a:latin typeface="+mn-lt"/>
                <a:ea typeface="+mn-ea"/>
                <a:cs typeface="宋体" panose="02010600030101010101" pitchFamily="2" charset="-122"/>
              </a:rPr>
              <a:t>关于主要管理人员的规定</a:t>
            </a:r>
            <a:endParaRPr lang="en-US" altLang="zh-CN" sz="1800" b="1" kern="1200" dirty="0">
              <a:latin typeface="+mn-lt"/>
              <a:ea typeface="+mn-ea"/>
              <a:cs typeface="宋体" panose="02010600030101010101" pitchFamily="2" charset="-122"/>
            </a:endParaRPr>
          </a:p>
          <a:p>
            <a:pPr>
              <a:lnSpc>
                <a:spcPct val="150000"/>
              </a:lnSpc>
              <a:buClrTx/>
              <a:buSzTx/>
            </a:pPr>
            <a:r>
              <a:rPr lang="zh-CN" altLang="en-US" sz="1800" kern="1200" dirty="0">
                <a:latin typeface="宋体" panose="02010600030101010101" pitchFamily="2" charset="-122"/>
                <a:ea typeface="+mn-ea"/>
                <a:cs typeface="宋体" panose="02010600030101010101" pitchFamily="2" charset="-122"/>
              </a:rPr>
              <a:t>第</a:t>
            </a:r>
            <a:r>
              <a:rPr lang="en-US" altLang="zh-CN" sz="1800" kern="1200" dirty="0">
                <a:latin typeface="+mn-lt"/>
                <a:ea typeface="+mn-ea"/>
                <a:cs typeface="宋体" panose="02010600030101010101" pitchFamily="2" charset="-122"/>
              </a:rPr>
              <a:t>3.3.1</a:t>
            </a:r>
            <a:r>
              <a:rPr lang="zh-CN" altLang="en-US" sz="1800" kern="1200" dirty="0">
                <a:latin typeface="+mn-lt"/>
                <a:ea typeface="+mn-ea"/>
                <a:cs typeface="宋体" panose="02010600030101010101" pitchFamily="2" charset="-122"/>
              </a:rPr>
              <a:t>项，</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“除专用合同条款另有约定外，承包人应在接到开工通知后</a:t>
            </a:r>
            <a:r>
              <a:rPr lang="en-US" altLang="zh-CN" sz="1800" kern="1200" dirty="0">
                <a:latin typeface="楷体" panose="02010609060101010101" pitchFamily="49" charset="-122"/>
                <a:ea typeface="楷体" panose="02010609060101010101" pitchFamily="49" charset="-122"/>
                <a:cs typeface="宋体" panose="02010600030101010101" pitchFamily="2" charset="-122"/>
              </a:rPr>
              <a:t>7</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天内，向监理人提交承包人项目管理机构及施工现场人员安排的报告，其内容应包括</a:t>
            </a:r>
            <a:r>
              <a:rPr lang="zh-CN" altLang="en-US"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合同管理、施工、技术、材料、质量、安全、财务等主要施工管理人员</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名单及其岗位、注册执业资格等，以及各工种技术工人的安排情况，并同时提交主要施工管理人员与承包人之间的</a:t>
            </a:r>
            <a:r>
              <a:rPr lang="zh-CN" altLang="en-US"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劳动关系证明和缴纳社会保险的有效证明</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800" kern="1200" dirty="0">
              <a:latin typeface="楷体" panose="02010609060101010101" pitchFamily="49" charset="-122"/>
              <a:ea typeface="楷体" panose="02010609060101010101" pitchFamily="49" charset="-122"/>
              <a:cs typeface="宋体" panose="02010600030101010101" pitchFamily="2" charset="-122"/>
            </a:endParaRPr>
          </a:p>
        </p:txBody>
      </p:sp>
      <p:sp>
        <p:nvSpPr>
          <p:cNvPr id="1843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4"/>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19459" name="副标题 5"/>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lnSpc>
                <a:spcPct val="150000"/>
              </a:lnSpc>
              <a:buNone/>
            </a:pPr>
            <a:r>
              <a:rPr lang="zh-CN" altLang="en-US" b="1" dirty="0">
                <a:solidFill>
                  <a:schemeClr val="tx2"/>
                </a:solidFill>
                <a:latin typeface="隶书" panose="02010509060101010101" pitchFamily="49" charset="-122"/>
                <a:ea typeface="隶书" panose="02010509060101010101" pitchFamily="49" charset="-122"/>
              </a:rPr>
              <a:t>工程担保风险防范</a:t>
            </a:r>
            <a:endParaRPr lang="en-US" altLang="zh-CN" b="1" dirty="0">
              <a:solidFill>
                <a:schemeClr val="tx2"/>
              </a:solidFill>
              <a:latin typeface="隶书" panose="02010509060101010101" pitchFamily="49" charset="-122"/>
              <a:ea typeface="隶书" panose="02010509060101010101" pitchFamily="49" charset="-122"/>
            </a:endParaRPr>
          </a:p>
        </p:txBody>
      </p:sp>
      <p:sp>
        <p:nvSpPr>
          <p:cNvPr id="19460"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a:xfrm>
            <a:off x="457200" y="274638"/>
            <a:ext cx="8229600" cy="654050"/>
          </a:xfrm>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0483" name="内容占位符 2"/>
          <p:cNvSpPr>
            <a:spLocks noGrp="1"/>
          </p:cNvSpPr>
          <p:nvPr>
            <p:ph sz="half" idx="1"/>
          </p:nvPr>
        </p:nvSpPr>
        <p:spPr>
          <a:xfrm>
            <a:off x="457200" y="1071563"/>
            <a:ext cx="2757488" cy="5054600"/>
          </a:xfrm>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工程担保的作用和常用类型</a:t>
            </a:r>
            <a:endParaRPr lang="en-US" altLang="zh-CN" sz="2000" b="1" kern="1200" dirty="0">
              <a:latin typeface="+mn-lt"/>
              <a:ea typeface="+mn-ea"/>
              <a:cs typeface="宋体" panose="02010600030101010101" pitchFamily="2" charset="-122"/>
            </a:endParaRPr>
          </a:p>
        </p:txBody>
      </p:sp>
      <p:sp>
        <p:nvSpPr>
          <p:cNvPr id="20484" name="内容占位符 3"/>
          <p:cNvSpPr>
            <a:spLocks noGrp="1"/>
          </p:cNvSpPr>
          <p:nvPr>
            <p:ph sz="half" idx="2"/>
          </p:nvPr>
        </p:nvSpPr>
        <p:spPr>
          <a:xfrm>
            <a:off x="3857625" y="1143000"/>
            <a:ext cx="4829175" cy="4983163"/>
          </a:xfrm>
          <a:ln/>
        </p:spPr>
        <p:txBody>
          <a:bodyPr vert="horz" wrap="square" lIns="91440" tIns="45720" rIns="91440" bIns="45720" anchor="t"/>
          <a:p>
            <a:pPr algn="just" eaLnBrk="1" hangingPunct="1">
              <a:lnSpc>
                <a:spcPct val="150000"/>
              </a:lnSpc>
              <a:buClrTx/>
              <a:buSzTx/>
            </a:pPr>
            <a:r>
              <a:rPr lang="zh-CN" altLang="zh-CN" sz="1800" kern="1200" dirty="0">
                <a:latin typeface="宋体" panose="02010600030101010101" pitchFamily="2" charset="-122"/>
                <a:ea typeface="+mn-ea"/>
                <a:cs typeface="宋体" panose="02010600030101010101" pitchFamily="2" charset="-122"/>
              </a:rPr>
              <a:t>投标保函</a:t>
            </a: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r>
              <a:rPr lang="zh-CN" altLang="zh-CN" sz="1800" kern="1200" dirty="0">
                <a:latin typeface="宋体" panose="02010600030101010101" pitchFamily="2" charset="-122"/>
                <a:ea typeface="+mn-ea"/>
                <a:cs typeface="宋体" panose="02010600030101010101" pitchFamily="2" charset="-122"/>
              </a:rPr>
              <a:t>业主支付保函</a:t>
            </a: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r>
              <a:rPr lang="zh-CN" altLang="zh-CN" sz="1800" kern="1200" dirty="0">
                <a:latin typeface="宋体" panose="02010600030101010101" pitchFamily="2" charset="-122"/>
                <a:ea typeface="+mn-ea"/>
                <a:cs typeface="宋体" panose="02010600030101010101" pitchFamily="2" charset="-122"/>
              </a:rPr>
              <a:t>预付款保函</a:t>
            </a: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r>
              <a:rPr lang="zh-CN" altLang="zh-CN" sz="1800" b="1" kern="1200" dirty="0">
                <a:solidFill>
                  <a:srgbClr val="FF0000"/>
                </a:solidFill>
                <a:latin typeface="宋体" panose="02010600030101010101" pitchFamily="2" charset="-122"/>
                <a:ea typeface="+mn-ea"/>
                <a:cs typeface="宋体" panose="02010600030101010101" pitchFamily="2" charset="-122"/>
              </a:rPr>
              <a:t>履约保函</a:t>
            </a:r>
            <a:endParaRPr lang="en-US" altLang="zh-CN" sz="1800" b="1" kern="1200" dirty="0">
              <a:solidFill>
                <a:srgbClr val="FF0000"/>
              </a:solidFill>
              <a:latin typeface="宋体" panose="02010600030101010101" pitchFamily="2" charset="-122"/>
              <a:ea typeface="+mn-ea"/>
              <a:cs typeface="宋体" panose="02010600030101010101" pitchFamily="2" charset="-122"/>
            </a:endParaRPr>
          </a:p>
          <a:p>
            <a:pPr algn="just"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r>
              <a:rPr lang="zh-CN" altLang="en-US" sz="1800" kern="1200" dirty="0">
                <a:latin typeface="宋体" panose="02010600030101010101" pitchFamily="2" charset="-122"/>
                <a:ea typeface="+mn-ea"/>
                <a:cs typeface="宋体" panose="02010600030101010101" pitchFamily="2" charset="-122"/>
              </a:rPr>
              <a:t>质保</a:t>
            </a:r>
            <a:r>
              <a:rPr lang="zh-CN" altLang="zh-CN" sz="1800" kern="1200" dirty="0">
                <a:latin typeface="宋体" panose="02010600030101010101" pitchFamily="2" charset="-122"/>
                <a:ea typeface="+mn-ea"/>
                <a:cs typeface="宋体" panose="02010600030101010101" pitchFamily="2" charset="-122"/>
              </a:rPr>
              <a:t>金保函</a:t>
            </a:r>
            <a:endParaRPr lang="en-US" altLang="zh-CN" sz="1800" kern="1200" dirty="0">
              <a:latin typeface="宋体" panose="02010600030101010101" pitchFamily="2" charset="-122"/>
              <a:ea typeface="+mn-ea"/>
              <a:cs typeface="宋体" panose="02010600030101010101" pitchFamily="2" charset="-122"/>
            </a:endParaRPr>
          </a:p>
        </p:txBody>
      </p:sp>
      <p:sp>
        <p:nvSpPr>
          <p:cNvPr id="2048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13"/>
          <p:cNvSpPr>
            <a:spLocks noGrp="1"/>
          </p:cNvSpPr>
          <p:nvPr>
            <p:ph type="title"/>
          </p:nvPr>
        </p:nvSpPr>
        <p:spPr>
          <a:xfrm>
            <a:off x="481013" y="369888"/>
            <a:ext cx="8229600" cy="717550"/>
          </a:xfrm>
          <a:ln/>
        </p:spPr>
        <p:txBody>
          <a:bodyPr vert="horz" wrap="square" lIns="91440" tIns="45720" rIns="91440" bIns="45720" anchor="t"/>
          <a:p>
            <a:pPr eaLnBrk="1" hangingPunct="1">
              <a:lnSpc>
                <a:spcPct val="150000"/>
              </a:lnSpc>
            </a:pPr>
            <a:r>
              <a:rPr lang="zh-CN" altLang="en-US" sz="2800" b="1" dirty="0">
                <a:solidFill>
                  <a:srgbClr val="7030A0"/>
                </a:solidFill>
                <a:latin typeface="报隶-简" charset="-122"/>
                <a:ea typeface="报隶-简" charset="-122"/>
              </a:rPr>
              <a:t>  </a:t>
            </a:r>
            <a:r>
              <a:rPr lang="zh-CN" altLang="zh-CN" sz="2800" b="1" dirty="0">
                <a:solidFill>
                  <a:srgbClr val="7030A0"/>
                </a:solidFill>
                <a:latin typeface="报隶-简" charset="-122"/>
                <a:ea typeface="报隶-简" charset="-122"/>
              </a:rPr>
              <a:t>朱中华律师</a:t>
            </a:r>
            <a:endParaRPr lang="zh-CN" altLang="en-US" sz="2800" b="1" dirty="0">
              <a:solidFill>
                <a:srgbClr val="7030A0"/>
              </a:solidFill>
              <a:latin typeface="报隶-简" charset="-122"/>
              <a:ea typeface="报隶-简" charset="-122"/>
            </a:endParaRPr>
          </a:p>
        </p:txBody>
      </p:sp>
      <p:sp>
        <p:nvSpPr>
          <p:cNvPr id="3075" name="内容占位符 14"/>
          <p:cNvSpPr>
            <a:spLocks noGrp="1"/>
          </p:cNvSpPr>
          <p:nvPr>
            <p:ph idx="1"/>
          </p:nvPr>
        </p:nvSpPr>
        <p:spPr>
          <a:xfrm>
            <a:off x="457200" y="1268413"/>
            <a:ext cx="8362950" cy="5087937"/>
          </a:xfrm>
          <a:ln/>
        </p:spPr>
        <p:txBody>
          <a:bodyPr vert="horz" wrap="square" lIns="91440" tIns="45720" rIns="91440" bIns="45720" anchor="t"/>
          <a:p>
            <a:pPr algn="just" eaLnBrk="1" hangingPunct="1">
              <a:lnSpc>
                <a:spcPct val="150000"/>
              </a:lnSpc>
              <a:spcBef>
                <a:spcPct val="0"/>
              </a:spcBef>
            </a:pPr>
            <a:r>
              <a:rPr lang="zh-CN" altLang="en-US" sz="1600" dirty="0">
                <a:solidFill>
                  <a:schemeClr val="tx2"/>
                </a:solidFill>
                <a:latin typeface="Times New Roman" panose="02020603050405020304" pitchFamily="18" charset="0"/>
              </a:rPr>
              <a:t>北京大成（</a:t>
            </a:r>
            <a:r>
              <a:rPr lang="en-US" altLang="zh-CN" sz="1600" dirty="0">
                <a:solidFill>
                  <a:schemeClr val="tx2"/>
                </a:solidFill>
                <a:latin typeface="Times New Roman" panose="02020603050405020304" pitchFamily="18" charset="0"/>
              </a:rPr>
              <a:t>Dentons</a:t>
            </a:r>
            <a:r>
              <a:rPr lang="zh-CN" altLang="en-US" sz="1600" dirty="0">
                <a:solidFill>
                  <a:schemeClr val="tx2"/>
                </a:solidFill>
                <a:latin typeface="Times New Roman" panose="02020603050405020304" pitchFamily="18" charset="0"/>
              </a:rPr>
              <a:t>）律师事务所 合伙人</a:t>
            </a:r>
            <a:endParaRPr lang="en-US" altLang="zh-CN" sz="1600" dirty="0">
              <a:solidFill>
                <a:schemeClr val="tx2"/>
              </a:solidFill>
              <a:latin typeface="Times New Roman" panose="02020603050405020304" pitchFamily="18" charset="0"/>
            </a:endParaRPr>
          </a:p>
          <a:p>
            <a:pPr lvl="1" algn="just">
              <a:lnSpc>
                <a:spcPct val="150000"/>
              </a:lnSpc>
            </a:pPr>
            <a:r>
              <a:rPr lang="zh-CN" altLang="zh-CN" sz="1600" dirty="0">
                <a:latin typeface="Times New Roman" panose="02020603050405020304" pitchFamily="18" charset="0"/>
              </a:rPr>
              <a:t>国际</a:t>
            </a:r>
            <a:r>
              <a:rPr lang="zh-CN" altLang="en-US" sz="1600" dirty="0">
                <a:latin typeface="Times New Roman" panose="02020603050405020304" pitchFamily="18" charset="0"/>
              </a:rPr>
              <a:t>工程、</a:t>
            </a:r>
            <a:r>
              <a:rPr lang="zh-CN" altLang="zh-CN" sz="1600" dirty="0">
                <a:latin typeface="Times New Roman" panose="02020603050405020304" pitchFamily="18" charset="0"/>
              </a:rPr>
              <a:t>国内工程、</a:t>
            </a:r>
            <a:r>
              <a:rPr lang="en-US" altLang="zh-CN" sz="1600" dirty="0">
                <a:latin typeface="Times New Roman" panose="02020603050405020304" pitchFamily="18" charset="0"/>
              </a:rPr>
              <a:t>FIDIC</a:t>
            </a:r>
            <a:r>
              <a:rPr lang="zh-CN" altLang="zh-CN" sz="1600" dirty="0">
                <a:latin typeface="Times New Roman" panose="02020603050405020304" pitchFamily="18" charset="0"/>
              </a:rPr>
              <a:t>合同、</a:t>
            </a:r>
            <a:r>
              <a:rPr lang="en-US" altLang="zh-CN" sz="1600" dirty="0">
                <a:latin typeface="Times New Roman" panose="02020603050405020304" pitchFamily="18" charset="0"/>
              </a:rPr>
              <a:t>BOT</a:t>
            </a:r>
            <a:r>
              <a:rPr lang="zh-CN" altLang="en-US" sz="1600" dirty="0">
                <a:latin typeface="Times New Roman" panose="02020603050405020304" pitchFamily="18" charset="0"/>
              </a:rPr>
              <a:t>／</a:t>
            </a:r>
            <a:r>
              <a:rPr lang="en-US" altLang="zh-CN" sz="1600" dirty="0">
                <a:latin typeface="Times New Roman" panose="02020603050405020304" pitchFamily="18" charset="0"/>
              </a:rPr>
              <a:t>PPP</a:t>
            </a:r>
            <a:r>
              <a:rPr lang="zh-CN" altLang="en-US" sz="1600" dirty="0">
                <a:latin typeface="Times New Roman" panose="02020603050405020304" pitchFamily="18" charset="0"/>
              </a:rPr>
              <a:t>项目资深专业</a:t>
            </a:r>
            <a:r>
              <a:rPr lang="zh-CN" altLang="zh-CN" sz="1600" dirty="0">
                <a:latin typeface="Times New Roman" panose="02020603050405020304" pitchFamily="18" charset="0"/>
              </a:rPr>
              <a:t>律师</a:t>
            </a:r>
            <a:endParaRPr lang="zh-CN" altLang="zh-CN" sz="1600" dirty="0">
              <a:latin typeface="Times New Roman" panose="02020603050405020304" pitchFamily="18" charset="0"/>
            </a:endParaRPr>
          </a:p>
          <a:p>
            <a:pPr lvl="1" algn="just">
              <a:lnSpc>
                <a:spcPct val="150000"/>
              </a:lnSpc>
            </a:pPr>
            <a:r>
              <a:rPr lang="zh-CN" altLang="en-US" sz="1600" dirty="0">
                <a:latin typeface="Times New Roman" panose="02020603050405020304" pitchFamily="18" charset="0"/>
              </a:rPr>
              <a:t>中国国际工程咨询协会专家委员会委员、</a:t>
            </a:r>
            <a:r>
              <a:rPr lang="zh-CN" altLang="zh-CN" sz="1600" dirty="0">
                <a:latin typeface="Times New Roman" panose="02020603050405020304" pitchFamily="18" charset="0"/>
              </a:rPr>
              <a:t>凤凰国际智库高级研究员</a:t>
            </a:r>
            <a:r>
              <a:rPr lang="zh-CN" altLang="en-US" sz="1600" dirty="0">
                <a:latin typeface="Times New Roman" panose="02020603050405020304" pitchFamily="18" charset="0"/>
              </a:rPr>
              <a:t>、</a:t>
            </a:r>
            <a:r>
              <a:rPr lang="zh-CN" altLang="zh-CN" sz="1600" dirty="0">
                <a:latin typeface="Times New Roman" panose="02020603050405020304" pitchFamily="18" charset="0"/>
              </a:rPr>
              <a:t>上海财经大学兼职导师</a:t>
            </a:r>
            <a:r>
              <a:rPr lang="zh-CN" altLang="en-US" sz="1600" dirty="0">
                <a:latin typeface="Times New Roman" panose="02020603050405020304" pitchFamily="18" charset="0"/>
              </a:rPr>
              <a:t>、 </a:t>
            </a:r>
            <a:r>
              <a:rPr lang="zh-CN" altLang="zh-CN" sz="1600" dirty="0">
                <a:latin typeface="Times New Roman" panose="02020603050405020304" pitchFamily="18" charset="0"/>
              </a:rPr>
              <a:t>“一带一路”（中国）仲裁院仲裁员等</a:t>
            </a:r>
            <a:endParaRPr lang="zh-CN" altLang="zh-CN" sz="1600" dirty="0">
              <a:latin typeface="Times New Roman" panose="02020603050405020304" pitchFamily="18" charset="0"/>
            </a:endParaRPr>
          </a:p>
          <a:p>
            <a:pPr lvl="1" algn="just">
              <a:lnSpc>
                <a:spcPct val="150000"/>
              </a:lnSpc>
            </a:pPr>
            <a:r>
              <a:rPr lang="zh-CN" altLang="en-US" sz="1600" dirty="0">
                <a:latin typeface="Times New Roman" panose="02020603050405020304" pitchFamily="18" charset="0"/>
              </a:rPr>
              <a:t>住建部</a:t>
            </a:r>
            <a:r>
              <a:rPr lang="zh-CN" altLang="zh-CN" sz="1600" dirty="0">
                <a:latin typeface="Times New Roman" panose="02020603050405020304" pitchFamily="18" charset="0"/>
              </a:rPr>
              <a:t>《建设工程施工合同</a:t>
            </a:r>
            <a:r>
              <a:rPr lang="en-US" altLang="zh-CN" sz="1600" dirty="0">
                <a:latin typeface="Times New Roman" panose="02020603050405020304" pitchFamily="18" charset="0"/>
              </a:rPr>
              <a:t>(</a:t>
            </a:r>
            <a:r>
              <a:rPr lang="zh-CN" altLang="zh-CN" sz="1600" dirty="0">
                <a:latin typeface="Times New Roman" panose="02020603050405020304" pitchFamily="18" charset="0"/>
              </a:rPr>
              <a:t>示范文本</a:t>
            </a:r>
            <a:r>
              <a:rPr lang="en-US" altLang="zh-CN" sz="1600" dirty="0">
                <a:latin typeface="Times New Roman" panose="02020603050405020304" pitchFamily="18" charset="0"/>
              </a:rPr>
              <a:t>)</a:t>
            </a:r>
            <a:r>
              <a:rPr lang="zh-CN" altLang="zh-CN" sz="1600" dirty="0">
                <a:latin typeface="Times New Roman" panose="02020603050405020304" pitchFamily="18" charset="0"/>
              </a:rPr>
              <a:t>》</a:t>
            </a:r>
            <a:r>
              <a:rPr lang="zh-CN" altLang="en-US" sz="1600" dirty="0">
                <a:latin typeface="Times New Roman" panose="02020603050405020304" pitchFamily="18" charset="0"/>
              </a:rPr>
              <a:t>、</a:t>
            </a:r>
            <a:r>
              <a:rPr lang="en-US" altLang="zh-CN" sz="1600" dirty="0">
                <a:latin typeface="Times New Roman" panose="02020603050405020304" pitchFamily="18" charset="0"/>
              </a:rPr>
              <a:t>《</a:t>
            </a:r>
            <a:r>
              <a:rPr lang="zh-CN" altLang="en-US" sz="1600" dirty="0">
                <a:latin typeface="Times New Roman" panose="02020603050405020304" pitchFamily="18" charset="0"/>
              </a:rPr>
              <a:t>专业分包合同</a:t>
            </a:r>
            <a:r>
              <a:rPr lang="en-US" altLang="zh-CN" sz="1600" dirty="0">
                <a:latin typeface="Times New Roman" panose="02020603050405020304" pitchFamily="18" charset="0"/>
              </a:rPr>
              <a:t>》</a:t>
            </a:r>
            <a:r>
              <a:rPr lang="zh-CN" altLang="zh-CN" sz="1600" dirty="0">
                <a:latin typeface="Times New Roman" panose="02020603050405020304" pitchFamily="18" charset="0"/>
              </a:rPr>
              <a:t>等标准合同起草</a:t>
            </a:r>
            <a:r>
              <a:rPr lang="zh-CN" altLang="en-US" sz="1600" dirty="0">
                <a:latin typeface="Times New Roman" panose="02020603050405020304" pitchFamily="18" charset="0"/>
              </a:rPr>
              <a:t>专家</a:t>
            </a:r>
            <a:endParaRPr lang="zh-CN" altLang="zh-CN" sz="1600" dirty="0">
              <a:latin typeface="Times New Roman" panose="02020603050405020304" pitchFamily="18" charset="0"/>
            </a:endParaRPr>
          </a:p>
          <a:p>
            <a:pPr lvl="1" algn="just">
              <a:lnSpc>
                <a:spcPct val="150000"/>
              </a:lnSpc>
            </a:pPr>
            <a:r>
              <a:rPr lang="zh-CN" altLang="zh-CN" sz="1600" dirty="0">
                <a:latin typeface="Times New Roman" panose="02020603050405020304" pitchFamily="18" charset="0"/>
              </a:rPr>
              <a:t>曾在国机集团、中建国际、中国建筑等单位长期工作，担任合约法律部门负责人</a:t>
            </a:r>
            <a:endParaRPr lang="zh-CN" altLang="zh-CN" sz="1600" dirty="0">
              <a:latin typeface="Times New Roman" panose="02020603050405020304" pitchFamily="18" charset="0"/>
            </a:endParaRPr>
          </a:p>
          <a:p>
            <a:pPr lvl="1" algn="just">
              <a:lnSpc>
                <a:spcPct val="150000"/>
              </a:lnSpc>
            </a:pPr>
            <a:r>
              <a:rPr lang="zh-CN" altLang="en-US" sz="1600" dirty="0">
                <a:latin typeface="Times New Roman" panose="02020603050405020304" pitchFamily="18" charset="0"/>
              </a:rPr>
              <a:t>使用中英文双语工作 </a:t>
            </a:r>
            <a:endParaRPr lang="en-US" altLang="zh-CN" sz="1600" dirty="0">
              <a:latin typeface="Times New Roman" panose="02020603050405020304" pitchFamily="18" charset="0"/>
            </a:endParaRPr>
          </a:p>
          <a:p>
            <a:pPr algn="just" eaLnBrk="1" hangingPunct="1">
              <a:lnSpc>
                <a:spcPct val="150000"/>
              </a:lnSpc>
            </a:pPr>
            <a:r>
              <a:rPr lang="zh-CN" altLang="en-US" sz="1600" dirty="0">
                <a:solidFill>
                  <a:schemeClr val="tx2"/>
                </a:solidFill>
                <a:latin typeface="Times New Roman" panose="02020603050405020304" pitchFamily="18" charset="0"/>
              </a:rPr>
              <a:t>擅长领域</a:t>
            </a:r>
            <a:endParaRPr lang="zh-CN" altLang="en-US" sz="1600" dirty="0">
              <a:solidFill>
                <a:schemeClr val="tx2"/>
              </a:solidFill>
              <a:latin typeface="Times New Roman" panose="02020603050405020304" pitchFamily="18" charset="0"/>
            </a:endParaRPr>
          </a:p>
          <a:p>
            <a:pPr lvl="1" algn="just" eaLnBrk="1" hangingPunct="1">
              <a:lnSpc>
                <a:spcPct val="150000"/>
              </a:lnSpc>
            </a:pPr>
            <a:r>
              <a:rPr lang="zh-CN" altLang="en-US" sz="1600" dirty="0">
                <a:latin typeface="Times New Roman" panose="02020603050405020304" pitchFamily="18" charset="0"/>
              </a:rPr>
              <a:t>国际工程与国内工程</a:t>
            </a:r>
            <a:endParaRPr lang="en-US" altLang="zh-CN" sz="1600" dirty="0">
              <a:latin typeface="Times New Roman" panose="02020603050405020304" pitchFamily="18" charset="0"/>
            </a:endParaRPr>
          </a:p>
          <a:p>
            <a:pPr lvl="1" algn="just" eaLnBrk="1" hangingPunct="1">
              <a:lnSpc>
                <a:spcPct val="150000"/>
              </a:lnSpc>
            </a:pPr>
            <a:r>
              <a:rPr lang="zh-CN" altLang="en-US" sz="1600" dirty="0">
                <a:latin typeface="Times New Roman" panose="02020603050405020304" pitchFamily="18" charset="0"/>
              </a:rPr>
              <a:t>国际国内</a:t>
            </a:r>
            <a:r>
              <a:rPr lang="en-US" altLang="zh-CN" sz="1600" dirty="0">
                <a:latin typeface="Times New Roman" panose="02020603050405020304" pitchFamily="18" charset="0"/>
              </a:rPr>
              <a:t>BOT</a:t>
            </a:r>
            <a:r>
              <a:rPr lang="zh-CN" altLang="en-US" sz="1600" dirty="0">
                <a:latin typeface="Times New Roman" panose="02020603050405020304" pitchFamily="18" charset="0"/>
              </a:rPr>
              <a:t>／</a:t>
            </a:r>
            <a:r>
              <a:rPr lang="en-US" altLang="zh-CN" sz="1600" dirty="0">
                <a:latin typeface="Times New Roman" panose="02020603050405020304" pitchFamily="18" charset="0"/>
              </a:rPr>
              <a:t>PPP</a:t>
            </a:r>
            <a:r>
              <a:rPr lang="zh-CN" altLang="en-US" sz="1600" dirty="0">
                <a:latin typeface="Times New Roman" panose="02020603050405020304" pitchFamily="18" charset="0"/>
              </a:rPr>
              <a:t>工程项目融资</a:t>
            </a:r>
            <a:endParaRPr lang="en-US" altLang="zh-CN" sz="1600" dirty="0">
              <a:latin typeface="Times New Roman" panose="02020603050405020304" pitchFamily="18" charset="0"/>
            </a:endParaRPr>
          </a:p>
          <a:p>
            <a:pPr lvl="1" algn="just" eaLnBrk="1" hangingPunct="1">
              <a:lnSpc>
                <a:spcPct val="150000"/>
              </a:lnSpc>
            </a:pPr>
            <a:r>
              <a:rPr lang="zh-CN" altLang="en-US" sz="1600" dirty="0">
                <a:latin typeface="Times New Roman" panose="02020603050405020304" pitchFamily="18" charset="0"/>
              </a:rPr>
              <a:t>国际工程合同谈判、工程索赔、法律纠纷解决与国际仲裁等</a:t>
            </a:r>
            <a:endParaRPr lang="zh-CN" altLang="en-US" sz="1600" dirty="0">
              <a:latin typeface="Times New Roman" panose="02020603050405020304" pitchFamily="18" charset="0"/>
            </a:endParaRPr>
          </a:p>
          <a:p>
            <a:pPr algn="just">
              <a:lnSpc>
                <a:spcPct val="150000"/>
              </a:lnSpc>
            </a:pPr>
            <a:r>
              <a:rPr lang="zh-CN" altLang="en-US" sz="1600" dirty="0">
                <a:solidFill>
                  <a:schemeClr val="tx2"/>
                </a:solidFill>
                <a:latin typeface="Times New Roman" panose="02020603050405020304" pitchFamily="18" charset="0"/>
              </a:rPr>
              <a:t>联系方式</a:t>
            </a:r>
            <a:endParaRPr lang="en-US" altLang="zh-CN" sz="1600" dirty="0">
              <a:solidFill>
                <a:schemeClr val="tx2"/>
              </a:solidFill>
              <a:latin typeface="Times New Roman" panose="02020603050405020304" pitchFamily="18" charset="0"/>
            </a:endParaRPr>
          </a:p>
          <a:p>
            <a:pPr lvl="1" algn="just">
              <a:lnSpc>
                <a:spcPct val="150000"/>
              </a:lnSpc>
            </a:pPr>
            <a:r>
              <a:rPr lang="zh-CN" altLang="en-US" sz="1600" dirty="0">
                <a:latin typeface="Times New Roman" panose="02020603050405020304" pitchFamily="18" charset="0"/>
              </a:rPr>
              <a:t>电话：</a:t>
            </a:r>
            <a:r>
              <a:rPr lang="en-US" altLang="zh-CN" sz="1600" dirty="0">
                <a:latin typeface="Times New Roman" panose="02020603050405020304" pitchFamily="18" charset="0"/>
              </a:rPr>
              <a:t>13910586630</a:t>
            </a:r>
            <a:r>
              <a:rPr lang="zh-CN" altLang="en-US" sz="1600" dirty="0">
                <a:latin typeface="Times New Roman" panose="02020603050405020304" pitchFamily="18" charset="0"/>
              </a:rPr>
              <a:t>；邮件：</a:t>
            </a:r>
            <a:r>
              <a:rPr lang="en-US" altLang="zh-CN" sz="1600" dirty="0">
                <a:latin typeface="Times New Roman" panose="02020603050405020304" pitchFamily="18" charset="0"/>
              </a:rPr>
              <a:t>zhuzhonghualaw@163.com</a:t>
            </a:r>
            <a:endParaRPr lang="zh-CN" altLang="en-US" sz="1600" dirty="0">
              <a:latin typeface="Times New Roman" panose="02020603050405020304" pitchFamily="18" charset="0"/>
            </a:endParaRPr>
          </a:p>
        </p:txBody>
      </p:sp>
      <p:sp>
        <p:nvSpPr>
          <p:cNvPr id="3076"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1507" name="内容占位符 1"/>
          <p:cNvSpPr>
            <a:spLocks noGrp="1"/>
          </p:cNvSpPr>
          <p:nvPr>
            <p:ph sz="half" idx="1"/>
          </p:nvPr>
        </p:nvSpPr>
        <p:spPr>
          <a:xfrm>
            <a:off x="457200" y="1600200"/>
            <a:ext cx="2746375" cy="4525963"/>
          </a:xfrm>
          <a:ln/>
        </p:spPr>
        <p:txBody>
          <a:bodyPr vert="horz" wrap="square" lIns="91440" tIns="45720" rIns="91440" bIns="45720" anchor="t"/>
          <a:p>
            <a:pPr>
              <a:lnSpc>
                <a:spcPct val="200000"/>
              </a:lnSpc>
              <a:buClrTx/>
              <a:buSzTx/>
            </a:pPr>
            <a:r>
              <a:rPr lang="zh-CN" altLang="en-US" sz="2000" b="1" kern="1200" dirty="0">
                <a:latin typeface="+mn-lt"/>
                <a:ea typeface="+mn-ea"/>
                <a:cs typeface="宋体" panose="02010600030101010101" pitchFamily="2" charset="-122"/>
              </a:rPr>
              <a:t>关于“支付担保”的规定</a:t>
            </a:r>
            <a:endParaRPr lang="zh-CN" altLang="en-US" sz="2000" b="1" kern="1200" dirty="0">
              <a:latin typeface="+mn-lt"/>
              <a:ea typeface="+mn-ea"/>
              <a:cs typeface="宋体" panose="02010600030101010101" pitchFamily="2" charset="-122"/>
            </a:endParaRPr>
          </a:p>
        </p:txBody>
      </p:sp>
      <p:sp>
        <p:nvSpPr>
          <p:cNvPr id="21508" name="内容占位符 2"/>
          <p:cNvSpPr>
            <a:spLocks noGrp="1"/>
          </p:cNvSpPr>
          <p:nvPr>
            <p:ph sz="half" idx="2"/>
          </p:nvPr>
        </p:nvSpPr>
        <p:spPr>
          <a:xfrm>
            <a:off x="3276600" y="1600200"/>
            <a:ext cx="5410200" cy="4525963"/>
          </a:xfrm>
          <a:ln/>
        </p:spPr>
        <p:txBody>
          <a:bodyPr vert="horz" wrap="square" lIns="91440" tIns="45720" rIns="91440" bIns="45720" anchor="t"/>
          <a:p>
            <a:pPr>
              <a:lnSpc>
                <a:spcPct val="150000"/>
              </a:lnSpc>
              <a:buClrTx/>
              <a:buSzTx/>
            </a:pPr>
            <a:r>
              <a:rPr lang="en-US" altLang="zh-CN" sz="1800" b="1" kern="1200" dirty="0">
                <a:latin typeface="+mn-lt"/>
                <a:ea typeface="+mn-ea"/>
                <a:cs typeface="宋体" panose="02010600030101010101" pitchFamily="2" charset="-122"/>
              </a:rPr>
              <a:t>2.5 </a:t>
            </a:r>
            <a:r>
              <a:rPr lang="zh-CN" altLang="zh-CN" sz="1800" b="1" kern="1200" dirty="0">
                <a:latin typeface="+mn-lt"/>
                <a:ea typeface="+mn-ea"/>
                <a:cs typeface="宋体" panose="02010600030101010101" pitchFamily="2" charset="-122"/>
              </a:rPr>
              <a:t>资金来源证明及支付担保</a:t>
            </a:r>
            <a:endParaRPr lang="zh-CN" altLang="zh-CN" sz="1800" b="1" kern="1200" dirty="0">
              <a:latin typeface="+mn-lt"/>
              <a:ea typeface="+mn-ea"/>
              <a:cs typeface="宋体" panose="02010600030101010101" pitchFamily="2" charset="-122"/>
            </a:endParaRPr>
          </a:p>
          <a:p>
            <a:pPr lvl="1">
              <a:lnSpc>
                <a:spcPct val="150000"/>
              </a:lnSpc>
            </a:pPr>
            <a:r>
              <a:rPr lang="zh-CN" altLang="zh-CN" sz="1800" kern="1200" dirty="0">
                <a:latin typeface="楷体" panose="02010609060101010101" pitchFamily="49" charset="-122"/>
                <a:ea typeface="楷体" panose="02010609060101010101" pitchFamily="49" charset="-122"/>
                <a:cs typeface="宋体" panose="02010600030101010101" pitchFamily="2" charset="-122"/>
              </a:rPr>
              <a:t>除专用合同条款另有约定外，发包人应在收到承包人要求提供资金来源证明的书面通知后</a:t>
            </a:r>
            <a:r>
              <a:rPr lang="en-US" altLang="zh-CN" sz="1800" kern="1200" dirty="0">
                <a:latin typeface="楷体" panose="02010609060101010101" pitchFamily="49" charset="-122"/>
                <a:ea typeface="楷体" panose="02010609060101010101" pitchFamily="49" charset="-122"/>
                <a:cs typeface="宋体" panose="02010600030101010101" pitchFamily="2" charset="-122"/>
              </a:rPr>
              <a:t>28</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天内，向承包人提供能够按照合同约定支付合同价款的相应资金来源证明。</a:t>
            </a:r>
            <a:endParaRPr lang="zh-CN" altLang="zh-CN" sz="1800" kern="1200" dirty="0">
              <a:latin typeface="楷体" panose="02010609060101010101" pitchFamily="49" charset="-122"/>
              <a:ea typeface="楷体" panose="02010609060101010101" pitchFamily="49" charset="-122"/>
              <a:cs typeface="宋体" panose="02010600030101010101" pitchFamily="2" charset="-122"/>
            </a:endParaRPr>
          </a:p>
          <a:p>
            <a:pPr lvl="1">
              <a:lnSpc>
                <a:spcPct val="150000"/>
              </a:lnSpc>
            </a:pPr>
            <a:r>
              <a:rPr lang="zh-CN" altLang="zh-CN" sz="1800" kern="1200" dirty="0">
                <a:latin typeface="楷体" panose="02010609060101010101" pitchFamily="49" charset="-122"/>
                <a:ea typeface="楷体" panose="02010609060101010101" pitchFamily="49" charset="-122"/>
                <a:cs typeface="宋体" panose="02010600030101010101" pitchFamily="2" charset="-122"/>
              </a:rPr>
              <a:t>除专用合同条款另有约定外，</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发包人要求承包人提供履约担保的，发包人应当向承包人提供支付担保。支付担保可以采用银行保函或担保公司担保等形式，</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具体由合同当事人在专用合同条款中约定。</a:t>
            </a:r>
            <a:endParaRPr lang="zh-CN" altLang="zh-CN" sz="1800" kern="1200" dirty="0">
              <a:latin typeface="楷体" panose="02010609060101010101" pitchFamily="49" charset="-122"/>
              <a:ea typeface="楷体" panose="02010609060101010101" pitchFamily="49" charset="-122"/>
              <a:cs typeface="宋体" panose="02010600030101010101" pitchFamily="2" charset="-122"/>
            </a:endParaRPr>
          </a:p>
          <a:p>
            <a:pPr>
              <a:lnSpc>
                <a:spcPct val="150000"/>
              </a:lnSpc>
              <a:buClrTx/>
              <a:buSzTx/>
            </a:pPr>
            <a:endParaRPr lang="zh-CN" altLang="en-US" sz="1800" kern="1200" dirty="0">
              <a:latin typeface="+mn-lt"/>
              <a:ea typeface="+mn-ea"/>
              <a:cs typeface="宋体" panose="02010600030101010101" pitchFamily="2" charset="-122"/>
            </a:endParaRPr>
          </a:p>
        </p:txBody>
      </p:sp>
      <p:sp>
        <p:nvSpPr>
          <p:cNvPr id="2150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2531" name="内容占位符 1"/>
          <p:cNvSpPr>
            <a:spLocks noGrp="1"/>
          </p:cNvSpPr>
          <p:nvPr>
            <p:ph sz="half" idx="1"/>
          </p:nvPr>
        </p:nvSpPr>
        <p:spPr>
          <a:xfrm>
            <a:off x="457200" y="1600200"/>
            <a:ext cx="2746375" cy="4525963"/>
          </a:xfrm>
          <a:ln/>
        </p:spPr>
        <p:txBody>
          <a:bodyPr vert="horz" wrap="square" lIns="91440" tIns="45720" rIns="91440" bIns="45720" anchor="t"/>
          <a:p>
            <a:pPr algn="just">
              <a:lnSpc>
                <a:spcPct val="150000"/>
              </a:lnSpc>
              <a:buClrTx/>
              <a:buSzTx/>
            </a:pPr>
            <a:r>
              <a:rPr lang="zh-CN" altLang="en-US" sz="2000" b="1" kern="1200" dirty="0">
                <a:latin typeface="+mn-lt"/>
                <a:ea typeface="+mn-ea"/>
                <a:cs typeface="宋体" panose="02010600030101010101" pitchFamily="2" charset="-122"/>
              </a:rPr>
              <a:t>关于“履约担保”的规定</a:t>
            </a:r>
            <a:endParaRPr lang="zh-CN" altLang="en-US" sz="2000" b="1" kern="1200" dirty="0">
              <a:latin typeface="+mn-lt"/>
              <a:ea typeface="+mn-ea"/>
              <a:cs typeface="宋体" panose="02010600030101010101" pitchFamily="2" charset="-122"/>
            </a:endParaRPr>
          </a:p>
        </p:txBody>
      </p:sp>
      <p:sp>
        <p:nvSpPr>
          <p:cNvPr id="22532" name="内容占位符 2"/>
          <p:cNvSpPr>
            <a:spLocks noGrp="1"/>
          </p:cNvSpPr>
          <p:nvPr>
            <p:ph sz="half" idx="2"/>
          </p:nvPr>
        </p:nvSpPr>
        <p:spPr>
          <a:xfrm>
            <a:off x="3419475" y="1600200"/>
            <a:ext cx="5267325" cy="4525963"/>
          </a:xfrm>
          <a:ln/>
        </p:spPr>
        <p:txBody>
          <a:bodyPr vert="horz" wrap="square" lIns="91440" tIns="45720" rIns="91440" bIns="45720" anchor="t"/>
          <a:p>
            <a:pPr algn="just">
              <a:lnSpc>
                <a:spcPct val="150000"/>
              </a:lnSpc>
              <a:buClrTx/>
              <a:buSzTx/>
            </a:pPr>
            <a:r>
              <a:rPr lang="en-US" altLang="zh-CN" sz="1800" b="1" kern="1200" dirty="0">
                <a:latin typeface="楷体" panose="02010609060101010101" pitchFamily="49" charset="-122"/>
                <a:ea typeface="楷体" panose="02010609060101010101" pitchFamily="49" charset="-122"/>
                <a:cs typeface="宋体" panose="02010600030101010101" pitchFamily="2" charset="-122"/>
              </a:rPr>
              <a:t>3.7 </a:t>
            </a:r>
            <a:r>
              <a:rPr lang="zh-CN" altLang="zh-CN" sz="1800" b="1" kern="1200" dirty="0">
                <a:latin typeface="楷体" panose="02010609060101010101" pitchFamily="49" charset="-122"/>
                <a:ea typeface="楷体" panose="02010609060101010101" pitchFamily="49" charset="-122"/>
                <a:cs typeface="宋体" panose="02010600030101010101" pitchFamily="2" charset="-122"/>
              </a:rPr>
              <a:t>履约担保</a:t>
            </a:r>
            <a:endParaRPr lang="zh-CN" altLang="zh-CN" sz="1800" b="1" kern="1200" dirty="0">
              <a:latin typeface="楷体" panose="02010609060101010101" pitchFamily="49" charset="-122"/>
              <a:ea typeface="楷体" panose="02010609060101010101" pitchFamily="49" charset="-122"/>
              <a:cs typeface="宋体" panose="02010600030101010101" pitchFamily="2" charset="-122"/>
            </a:endParaRPr>
          </a:p>
          <a:p>
            <a:pPr lvl="1" algn="just">
              <a:lnSpc>
                <a:spcPct val="150000"/>
              </a:lnSpc>
            </a:pP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发包人需要承包人提供履约担保的，由合同当事人在专用合同条款中约定履约担保的方式、金额及期限等。履约担保可以采用银行保函或担保公司担保等形式，</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具体由合同当事人在专用合同条款中约定。</a:t>
            </a:r>
            <a:endParaRPr lang="zh-CN" altLang="zh-CN" sz="1800" kern="1200" dirty="0">
              <a:latin typeface="楷体" panose="02010609060101010101" pitchFamily="49" charset="-122"/>
              <a:ea typeface="楷体" panose="02010609060101010101" pitchFamily="49" charset="-122"/>
              <a:cs typeface="宋体" panose="02010600030101010101" pitchFamily="2" charset="-122"/>
            </a:endParaRPr>
          </a:p>
          <a:p>
            <a:pPr lvl="1" algn="just">
              <a:lnSpc>
                <a:spcPct val="150000"/>
              </a:lnSpc>
            </a:pPr>
            <a:r>
              <a:rPr lang="zh-CN" altLang="zh-CN" sz="1800" kern="1200" dirty="0">
                <a:latin typeface="楷体" panose="02010609060101010101" pitchFamily="49" charset="-122"/>
                <a:ea typeface="楷体" panose="02010609060101010101" pitchFamily="49" charset="-122"/>
                <a:cs typeface="宋体" panose="02010600030101010101" pitchFamily="2" charset="-122"/>
              </a:rPr>
              <a:t>因承包人原因导致工期延长的，继续提供履约担保所增加的费用由承包人承担；非因承包人原因导致工期延长的，继续提供履约担保所增加的费用由发包人承担。</a:t>
            </a:r>
            <a:endParaRPr lang="zh-CN" altLang="en-US" sz="1800" kern="1200" dirty="0">
              <a:latin typeface="楷体" panose="02010609060101010101" pitchFamily="49" charset="-122"/>
              <a:ea typeface="楷体" panose="02010609060101010101" pitchFamily="49" charset="-122"/>
              <a:cs typeface="宋体" panose="02010600030101010101" pitchFamily="2" charset="-122"/>
            </a:endParaRPr>
          </a:p>
        </p:txBody>
      </p:sp>
      <p:sp>
        <p:nvSpPr>
          <p:cNvPr id="2253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3555" name="内容占位符 1"/>
          <p:cNvSpPr>
            <a:spLocks noGrp="1"/>
          </p:cNvSpPr>
          <p:nvPr>
            <p:ph sz="half" idx="1"/>
          </p:nvPr>
        </p:nvSpPr>
        <p:spPr>
          <a:xfrm>
            <a:off x="457200" y="1600200"/>
            <a:ext cx="2530475" cy="4525963"/>
          </a:xfrm>
          <a:ln/>
        </p:spPr>
        <p:txBody>
          <a:bodyPr vert="horz" wrap="square" lIns="91440" tIns="45720" rIns="91440" bIns="45720" anchor="t"/>
          <a:p>
            <a:pPr algn="just">
              <a:lnSpc>
                <a:spcPct val="150000"/>
              </a:lnSpc>
              <a:buClrTx/>
              <a:buSzTx/>
            </a:pPr>
            <a:r>
              <a:rPr lang="zh-CN" altLang="en-US" sz="2000" b="1" kern="1200" dirty="0">
                <a:latin typeface="+mn-lt"/>
                <a:ea typeface="+mn-ea"/>
                <a:cs typeface="宋体" panose="02010600030101010101" pitchFamily="2" charset="-122"/>
              </a:rPr>
              <a:t>关于“预付款担保”的规定</a:t>
            </a:r>
            <a:endParaRPr lang="zh-CN" altLang="en-US" sz="2000" b="1" kern="1200" dirty="0">
              <a:latin typeface="+mn-lt"/>
              <a:ea typeface="+mn-ea"/>
              <a:cs typeface="宋体" panose="02010600030101010101" pitchFamily="2" charset="-122"/>
            </a:endParaRPr>
          </a:p>
        </p:txBody>
      </p:sp>
      <p:sp>
        <p:nvSpPr>
          <p:cNvPr id="23556" name="内容占位符 2"/>
          <p:cNvSpPr>
            <a:spLocks noGrp="1"/>
          </p:cNvSpPr>
          <p:nvPr>
            <p:ph sz="half" idx="2"/>
          </p:nvPr>
        </p:nvSpPr>
        <p:spPr>
          <a:xfrm>
            <a:off x="3132138" y="1600200"/>
            <a:ext cx="5554662" cy="4525963"/>
          </a:xfrm>
          <a:ln/>
        </p:spPr>
        <p:txBody>
          <a:bodyPr vert="horz" wrap="square" lIns="91440" tIns="45720" rIns="91440" bIns="45720" anchor="t"/>
          <a:p>
            <a:pPr algn="just">
              <a:lnSpc>
                <a:spcPct val="150000"/>
              </a:lnSpc>
              <a:buClrTx/>
              <a:buSzTx/>
            </a:pPr>
            <a:r>
              <a:rPr lang="en-US" altLang="zh-CN" sz="1800" b="1" kern="1200" dirty="0">
                <a:latin typeface="楷体" panose="02010609060101010101" pitchFamily="49" charset="-122"/>
                <a:ea typeface="楷体" panose="02010609060101010101" pitchFamily="49" charset="-122"/>
                <a:cs typeface="宋体" panose="02010600030101010101" pitchFamily="2" charset="-122"/>
              </a:rPr>
              <a:t>12.2.2 </a:t>
            </a:r>
            <a:r>
              <a:rPr lang="zh-CN" altLang="zh-CN" sz="1800" b="1" kern="1200" dirty="0">
                <a:latin typeface="楷体" panose="02010609060101010101" pitchFamily="49" charset="-122"/>
                <a:ea typeface="楷体" panose="02010609060101010101" pitchFamily="49" charset="-122"/>
                <a:cs typeface="宋体" panose="02010600030101010101" pitchFamily="2" charset="-122"/>
              </a:rPr>
              <a:t>预付款担保</a:t>
            </a:r>
            <a:endParaRPr lang="zh-CN" altLang="zh-CN" sz="1800" b="1" kern="1200" dirty="0">
              <a:latin typeface="楷体" panose="02010609060101010101" pitchFamily="49" charset="-122"/>
              <a:ea typeface="楷体" panose="02010609060101010101" pitchFamily="49" charset="-122"/>
              <a:cs typeface="宋体" panose="02010600030101010101" pitchFamily="2" charset="-122"/>
            </a:endParaRPr>
          </a:p>
          <a:p>
            <a:pPr lvl="1" algn="just">
              <a:lnSpc>
                <a:spcPct val="150000"/>
              </a:lnSpc>
            </a:pP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发包人要求承包人提供预付款担保的，承包人应在发包人支付预付款</a:t>
            </a:r>
            <a:r>
              <a:rPr lang="en-US"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7</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天前提供预付款担保</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，专用合同条款另有约定除外。</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预付款担保可采用银行保函、担保公司担保等形式，</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具体由合同当事人在专用合同条款中约定。</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在预付款完全扣回之前，承包人应保证预付款担保持续有效。</a:t>
            </a:r>
            <a:endPar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lvl="1" algn="just">
              <a:lnSpc>
                <a:spcPct val="150000"/>
              </a:lnSpc>
            </a:pPr>
            <a:r>
              <a:rPr lang="zh-CN" altLang="zh-CN" sz="1800" kern="1200" dirty="0">
                <a:latin typeface="楷体" panose="02010609060101010101" pitchFamily="49" charset="-122"/>
                <a:ea typeface="楷体" panose="02010609060101010101" pitchFamily="49" charset="-122"/>
                <a:cs typeface="宋体" panose="02010600030101010101" pitchFamily="2" charset="-122"/>
              </a:rPr>
              <a:t>发包人在工程款中逐期扣回预付款后，</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预付款担保额度应相应减少，</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但剩余的预付款担保金额不得低于未被扣回的预付款金额。</a:t>
            </a:r>
            <a:endParaRPr lang="zh-CN" altLang="en-US" sz="1800" kern="1200" dirty="0">
              <a:latin typeface="楷体" panose="02010609060101010101" pitchFamily="49" charset="-122"/>
              <a:ea typeface="楷体" panose="02010609060101010101" pitchFamily="49" charset="-122"/>
              <a:cs typeface="宋体" panose="02010600030101010101" pitchFamily="2" charset="-122"/>
            </a:endParaRPr>
          </a:p>
        </p:txBody>
      </p:sp>
      <p:sp>
        <p:nvSpPr>
          <p:cNvPr id="2355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a:xfrm>
            <a:off x="457200" y="274638"/>
            <a:ext cx="8229600" cy="993775"/>
          </a:xfrm>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4579" name="内容占位符 1"/>
          <p:cNvSpPr>
            <a:spLocks noGrp="1"/>
          </p:cNvSpPr>
          <p:nvPr>
            <p:ph sz="half" idx="1"/>
          </p:nvPr>
        </p:nvSpPr>
        <p:spPr>
          <a:xfrm>
            <a:off x="457200" y="1268413"/>
            <a:ext cx="2819400" cy="4857750"/>
          </a:xfrm>
          <a:ln/>
        </p:spPr>
        <p:txBody>
          <a:bodyPr vert="horz" wrap="square" lIns="91440" tIns="45720" rIns="91440" bIns="45720" anchor="t"/>
          <a:p>
            <a:pPr>
              <a:lnSpc>
                <a:spcPct val="150000"/>
              </a:lnSpc>
              <a:buClrTx/>
              <a:buSzTx/>
            </a:pPr>
            <a:r>
              <a:rPr lang="zh-CN" altLang="en-US" sz="2000" b="1" kern="1200" dirty="0">
                <a:latin typeface="+mn-lt"/>
                <a:ea typeface="+mn-ea"/>
                <a:cs typeface="宋体" panose="02010600030101010101" pitchFamily="2" charset="-122"/>
              </a:rPr>
              <a:t>关于“质保金担保”的规定</a:t>
            </a:r>
            <a:endParaRPr lang="zh-CN" altLang="en-US" sz="2000" b="1" kern="1200" dirty="0">
              <a:latin typeface="+mn-lt"/>
              <a:ea typeface="+mn-ea"/>
              <a:cs typeface="宋体" panose="02010600030101010101" pitchFamily="2" charset="-122"/>
            </a:endParaRPr>
          </a:p>
        </p:txBody>
      </p:sp>
      <p:sp>
        <p:nvSpPr>
          <p:cNvPr id="24580" name="内容占位符 2"/>
          <p:cNvSpPr>
            <a:spLocks noGrp="1"/>
          </p:cNvSpPr>
          <p:nvPr>
            <p:ph sz="half" idx="2"/>
          </p:nvPr>
        </p:nvSpPr>
        <p:spPr>
          <a:xfrm>
            <a:off x="3276600" y="1268413"/>
            <a:ext cx="5410200" cy="4857750"/>
          </a:xfrm>
          <a:ln/>
        </p:spPr>
        <p:txBody>
          <a:bodyPr vert="horz" wrap="square" lIns="91440" tIns="45720" rIns="91440" bIns="45720" anchor="t"/>
          <a:p>
            <a:pPr algn="just">
              <a:lnSpc>
                <a:spcPct val="150000"/>
              </a:lnSpc>
              <a:buClrTx/>
              <a:buSzTx/>
            </a:pP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15.3 </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质量保证金</a:t>
            </a:r>
            <a:endParaRPr lang="zh-CN" altLang="zh-CN" sz="1600" b="1"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kern="1200" dirty="0">
                <a:latin typeface="楷体" panose="02010609060101010101" pitchFamily="49" charset="-122"/>
                <a:ea typeface="楷体" panose="02010609060101010101" pitchFamily="49" charset="-122"/>
                <a:cs typeface="宋体" panose="02010600030101010101" pitchFamily="2" charset="-122"/>
              </a:rPr>
              <a:t>经合同当事人协商一致扣留质量保证金的，应在专用合同条款中予以明确。</a:t>
            </a:r>
            <a:endParaRPr lang="zh-CN"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在工程项目竣工前，承包人已经提供履约担保的，发包人不得同时预留工程质量保证金。</a:t>
            </a:r>
            <a:endPar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15.3.1 </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承包人提供质量保证金的方式</a:t>
            </a:r>
            <a:endParaRPr lang="zh-CN" altLang="zh-CN" sz="1600" b="1"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kern="1200" dirty="0">
                <a:latin typeface="楷体" panose="02010609060101010101" pitchFamily="49" charset="-122"/>
                <a:ea typeface="楷体" panose="02010609060101010101" pitchFamily="49" charset="-122"/>
                <a:cs typeface="宋体" panose="02010600030101010101" pitchFamily="2" charset="-122"/>
              </a:rPr>
              <a:t>承包人提供质量保证金有以下三种方式：</a:t>
            </a:r>
            <a:endParaRPr lang="zh-CN"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a:t>
            </a:r>
            <a:r>
              <a:rPr lang="en-US"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1</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）质量保证金保函；</a:t>
            </a:r>
            <a:r>
              <a:rPr lang="en-US"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 </a:t>
            </a:r>
            <a:endPar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kern="1200" dirty="0">
                <a:latin typeface="楷体" panose="02010609060101010101" pitchFamily="49" charset="-122"/>
                <a:ea typeface="楷体" panose="02010609060101010101" pitchFamily="49" charset="-122"/>
                <a:cs typeface="宋体" panose="02010600030101010101" pitchFamily="2" charset="-122"/>
              </a:rPr>
              <a:t>（</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2</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）相应比例的工程款；</a:t>
            </a:r>
            <a:endParaRPr lang="zh-CN"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kern="1200" dirty="0">
                <a:latin typeface="楷体" panose="02010609060101010101" pitchFamily="49" charset="-122"/>
                <a:ea typeface="楷体" panose="02010609060101010101" pitchFamily="49" charset="-122"/>
                <a:cs typeface="宋体" panose="02010600030101010101" pitchFamily="2" charset="-122"/>
              </a:rPr>
              <a:t>（</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3</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）双方约定的其他方式。</a:t>
            </a:r>
            <a:endParaRPr lang="zh-CN"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pP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除专用合同条款另有约定外，质量保证金原则上采用上述第（</a:t>
            </a:r>
            <a:r>
              <a:rPr lang="en-US"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1</a:t>
            </a:r>
            <a:r>
              <a:rPr lang="zh-CN"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）种方式。</a:t>
            </a:r>
            <a:endPar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p:txBody>
      </p:sp>
      <p:sp>
        <p:nvSpPr>
          <p:cNvPr id="2458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5603" name="内容占位符 1"/>
          <p:cNvSpPr>
            <a:spLocks noGrp="1"/>
          </p:cNvSpPr>
          <p:nvPr>
            <p:ph idx="1"/>
          </p:nvPr>
        </p:nvSpPr>
        <p:spPr>
          <a:ln/>
        </p:spPr>
        <p:txBody>
          <a:bodyPr vert="horz" wrap="square" lIns="91440" tIns="45720" rIns="91440" bIns="45720" anchor="t"/>
          <a:p>
            <a:pPr marL="0" indent="0" algn="ctr">
              <a:lnSpc>
                <a:spcPct val="150000"/>
              </a:lnSpc>
              <a:buNone/>
            </a:pPr>
            <a:r>
              <a:rPr lang="zh-CN" altLang="zh-CN" sz="2000" b="1" dirty="0">
                <a:latin typeface="宋体" panose="02010600030101010101" pitchFamily="2" charset="-122"/>
              </a:rPr>
              <a:t>《最高人民法院关于审理独立保函纠纷案件若干问题的规定》</a:t>
            </a:r>
            <a:endParaRPr lang="en-US" altLang="zh-CN" sz="2000" b="1" dirty="0">
              <a:latin typeface="宋体" panose="02010600030101010101" pitchFamily="2" charset="-122"/>
            </a:endParaRPr>
          </a:p>
          <a:p>
            <a:pPr marL="0" indent="0" algn="ctr">
              <a:lnSpc>
                <a:spcPct val="150000"/>
              </a:lnSpc>
              <a:buNone/>
            </a:pPr>
            <a:r>
              <a:rPr lang="zh-CN" altLang="en-US" sz="1800" dirty="0"/>
              <a:t>（</a:t>
            </a:r>
            <a:r>
              <a:rPr lang="zh-CN" altLang="zh-CN" sz="1800" dirty="0"/>
              <a:t>法释〔</a:t>
            </a:r>
            <a:r>
              <a:rPr lang="en-US" altLang="zh-CN" sz="1800" dirty="0"/>
              <a:t>2016</a:t>
            </a:r>
            <a:r>
              <a:rPr lang="zh-CN" altLang="zh-CN" sz="1800" dirty="0"/>
              <a:t>〕</a:t>
            </a:r>
            <a:r>
              <a:rPr lang="en-US" altLang="zh-CN" sz="1800" dirty="0"/>
              <a:t>24</a:t>
            </a:r>
            <a:r>
              <a:rPr lang="zh-CN" altLang="zh-CN" sz="1800" dirty="0"/>
              <a:t>号 </a:t>
            </a:r>
            <a:r>
              <a:rPr lang="zh-CN" altLang="en-US" sz="1800" dirty="0"/>
              <a:t>）</a:t>
            </a:r>
            <a:endParaRPr lang="en-US" altLang="zh-CN" sz="1800" dirty="0"/>
          </a:p>
          <a:p>
            <a:pPr marL="0" indent="0" algn="just">
              <a:lnSpc>
                <a:spcPct val="150000"/>
              </a:lnSpc>
            </a:pPr>
            <a:endParaRPr lang="en-US" altLang="zh-CN" sz="1800" dirty="0"/>
          </a:p>
          <a:p>
            <a:pPr marL="0" indent="0" algn="just">
              <a:lnSpc>
                <a:spcPct val="150000"/>
              </a:lnSpc>
            </a:pPr>
            <a:r>
              <a:rPr lang="en-US" altLang="zh-CN" sz="1800" dirty="0"/>
              <a:t>2016</a:t>
            </a:r>
            <a:r>
              <a:rPr lang="zh-CN" altLang="zh-CN" sz="1800" dirty="0"/>
              <a:t>年</a:t>
            </a:r>
            <a:r>
              <a:rPr lang="en-US" altLang="zh-CN" sz="1800" dirty="0"/>
              <a:t>11</a:t>
            </a:r>
            <a:r>
              <a:rPr lang="zh-CN" altLang="zh-CN" sz="1800" dirty="0"/>
              <a:t>月</a:t>
            </a:r>
            <a:r>
              <a:rPr lang="en-US" altLang="zh-CN" sz="1800" dirty="0"/>
              <a:t>18</a:t>
            </a:r>
            <a:r>
              <a:rPr lang="zh-CN" altLang="zh-CN" sz="1800" dirty="0"/>
              <a:t>日最高人民法院</a:t>
            </a:r>
            <a:r>
              <a:rPr lang="zh-CN" altLang="en-US" sz="1800" dirty="0"/>
              <a:t>颁布了</a:t>
            </a:r>
            <a:r>
              <a:rPr lang="zh-CN" altLang="zh-CN" sz="1800" dirty="0"/>
              <a:t>《最高人民法院关于审理独立保函纠纷案件若干问题的规定》</a:t>
            </a:r>
            <a:r>
              <a:rPr lang="zh-CN" altLang="en-US" sz="1800" dirty="0"/>
              <a:t>（</a:t>
            </a:r>
            <a:r>
              <a:rPr lang="zh-CN" altLang="zh-CN" sz="1800" dirty="0"/>
              <a:t>法释〔</a:t>
            </a:r>
            <a:r>
              <a:rPr lang="en-US" altLang="zh-CN" sz="1800" dirty="0"/>
              <a:t>2016</a:t>
            </a:r>
            <a:r>
              <a:rPr lang="zh-CN" altLang="zh-CN" sz="1800" dirty="0"/>
              <a:t>〕</a:t>
            </a:r>
            <a:r>
              <a:rPr lang="en-US" altLang="zh-CN" sz="1800" dirty="0"/>
              <a:t>24</a:t>
            </a:r>
            <a:r>
              <a:rPr lang="zh-CN" altLang="zh-CN" sz="1800" dirty="0"/>
              <a:t>号 </a:t>
            </a:r>
            <a:r>
              <a:rPr lang="zh-CN" altLang="en-US" sz="1800" dirty="0"/>
              <a:t>）</a:t>
            </a:r>
            <a:r>
              <a:rPr lang="zh-CN" altLang="zh-CN" sz="1800" dirty="0"/>
              <a:t>，自</a:t>
            </a:r>
            <a:r>
              <a:rPr lang="en-US" altLang="zh-CN" sz="1800" dirty="0"/>
              <a:t>2016</a:t>
            </a:r>
            <a:r>
              <a:rPr lang="zh-CN" altLang="zh-CN" sz="1800" dirty="0"/>
              <a:t>年</a:t>
            </a:r>
            <a:r>
              <a:rPr lang="en-US" altLang="zh-CN" sz="1800" dirty="0"/>
              <a:t>12</a:t>
            </a:r>
            <a:r>
              <a:rPr lang="zh-CN" altLang="zh-CN" sz="1800" dirty="0"/>
              <a:t>月</a:t>
            </a:r>
            <a:r>
              <a:rPr lang="en-US" altLang="zh-CN" sz="1800" dirty="0"/>
              <a:t>1</a:t>
            </a:r>
            <a:r>
              <a:rPr lang="zh-CN" altLang="zh-CN" sz="1800" dirty="0"/>
              <a:t>日起施行。 </a:t>
            </a:r>
            <a:endParaRPr lang="en-US" altLang="zh-CN" sz="1800" dirty="0"/>
          </a:p>
          <a:p>
            <a:pPr marL="0" indent="0" algn="just">
              <a:lnSpc>
                <a:spcPct val="150000"/>
              </a:lnSpc>
            </a:pPr>
            <a:endParaRPr lang="en-US" altLang="zh-CN" sz="1800" dirty="0"/>
          </a:p>
          <a:p>
            <a:pPr marL="0" indent="0" algn="just">
              <a:lnSpc>
                <a:spcPct val="150000"/>
              </a:lnSpc>
            </a:pPr>
            <a:r>
              <a:rPr lang="zh-CN" altLang="en-US" sz="1800" dirty="0"/>
              <a:t>总共</a:t>
            </a:r>
            <a:r>
              <a:rPr lang="en-US" altLang="zh-CN" sz="1800" dirty="0"/>
              <a:t>26</a:t>
            </a:r>
            <a:r>
              <a:rPr lang="zh-CN" altLang="en-US" sz="1800" dirty="0"/>
              <a:t>条</a:t>
            </a:r>
            <a:endParaRPr lang="en-US" altLang="zh-CN" sz="1800" dirty="0"/>
          </a:p>
          <a:p>
            <a:pPr marL="0" indent="0" algn="just">
              <a:lnSpc>
                <a:spcPct val="150000"/>
              </a:lnSpc>
            </a:pPr>
            <a:endParaRPr lang="en-US" altLang="zh-CN" sz="1800" dirty="0"/>
          </a:p>
          <a:p>
            <a:pPr marL="0" indent="0" algn="just">
              <a:lnSpc>
                <a:spcPct val="150000"/>
              </a:lnSpc>
            </a:pPr>
            <a:r>
              <a:rPr lang="zh-CN" altLang="en-US" sz="1800" dirty="0"/>
              <a:t>确立了独立保函的基本法律框架</a:t>
            </a:r>
            <a:endParaRPr lang="en-US" altLang="zh-CN" sz="1800" dirty="0"/>
          </a:p>
          <a:p>
            <a:pPr marL="0" indent="0" algn="just">
              <a:lnSpc>
                <a:spcPct val="150000"/>
              </a:lnSpc>
            </a:pPr>
            <a:endParaRPr lang="zh-CN" altLang="zh-CN" sz="1800" dirty="0"/>
          </a:p>
          <a:p>
            <a:pPr marL="0" indent="0"/>
            <a:endParaRPr lang="zh-CN" altLang="en-US" sz="1800" dirty="0"/>
          </a:p>
        </p:txBody>
      </p:sp>
      <p:sp>
        <p:nvSpPr>
          <p:cNvPr id="25604"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6627" name="内容占位符 6"/>
          <p:cNvSpPr>
            <a:spLocks noGrp="1"/>
          </p:cNvSpPr>
          <p:nvPr>
            <p:ph sz="half" idx="2"/>
          </p:nvPr>
        </p:nvSpPr>
        <p:spPr>
          <a:xfrm>
            <a:off x="2771775" y="1600200"/>
            <a:ext cx="5915025" cy="4525963"/>
          </a:xfrm>
          <a:ln/>
        </p:spPr>
        <p:txBody>
          <a:bodyPr vert="horz" wrap="square" lIns="91440" tIns="45720" rIns="91440" bIns="45720" anchor="t"/>
          <a:p>
            <a:pPr algn="just" eaLnBrk="1" hangingPunct="1">
              <a:lnSpc>
                <a:spcPct val="150000"/>
              </a:lnSpc>
              <a:buClrTx/>
              <a:buSzTx/>
            </a:pPr>
            <a:r>
              <a:rPr lang="zh-CN" altLang="en-US" sz="1800" b="1" u="sng" kern="1200" dirty="0">
                <a:solidFill>
                  <a:srgbClr val="FF0000"/>
                </a:solidFill>
                <a:latin typeface="+mn-lt"/>
                <a:ea typeface="+mn-ea"/>
                <a:cs typeface="宋体" panose="02010600030101010101" pitchFamily="2" charset="-122"/>
              </a:rPr>
              <a:t>高法司法解释</a:t>
            </a:r>
            <a:r>
              <a:rPr lang="zh-CN" altLang="zh-CN" sz="1800" kern="1200" dirty="0">
                <a:latin typeface="+mn-lt"/>
                <a:ea typeface="+mn-ea"/>
                <a:cs typeface="宋体" panose="02010600030101010101" pitchFamily="2" charset="-122"/>
              </a:rPr>
              <a:t>第</a:t>
            </a:r>
            <a:r>
              <a:rPr lang="en-US" altLang="zh-CN" sz="1800" kern="1200" dirty="0">
                <a:latin typeface="+mn-lt"/>
                <a:ea typeface="+mn-ea"/>
                <a:cs typeface="宋体" panose="02010600030101010101" pitchFamily="2" charset="-122"/>
              </a:rPr>
              <a:t>1</a:t>
            </a:r>
            <a:r>
              <a:rPr lang="zh-CN" altLang="zh-CN" sz="1800" kern="1200" dirty="0">
                <a:latin typeface="+mn-lt"/>
                <a:ea typeface="+mn-ea"/>
                <a:cs typeface="宋体" panose="02010600030101010101" pitchFamily="2" charset="-122"/>
              </a:rPr>
              <a:t>条</a:t>
            </a:r>
            <a:r>
              <a:rPr lang="zh-CN" altLang="en-US" sz="1800" kern="1200" dirty="0">
                <a:latin typeface="+mn-lt"/>
                <a:ea typeface="+mn-ea"/>
                <a:cs typeface="宋体" panose="02010600030101010101" pitchFamily="2" charset="-122"/>
              </a:rPr>
              <a:t>规定，</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本规定所称的独立保函，是指</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银行或非银行金融机构</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作为开立人，以书面形式向受益人出具的，同意在</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受益人请求付款并提交符合保函要求的单据时，向其支付特定款项或在保函最高金额内付款</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的</a:t>
            </a:r>
            <a:r>
              <a:rPr lang="zh-CN" altLang="zh-CN" sz="18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承诺</a:t>
            </a:r>
            <a:r>
              <a:rPr lang="zh-CN" altLang="zh-CN" sz="1800" kern="1200" dirty="0">
                <a:latin typeface="楷体" panose="02010609060101010101" pitchFamily="49" charset="-122"/>
                <a:ea typeface="楷体" panose="02010609060101010101" pitchFamily="49" charset="-122"/>
                <a:cs typeface="宋体" panose="02010600030101010101" pitchFamily="2" charset="-122"/>
              </a:rPr>
              <a:t>。</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800" kern="1200" dirty="0">
              <a:latin typeface="+mn-lt"/>
              <a:ea typeface="+mn-ea"/>
              <a:cs typeface="宋体" panose="02010600030101010101" pitchFamily="2" charset="-122"/>
            </a:endParaRPr>
          </a:p>
          <a:p>
            <a:pPr algn="just" eaLnBrk="1" hangingPunct="1">
              <a:lnSpc>
                <a:spcPct val="150000"/>
              </a:lnSpc>
              <a:buClrTx/>
              <a:buSzTx/>
            </a:pPr>
            <a:r>
              <a:rPr lang="en-US" altLang="zh-CN" sz="1800" kern="1200" dirty="0">
                <a:latin typeface="+mn-lt"/>
                <a:ea typeface="+mn-ea"/>
                <a:cs typeface="宋体" panose="02010600030101010101" pitchFamily="2" charset="-122"/>
              </a:rPr>
              <a:t>《</a:t>
            </a:r>
            <a:r>
              <a:rPr lang="zh-CN" altLang="en-US" sz="1800" kern="1200" dirty="0">
                <a:latin typeface="+mn-lt"/>
                <a:ea typeface="+mn-ea"/>
                <a:cs typeface="宋体" panose="02010600030101010101" pitchFamily="2" charset="-122"/>
              </a:rPr>
              <a:t>担保法</a:t>
            </a:r>
            <a:r>
              <a:rPr lang="en-US" altLang="zh-CN" sz="1800" kern="1200" dirty="0">
                <a:latin typeface="+mn-lt"/>
                <a:ea typeface="+mn-ea"/>
                <a:cs typeface="宋体" panose="02010600030101010101" pitchFamily="2" charset="-122"/>
              </a:rPr>
              <a:t>》</a:t>
            </a:r>
            <a:r>
              <a:rPr lang="zh-CN" altLang="en-US" sz="1800" kern="1200" dirty="0">
                <a:latin typeface="+mn-lt"/>
                <a:ea typeface="+mn-ea"/>
                <a:cs typeface="宋体" panose="02010600030101010101" pitchFamily="2" charset="-122"/>
              </a:rPr>
              <a:t>第</a:t>
            </a:r>
            <a:r>
              <a:rPr lang="en-US" altLang="zh-CN" sz="1800" kern="1200" dirty="0">
                <a:latin typeface="+mn-lt"/>
                <a:ea typeface="+mn-ea"/>
                <a:cs typeface="宋体" panose="02010600030101010101" pitchFamily="2" charset="-122"/>
              </a:rPr>
              <a:t>5</a:t>
            </a:r>
            <a:r>
              <a:rPr lang="zh-CN" altLang="en-US" sz="1800" kern="1200" dirty="0">
                <a:latin typeface="+mn-lt"/>
                <a:ea typeface="+mn-ea"/>
                <a:cs typeface="宋体" panose="02010600030101010101" pitchFamily="2" charset="-122"/>
              </a:rPr>
              <a:t>条</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“担保合同是主合同的从合同，主合同无效，担保合同无效。担保合同另有约定的，按照约定。”</a:t>
            </a:r>
            <a:endParaRPr lang="en-US" altLang="zh-CN" sz="18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ct val="150000"/>
              </a:lnSpc>
              <a:buClrTx/>
              <a:buSzTx/>
            </a:pPr>
            <a:r>
              <a:rPr lang="zh-CN" altLang="en-US" sz="1800" kern="1200" dirty="0">
                <a:latin typeface="+mn-lt"/>
                <a:ea typeface="+mn-ea"/>
                <a:cs typeface="宋体" panose="02010600030101010101" pitchFamily="2" charset="-122"/>
              </a:rPr>
              <a:t>司法解释规定的独立保函，是金融机构做出的保证，具有特殊性，即具有独立性。</a:t>
            </a:r>
            <a:endParaRPr lang="en-US" altLang="zh-CN" sz="1800" kern="1200" dirty="0">
              <a:latin typeface="+mn-lt"/>
              <a:ea typeface="+mn-ea"/>
              <a:cs typeface="宋体" panose="02010600030101010101" pitchFamily="2" charset="-122"/>
            </a:endParaRPr>
          </a:p>
          <a:p>
            <a:pPr algn="just" eaLnBrk="1" hangingPunct="1">
              <a:lnSpc>
                <a:spcPct val="150000"/>
              </a:lnSpc>
              <a:buClrTx/>
              <a:buSzTx/>
            </a:pPr>
            <a:endParaRPr lang="en-US" altLang="zh-CN" sz="1800" b="1" kern="1200" dirty="0">
              <a:latin typeface="Times New Roman" panose="02020603050405020304" pitchFamily="18" charset="0"/>
              <a:ea typeface="+mn-ea"/>
              <a:cs typeface="宋体" panose="02010600030101010101" pitchFamily="2" charset="-122"/>
            </a:endParaRPr>
          </a:p>
        </p:txBody>
      </p:sp>
      <p:sp>
        <p:nvSpPr>
          <p:cNvPr id="26628"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8" name="内容占位符 7"/>
          <p:cNvSpPr>
            <a:spLocks noGrp="1"/>
          </p:cNvSpPr>
          <p:nvPr>
            <p:ph sz="half" idx="1"/>
          </p:nvPr>
        </p:nvSpPr>
        <p:spPr>
          <a:xfrm>
            <a:off x="457200" y="1600200"/>
            <a:ext cx="2314575" cy="4525963"/>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chemeClr val="tx1"/>
                </a:solidFill>
                <a:effectLst/>
                <a:uLnTx/>
                <a:uFillTx/>
                <a:latin typeface="+mn-ea"/>
                <a:ea typeface="+mn-ea"/>
                <a:cs typeface="+mn-cs"/>
              </a:rPr>
              <a:t>独立保函的特点</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27651" name="内容占位符 3"/>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保函风险防范建议</a:t>
            </a:r>
            <a:endParaRPr lang="en-US" altLang="zh-CN" sz="2000" kern="1200" dirty="0">
              <a:latin typeface="+mn-lt"/>
              <a:ea typeface="+mn-ea"/>
              <a:cs typeface="宋体" panose="02010600030101010101" pitchFamily="2" charset="-122"/>
            </a:endParaRPr>
          </a:p>
        </p:txBody>
      </p:sp>
      <p:sp>
        <p:nvSpPr>
          <p:cNvPr id="27652" name="内容占位符 6"/>
          <p:cNvSpPr>
            <a:spLocks noGrp="1"/>
          </p:cNvSpPr>
          <p:nvPr>
            <p:ph sz="half" idx="2"/>
          </p:nvPr>
        </p:nvSpPr>
        <p:spPr>
          <a:ln/>
        </p:spPr>
        <p:txBody>
          <a:bodyPr vert="horz" wrap="square" lIns="91440" tIns="45720" rIns="91440" bIns="45720" anchor="t"/>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保函格式</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保函开具银行</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zh-CN" sz="1600" kern="1200" dirty="0">
                <a:latin typeface="宋体" panose="02010600030101010101" pitchFamily="2" charset="-122"/>
                <a:ea typeface="+mn-ea"/>
                <a:cs typeface="宋体" panose="02010600030101010101" pitchFamily="2" charset="-122"/>
              </a:rPr>
              <a:t>保函额度</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包含兑付的条件</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zh-CN" sz="1600" kern="1200" dirty="0">
                <a:latin typeface="宋体" panose="02010600030101010101" pitchFamily="2" charset="-122"/>
                <a:ea typeface="+mn-ea"/>
                <a:cs typeface="宋体" panose="02010600030101010101" pitchFamily="2" charset="-122"/>
              </a:rPr>
              <a:t>有效期</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可转让保函等</a:t>
            </a:r>
            <a:endParaRPr lang="en-US" altLang="zh-CN" sz="1600" kern="1200" dirty="0">
              <a:latin typeface="宋体" panose="02010600030101010101" pitchFamily="2" charset="-122"/>
              <a:ea typeface="+mn-ea"/>
              <a:cs typeface="宋体" panose="02010600030101010101" pitchFamily="2" charset="-122"/>
            </a:endParaRPr>
          </a:p>
        </p:txBody>
      </p:sp>
      <p:sp>
        <p:nvSpPr>
          <p:cNvPr id="2765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28675" name="内容占位符 5"/>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sz="3600" b="1" dirty="0">
              <a:solidFill>
                <a:schemeClr val="tx2"/>
              </a:solidFill>
              <a:latin typeface="隶书" panose="02010509060101010101" pitchFamily="49" charset="-122"/>
              <a:ea typeface="隶书" panose="02010509060101010101" pitchFamily="49" charset="-122"/>
            </a:endParaRPr>
          </a:p>
          <a:p>
            <a:pPr algn="ctr" eaLnBrk="1" hangingPunct="1">
              <a:lnSpc>
                <a:spcPct val="150000"/>
              </a:lnSpc>
              <a:buNone/>
            </a:pPr>
            <a:r>
              <a:rPr lang="zh-CN" altLang="en-US" sz="3600" b="1" dirty="0">
                <a:solidFill>
                  <a:schemeClr val="tx2"/>
                </a:solidFill>
                <a:latin typeface="隶书" panose="02010509060101010101" pitchFamily="49" charset="-122"/>
                <a:ea typeface="隶书" panose="02010509060101010101" pitchFamily="49" charset="-122"/>
              </a:rPr>
              <a:t>工期延误风险防范</a:t>
            </a:r>
            <a:endParaRPr lang="en-US" altLang="zh-CN" sz="3600" b="1" dirty="0">
              <a:solidFill>
                <a:schemeClr val="tx2"/>
              </a:solidFill>
              <a:latin typeface="隶书" panose="02010509060101010101" pitchFamily="49" charset="-122"/>
              <a:ea typeface="隶书" panose="020105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29699" name="内容占位符 2"/>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solidFill>
                  <a:schemeClr val="tx2"/>
                </a:solidFill>
                <a:latin typeface="+mn-lt"/>
                <a:ea typeface="+mn-ea"/>
                <a:cs typeface="宋体" panose="02010600030101010101" pitchFamily="2" charset="-122"/>
              </a:rPr>
              <a:t>住建部</a:t>
            </a:r>
            <a:r>
              <a:rPr lang="en-US" altLang="zh-CN" sz="2000" b="1" kern="1200" dirty="0">
                <a:solidFill>
                  <a:schemeClr val="tx2"/>
                </a:solidFill>
                <a:latin typeface="+mn-lt"/>
                <a:ea typeface="+mn-ea"/>
                <a:cs typeface="宋体" panose="02010600030101010101" pitchFamily="2" charset="-122"/>
              </a:rPr>
              <a:t>2013</a:t>
            </a:r>
            <a:r>
              <a:rPr lang="zh-CN" altLang="en-US" sz="2000" b="1" kern="1200" dirty="0">
                <a:solidFill>
                  <a:schemeClr val="tx2"/>
                </a:solidFill>
                <a:latin typeface="+mn-lt"/>
                <a:ea typeface="+mn-ea"/>
                <a:cs typeface="宋体" panose="02010600030101010101" pitchFamily="2" charset="-122"/>
              </a:rPr>
              <a:t>版施工合同示范文本第</a:t>
            </a:r>
            <a:r>
              <a:rPr lang="en-US" altLang="zh-CN" sz="2000" b="1" kern="1200" dirty="0">
                <a:solidFill>
                  <a:schemeClr val="tx2"/>
                </a:solidFill>
                <a:latin typeface="+mn-lt"/>
                <a:ea typeface="+mn-ea"/>
                <a:cs typeface="宋体" panose="02010600030101010101" pitchFamily="2" charset="-122"/>
              </a:rPr>
              <a:t>7</a:t>
            </a:r>
            <a:r>
              <a:rPr lang="zh-CN" altLang="en-US" sz="2000" b="1" kern="1200" dirty="0">
                <a:solidFill>
                  <a:schemeClr val="tx2"/>
                </a:solidFill>
                <a:latin typeface="+mn-lt"/>
                <a:ea typeface="+mn-ea"/>
                <a:cs typeface="宋体" panose="02010600030101010101" pitchFamily="2" charset="-122"/>
              </a:rPr>
              <a:t>条</a:t>
            </a:r>
            <a:r>
              <a:rPr lang="en-US" altLang="zh-CN" sz="2000" b="1" kern="1200" dirty="0">
                <a:solidFill>
                  <a:schemeClr val="tx2"/>
                </a:solidFill>
                <a:latin typeface="+mn-lt"/>
                <a:ea typeface="+mn-ea"/>
                <a:cs typeface="宋体" panose="02010600030101010101" pitchFamily="2" charset="-122"/>
              </a:rPr>
              <a:t>[</a:t>
            </a:r>
            <a:r>
              <a:rPr lang="zh-CN" altLang="zh-CN" sz="2000" b="1" kern="1200" dirty="0">
                <a:solidFill>
                  <a:schemeClr val="tx2"/>
                </a:solidFill>
                <a:latin typeface="+mn-lt"/>
                <a:ea typeface="+mn-ea"/>
                <a:cs typeface="宋体" panose="02010600030101010101" pitchFamily="2" charset="-122"/>
              </a:rPr>
              <a:t>工期和进度</a:t>
            </a:r>
            <a:r>
              <a:rPr lang="en-US" altLang="zh-CN" sz="2000" b="1" kern="1200" dirty="0">
                <a:solidFill>
                  <a:schemeClr val="tx2"/>
                </a:solidFill>
                <a:latin typeface="+mn-lt"/>
                <a:ea typeface="+mn-ea"/>
                <a:cs typeface="宋体" panose="02010600030101010101" pitchFamily="2" charset="-122"/>
              </a:rPr>
              <a:t>]</a:t>
            </a:r>
            <a:r>
              <a:rPr lang="zh-CN" altLang="en-US" sz="2000" b="1" kern="1200" dirty="0">
                <a:solidFill>
                  <a:schemeClr val="tx2"/>
                </a:solidFill>
                <a:latin typeface="+mn-lt"/>
                <a:ea typeface="+mn-ea"/>
                <a:cs typeface="宋体" panose="02010600030101010101" pitchFamily="2" charset="-122"/>
              </a:rPr>
              <a:t>的规定</a:t>
            </a:r>
            <a:endParaRPr lang="zh-CN" altLang="en-US" sz="2000" b="1" kern="1200" dirty="0">
              <a:solidFill>
                <a:schemeClr val="tx2"/>
              </a:solidFill>
              <a:latin typeface="宋体" panose="02010600030101010101" pitchFamily="2" charset="-122"/>
              <a:ea typeface="+mn-ea"/>
              <a:cs typeface="宋体" panose="02010600030101010101" pitchFamily="2" charset="-122"/>
            </a:endParaRPr>
          </a:p>
        </p:txBody>
      </p:sp>
      <p:sp>
        <p:nvSpPr>
          <p:cNvPr id="29700" name="内容占位符 3"/>
          <p:cNvSpPr>
            <a:spLocks noGrp="1"/>
          </p:cNvSpPr>
          <p:nvPr>
            <p:ph sz="half" idx="2"/>
          </p:nvPr>
        </p:nvSpPr>
        <p:spPr>
          <a:ln/>
        </p:spPr>
        <p:txBody>
          <a:bodyPr vert="horz" wrap="square" lIns="91440" tIns="45720" rIns="91440" bIns="45720" anchor="t"/>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施工组织设计</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施工进度计划</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开工</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测量放线</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工期延误</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不利物质条件</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异常恶劣的气候条件</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暂停施工</a:t>
            </a:r>
            <a:endParaRPr lang="zh-CN" altLang="zh-CN" sz="18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b="1" kern="1200" dirty="0">
                <a:solidFill>
                  <a:schemeClr val="tx2"/>
                </a:solidFill>
                <a:latin typeface="宋体" panose="02010600030101010101" pitchFamily="2" charset="-122"/>
                <a:ea typeface="+mn-ea"/>
                <a:cs typeface="宋体" panose="02010600030101010101" pitchFamily="2" charset="-122"/>
              </a:rPr>
              <a:t>提前竣工</a:t>
            </a:r>
            <a:endParaRPr lang="zh-CN" altLang="en-US" sz="1800" b="1" kern="1200" dirty="0">
              <a:solidFill>
                <a:schemeClr val="tx2"/>
              </a:solidFill>
              <a:latin typeface="宋体" panose="02010600030101010101" pitchFamily="2" charset="-122"/>
              <a:ea typeface="+mn-ea"/>
              <a:cs typeface="宋体" panose="02010600030101010101" pitchFamily="2" charset="-122"/>
            </a:endParaRPr>
          </a:p>
        </p:txBody>
      </p:sp>
      <p:sp>
        <p:nvSpPr>
          <p:cNvPr id="2970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30723" name="内容占位符 2"/>
          <p:cNvSpPr>
            <a:spLocks noGrp="1"/>
          </p:cNvSpPr>
          <p:nvPr>
            <p:ph sz="half" idx="1"/>
          </p:nvPr>
        </p:nvSpPr>
        <p:spPr>
          <a:xfrm>
            <a:off x="457200" y="1600200"/>
            <a:ext cx="2900363" cy="4525963"/>
          </a:xfrm>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sz="2400" kern="1200" dirty="0">
              <a:latin typeface="+mn-lt"/>
              <a:ea typeface="+mn-ea"/>
              <a:cs typeface="宋体" panose="02010600030101010101" pitchFamily="2" charset="-122"/>
            </a:endParaRPr>
          </a:p>
        </p:txBody>
      </p:sp>
      <p:sp>
        <p:nvSpPr>
          <p:cNvPr id="30724" name="内容占位符 3"/>
          <p:cNvSpPr>
            <a:spLocks noGrp="1"/>
          </p:cNvSpPr>
          <p:nvPr>
            <p:ph sz="half" idx="2"/>
          </p:nvPr>
        </p:nvSpPr>
        <p:spPr>
          <a:xfrm>
            <a:off x="3214688" y="1600200"/>
            <a:ext cx="5472112" cy="4525963"/>
          </a:xfrm>
          <a:ln/>
        </p:spPr>
        <p:txBody>
          <a:bodyPr vert="horz" wrap="square" lIns="91440" tIns="45720" rIns="91440" bIns="45720" anchor="t"/>
          <a:p>
            <a:pPr eaLnBrk="1" hangingPunct="1">
              <a:buClrTx/>
              <a:buSzTx/>
            </a:pPr>
            <a:r>
              <a:rPr lang="zh-CN" altLang="en-US" sz="1800" b="1" kern="1200" dirty="0">
                <a:latin typeface="+mn-lt"/>
                <a:ea typeface="+mn-ea"/>
                <a:cs typeface="宋体" panose="02010600030101010101" pitchFamily="2" charset="-122"/>
              </a:rPr>
              <a:t>第</a:t>
            </a:r>
            <a:r>
              <a:rPr lang="en-US" altLang="zh-CN" sz="1800" b="1" kern="1200" dirty="0">
                <a:latin typeface="+mn-lt"/>
                <a:ea typeface="+mn-ea"/>
                <a:cs typeface="宋体" panose="02010600030101010101" pitchFamily="2" charset="-122"/>
              </a:rPr>
              <a:t>7.1</a:t>
            </a:r>
            <a:r>
              <a:rPr lang="zh-CN" altLang="en-US" sz="1800" b="1" kern="1200" dirty="0">
                <a:latin typeface="+mn-lt"/>
                <a:ea typeface="+mn-ea"/>
                <a:cs typeface="宋体" panose="02010600030101010101" pitchFamily="2" charset="-122"/>
              </a:rPr>
              <a:t>款</a:t>
            </a:r>
            <a:r>
              <a:rPr lang="en-US" altLang="zh-CN" sz="1800" b="1" kern="1200" dirty="0">
                <a:latin typeface="+mn-lt"/>
                <a:ea typeface="+mn-ea"/>
                <a:cs typeface="宋体" panose="02010600030101010101" pitchFamily="2" charset="-122"/>
              </a:rPr>
              <a:t>[</a:t>
            </a:r>
            <a:r>
              <a:rPr lang="zh-CN" altLang="zh-CN" sz="1800" b="1" kern="1200" dirty="0">
                <a:latin typeface="+mn-lt"/>
                <a:ea typeface="+mn-ea"/>
                <a:cs typeface="宋体" panose="02010600030101010101" pitchFamily="2" charset="-122"/>
              </a:rPr>
              <a:t>施工组织设计</a:t>
            </a:r>
            <a:r>
              <a:rPr lang="en-US" altLang="zh-CN" sz="1800" b="1" kern="1200" dirty="0">
                <a:latin typeface="+mn-lt"/>
                <a:ea typeface="+mn-ea"/>
                <a:cs typeface="宋体" panose="02010600030101010101" pitchFamily="2" charset="-122"/>
              </a:rPr>
              <a:t>]</a:t>
            </a:r>
            <a:endParaRPr lang="zh-CN" altLang="zh-CN" sz="1800" kern="1200" dirty="0">
              <a:latin typeface="+mn-lt"/>
              <a:ea typeface="+mn-ea"/>
              <a:cs typeface="宋体" panose="02010600030101010101" pitchFamily="2" charset="-122"/>
            </a:endParaRPr>
          </a:p>
          <a:p>
            <a:pPr eaLnBrk="1" hangingPunct="1">
              <a:buClrTx/>
              <a:buSzTx/>
            </a:pP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7.1.1 </a:t>
            </a:r>
            <a:r>
              <a:rPr lang="zh-CN" altLang="zh-CN" sz="1800" b="1" kern="1200" dirty="0">
                <a:latin typeface="华文楷体" panose="02010600040101010101" pitchFamily="2" charset="-122"/>
                <a:ea typeface="华文楷体" panose="02010600040101010101" pitchFamily="2" charset="-122"/>
                <a:cs typeface="宋体" panose="02010600030101010101" pitchFamily="2" charset="-122"/>
              </a:rPr>
              <a:t>施工组织设计的内容</a:t>
            </a:r>
            <a:endParaRPr lang="zh-CN" altLang="zh-CN"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施工组织设计应包含以下内容：</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）施工方案；</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 </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）施工现场平面布置图；</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）施工进度计划和保证措施；</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 </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）劳动力及材料供应计划；</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5</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）施工机械设备的选用；</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6</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）质量保证体系及措施；</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）安全生产、文明施工措施；</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8</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）环境保护、成本控制措施；</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9</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）合同当事人约定的其他内容。</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3072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
          <p:cNvSpPr>
            <a:spLocks noGrp="1"/>
          </p:cNvSpPr>
          <p:nvPr>
            <p:ph type="title"/>
          </p:nvPr>
        </p:nvSpPr>
        <p:spPr>
          <a:xfrm>
            <a:off x="457200" y="274638"/>
            <a:ext cx="8229600" cy="490537"/>
          </a:xfrm>
          <a:ln/>
        </p:spPr>
        <p:txBody>
          <a:bodyPr vert="horz" wrap="square" lIns="91440" tIns="45720" rIns="91440" bIns="45720" anchor="ctr"/>
          <a:p>
            <a:r>
              <a:rPr lang="zh-CN" altLang="zh-CN" sz="2400" b="1" dirty="0">
                <a:solidFill>
                  <a:srgbClr val="FF0000"/>
                </a:solidFill>
                <a:latin typeface="Baoli SC"/>
                <a:ea typeface="Baoli SC"/>
              </a:rPr>
              <a:t>建设工程施工合同与工程总承包合同风险防范</a:t>
            </a:r>
            <a:r>
              <a:rPr lang="zh-CN" altLang="zh-CN" sz="2400" dirty="0">
                <a:solidFill>
                  <a:srgbClr val="FF0000"/>
                </a:solidFill>
                <a:latin typeface="Baoli SC"/>
                <a:ea typeface="Baoli SC"/>
              </a:rPr>
              <a:t> </a:t>
            </a:r>
            <a:endParaRPr lang="zh-CN" altLang="en-US" sz="2400" b="1" dirty="0">
              <a:solidFill>
                <a:srgbClr val="FF0000"/>
              </a:solidFill>
              <a:latin typeface="Baoli SC"/>
              <a:ea typeface="Baoli SC"/>
            </a:endParaRPr>
          </a:p>
        </p:txBody>
      </p:sp>
      <p:sp>
        <p:nvSpPr>
          <p:cNvPr id="4099" name="内容占位符 2"/>
          <p:cNvSpPr>
            <a:spLocks noGrp="1"/>
          </p:cNvSpPr>
          <p:nvPr>
            <p:ph idx="1"/>
          </p:nvPr>
        </p:nvSpPr>
        <p:spPr>
          <a:xfrm>
            <a:off x="457200" y="765175"/>
            <a:ext cx="8229600" cy="5543550"/>
          </a:xfrm>
          <a:ln/>
        </p:spPr>
        <p:txBody>
          <a:bodyPr vert="horz" wrap="square" lIns="91440" tIns="45720" rIns="91440" bIns="45720" anchor="t"/>
          <a:p>
            <a:r>
              <a:rPr lang="zh-CN" altLang="zh-CN" sz="1800" b="1" dirty="0">
                <a:solidFill>
                  <a:srgbClr val="FF0000"/>
                </a:solidFill>
                <a:latin typeface="Baoli SC"/>
                <a:ea typeface="Baoli SC"/>
              </a:rPr>
              <a:t>工程承包的典型形式</a:t>
            </a:r>
            <a:endParaRPr lang="en-US" altLang="zh-CN" sz="1800" b="1" dirty="0">
              <a:solidFill>
                <a:srgbClr val="FF0000"/>
              </a:solidFill>
              <a:latin typeface="Baoli SC"/>
              <a:ea typeface="Baoli SC"/>
            </a:endParaRPr>
          </a:p>
          <a:p>
            <a:r>
              <a:rPr lang="en-US" altLang="zh-CN" sz="1800" b="1" dirty="0">
                <a:solidFill>
                  <a:srgbClr val="FF0000"/>
                </a:solidFill>
                <a:latin typeface="Baoli SC"/>
                <a:ea typeface="Baoli SC"/>
              </a:rPr>
              <a:t>2017</a:t>
            </a:r>
            <a:r>
              <a:rPr lang="zh-CN" altLang="zh-CN" sz="1800" b="1" dirty="0">
                <a:solidFill>
                  <a:srgbClr val="FF0000"/>
                </a:solidFill>
                <a:latin typeface="Baoli SC"/>
                <a:ea typeface="Baoli SC"/>
              </a:rPr>
              <a:t>版</a:t>
            </a:r>
            <a:r>
              <a:rPr lang="zh-CN" altLang="en-US" sz="1800" b="1" dirty="0">
                <a:solidFill>
                  <a:srgbClr val="FF0000"/>
                </a:solidFill>
                <a:latin typeface="Baoli SC"/>
                <a:ea typeface="Baoli SC"/>
              </a:rPr>
              <a:t>建设工程施工合同</a:t>
            </a:r>
            <a:r>
              <a:rPr lang="zh-CN" altLang="zh-CN" sz="1800" b="1" dirty="0">
                <a:solidFill>
                  <a:srgbClr val="FF0000"/>
                </a:solidFill>
                <a:latin typeface="Baoli SC"/>
                <a:ea typeface="Baoli SC"/>
              </a:rPr>
              <a:t>示范文本适用范围</a:t>
            </a:r>
            <a:endParaRPr lang="zh-CN" altLang="en-US" sz="1800" b="1" dirty="0">
              <a:solidFill>
                <a:srgbClr val="FF0000"/>
              </a:solidFill>
              <a:latin typeface="Baoli SC"/>
              <a:ea typeface="Baoli SC"/>
            </a:endParaRPr>
          </a:p>
          <a:p>
            <a:pPr algn="just">
              <a:spcBef>
                <a:spcPct val="0"/>
              </a:spcBef>
            </a:pPr>
            <a:r>
              <a:rPr lang="en-US" altLang="zh-CN" sz="1800" b="1" dirty="0">
                <a:solidFill>
                  <a:srgbClr val="FF0000"/>
                </a:solidFill>
                <a:latin typeface="Baoli SC"/>
                <a:ea typeface="Baoli SC"/>
              </a:rPr>
              <a:t>2017</a:t>
            </a:r>
            <a:r>
              <a:rPr lang="zh-CN" altLang="en-US" sz="1800" b="1" dirty="0">
                <a:solidFill>
                  <a:srgbClr val="FF0000"/>
                </a:solidFill>
                <a:latin typeface="Baoli SC"/>
                <a:ea typeface="Baoli SC"/>
              </a:rPr>
              <a:t>合同条款主要风险的识别防范</a:t>
            </a:r>
            <a:endParaRPr lang="en-US" altLang="zh-CN" sz="1800" b="1" dirty="0">
              <a:solidFill>
                <a:srgbClr val="FF0000"/>
              </a:solidFill>
              <a:latin typeface="Baoli SC"/>
              <a:ea typeface="Baoli SC"/>
            </a:endParaRPr>
          </a:p>
          <a:p>
            <a:pPr lvl="1"/>
            <a:r>
              <a:rPr lang="zh-CN" altLang="en-US" sz="1800" dirty="0">
                <a:solidFill>
                  <a:srgbClr val="FF0000"/>
                </a:solidFill>
                <a:latin typeface="Baoli SC"/>
                <a:ea typeface="Baoli SC"/>
              </a:rPr>
              <a:t>工程担保法律风险防范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工期延误法律风险防范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工程质量法律风险防范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合同价款法律风险防范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建设工程变更索赔风险防范</a:t>
            </a:r>
            <a:endParaRPr lang="en-US" altLang="zh-CN" sz="1800" dirty="0">
              <a:solidFill>
                <a:srgbClr val="FF0000"/>
              </a:solidFill>
              <a:latin typeface="Baoli SC"/>
              <a:ea typeface="Baoli SC"/>
            </a:endParaRPr>
          </a:p>
          <a:p>
            <a:pPr lvl="1"/>
            <a:r>
              <a:rPr lang="zh-CN" altLang="en-US" sz="1800" dirty="0">
                <a:solidFill>
                  <a:srgbClr val="FF0000"/>
                </a:solidFill>
                <a:latin typeface="Baoli SC"/>
                <a:ea typeface="Baoli SC"/>
              </a:rPr>
              <a:t>合同纠纷解决方式的风险与防范</a:t>
            </a:r>
            <a:endParaRPr lang="en-US" altLang="zh-CN" sz="1800" dirty="0">
              <a:solidFill>
                <a:srgbClr val="FF0000"/>
              </a:solidFill>
              <a:latin typeface="Baoli SC"/>
              <a:ea typeface="Baoli SC"/>
            </a:endParaRPr>
          </a:p>
          <a:p>
            <a:r>
              <a:rPr lang="zh-CN" altLang="zh-CN" sz="1800" b="1" dirty="0">
                <a:solidFill>
                  <a:srgbClr val="FF0000"/>
                </a:solidFill>
                <a:latin typeface="Baoli SC"/>
                <a:ea typeface="Baoli SC"/>
              </a:rPr>
              <a:t>建设工程施工合同与工程总承包合同的区别</a:t>
            </a:r>
            <a:r>
              <a:rPr lang="zh-CN" altLang="zh-CN" sz="1800" dirty="0">
                <a:solidFill>
                  <a:srgbClr val="FF0000"/>
                </a:solidFill>
                <a:latin typeface="Baoli SC"/>
                <a:ea typeface="Baoli SC"/>
              </a:rPr>
              <a:t> </a:t>
            </a:r>
            <a:endParaRPr lang="en-US" altLang="zh-CN" sz="1800" b="1" dirty="0">
              <a:solidFill>
                <a:srgbClr val="FF0000"/>
              </a:solidFill>
              <a:latin typeface="Baoli SC"/>
              <a:ea typeface="Baoli SC"/>
            </a:endParaRPr>
          </a:p>
          <a:p>
            <a:r>
              <a:rPr lang="zh-CN" altLang="zh-CN" sz="1800" b="1" dirty="0">
                <a:solidFill>
                  <a:srgbClr val="FF0000"/>
                </a:solidFill>
                <a:latin typeface="Baoli SC"/>
                <a:ea typeface="Baoli SC"/>
              </a:rPr>
              <a:t>工程总承包</a:t>
            </a:r>
            <a:r>
              <a:rPr lang="en-US" altLang="zh-CN" sz="1800" b="1" dirty="0">
                <a:solidFill>
                  <a:srgbClr val="FF0000"/>
                </a:solidFill>
                <a:latin typeface="Baoli SC"/>
                <a:ea typeface="Baoli SC"/>
              </a:rPr>
              <a:t>/EPC</a:t>
            </a:r>
            <a:r>
              <a:rPr lang="zh-CN" altLang="zh-CN" sz="1800" b="1" dirty="0">
                <a:solidFill>
                  <a:srgbClr val="FF0000"/>
                </a:solidFill>
                <a:latin typeface="Baoli SC"/>
                <a:ea typeface="Baoli SC"/>
              </a:rPr>
              <a:t>合同风险管理</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投标报价风险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工作范围风险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不可预见的</a:t>
            </a:r>
            <a:r>
              <a:rPr lang="zh-CN" altLang="en-US" sz="1800" dirty="0">
                <a:solidFill>
                  <a:srgbClr val="FF0000"/>
                </a:solidFill>
                <a:latin typeface="Baoli SC"/>
                <a:ea typeface="Baoli SC"/>
              </a:rPr>
              <a:t>困难的</a:t>
            </a:r>
            <a:r>
              <a:rPr lang="zh-CN" altLang="zh-CN" sz="1800" dirty="0">
                <a:solidFill>
                  <a:srgbClr val="FF0000"/>
                </a:solidFill>
                <a:latin typeface="Baoli SC"/>
                <a:ea typeface="Baoli SC"/>
              </a:rPr>
              <a:t>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工程设计风险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工程设备采购风险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工程质量风险</a:t>
            </a:r>
            <a:endParaRPr lang="zh-CN" altLang="zh-CN" sz="1800" dirty="0">
              <a:solidFill>
                <a:srgbClr val="FF0000"/>
              </a:solidFill>
              <a:latin typeface="Baoli SC"/>
              <a:ea typeface="Baoli SC"/>
            </a:endParaRPr>
          </a:p>
          <a:p>
            <a:pPr lvl="1"/>
            <a:r>
              <a:rPr lang="zh-CN" altLang="zh-CN" sz="1800" dirty="0">
                <a:solidFill>
                  <a:srgbClr val="FF0000"/>
                </a:solidFill>
                <a:latin typeface="Baoli SC"/>
                <a:ea typeface="Baoli SC"/>
              </a:rPr>
              <a:t>合同价款与支付风险等</a:t>
            </a:r>
            <a:endParaRPr lang="zh-CN" altLang="zh-CN" sz="1800" dirty="0">
              <a:solidFill>
                <a:srgbClr val="FF0000"/>
              </a:solidFill>
              <a:latin typeface="Baoli SC"/>
              <a:ea typeface="Baoli SC"/>
            </a:endParaRPr>
          </a:p>
          <a:p>
            <a:pPr lvl="1"/>
            <a:endParaRPr lang="en-US" altLang="zh-CN" sz="1400" dirty="0">
              <a:solidFill>
                <a:srgbClr val="FF0000"/>
              </a:solidFill>
              <a:latin typeface="宋体" panose="02010600030101010101" pitchFamily="2" charset="-122"/>
              <a:ea typeface="Baoli SC"/>
            </a:endParaRPr>
          </a:p>
          <a:p>
            <a:pPr lvl="1">
              <a:lnSpc>
                <a:spcPts val="2800"/>
              </a:lnSpc>
            </a:pPr>
            <a:endParaRPr lang="zh-CN" altLang="en-US" sz="1800" dirty="0">
              <a:solidFill>
                <a:srgbClr val="FF0000"/>
              </a:solidFill>
              <a:latin typeface="Baoli SC"/>
              <a:ea typeface="Baoli SC"/>
            </a:endParaRPr>
          </a:p>
        </p:txBody>
      </p:sp>
      <p:sp>
        <p:nvSpPr>
          <p:cNvPr id="4100"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31747" name="内容占位符 2"/>
          <p:cNvSpPr>
            <a:spLocks noGrp="1"/>
          </p:cNvSpPr>
          <p:nvPr>
            <p:ph sz="half" idx="1"/>
          </p:nvPr>
        </p:nvSpPr>
        <p:spPr>
          <a:xfrm>
            <a:off x="357188" y="1600200"/>
            <a:ext cx="2357437" cy="4525963"/>
          </a:xfrm>
          <a:ln/>
        </p:spPr>
        <p:txBody>
          <a:bodyPr vert="horz" wrap="square" lIns="91440" tIns="45720" rIns="91440" bIns="45720" anchor="t"/>
          <a:p>
            <a:pPr algn="just" eaLnBrk="1" hangingPunct="1">
              <a:lnSpc>
                <a:spcPct val="14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31748" name="内容占位符 3"/>
          <p:cNvSpPr>
            <a:spLocks noGrp="1"/>
          </p:cNvSpPr>
          <p:nvPr>
            <p:ph sz="half" idx="2"/>
          </p:nvPr>
        </p:nvSpPr>
        <p:spPr>
          <a:xfrm>
            <a:off x="2714625" y="1600200"/>
            <a:ext cx="5972175" cy="4525963"/>
          </a:xfrm>
          <a:ln/>
        </p:spPr>
        <p:txBody>
          <a:bodyPr vert="horz" wrap="square" lIns="91440" tIns="45720" rIns="91440" bIns="45720" anchor="t"/>
          <a:p>
            <a:pPr algn="just" eaLnBrk="1" hangingPunct="1">
              <a:lnSpc>
                <a:spcPct val="90000"/>
              </a:lnSpc>
              <a:buClrTx/>
              <a:buSzTx/>
            </a:pPr>
            <a:r>
              <a:rPr lang="zh-CN" altLang="zh-CN" sz="1600" b="1" kern="1200" dirty="0">
                <a:latin typeface="+mn-lt"/>
                <a:ea typeface="+mn-ea"/>
                <a:cs typeface="宋体" panose="02010600030101010101" pitchFamily="2" charset="-122"/>
              </a:rPr>
              <a:t>7.2 施工进度计划</a:t>
            </a:r>
            <a:endParaRPr lang="en-US" altLang="zh-CN" sz="1600" b="1" kern="1200" dirty="0">
              <a:latin typeface="+mn-lt"/>
              <a:ea typeface="+mn-ea"/>
              <a:cs typeface="宋体" panose="02010600030101010101" pitchFamily="2" charset="-122"/>
            </a:endParaRPr>
          </a:p>
          <a:p>
            <a:pPr algn="just" eaLnBrk="1" hangingPunct="1">
              <a:lnSpc>
                <a:spcPct val="90000"/>
              </a:lnSpc>
              <a:buClrTx/>
              <a:buSzTx/>
            </a:pPr>
            <a:r>
              <a:rPr lang="en-US" altLang="zh-CN" sz="1600" b="1" kern="1200" dirty="0">
                <a:latin typeface="+mn-lt"/>
                <a:ea typeface="+mn-ea"/>
                <a:cs typeface="宋体" panose="02010600030101010101" pitchFamily="2" charset="-122"/>
              </a:rPr>
              <a:t>7.2.1 </a:t>
            </a:r>
            <a:r>
              <a:rPr lang="zh-CN" altLang="en-US" sz="1600" b="1" kern="1200" dirty="0">
                <a:latin typeface="+mn-lt"/>
                <a:ea typeface="+mn-ea"/>
                <a:cs typeface="宋体" panose="02010600030101010101" pitchFamily="2" charset="-122"/>
              </a:rPr>
              <a:t>施工进度计划的编制</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“承包人应按照第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施工组织设计</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提交详细的施工进度计划</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，施工进度计划的编制应当符合国家法律规定和一般工程实践惯例，施工进度计划</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经发包人批准后实施</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。施工进度计划是控制工程进度的依据，发包人和监理人有权按照施工进度计划检查工程进度情况。”</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pPr>
            <a:r>
              <a:rPr lang="en-US" altLang="zh-CN" sz="1600" b="1" kern="1200" dirty="0">
                <a:latin typeface="+mn-lt"/>
                <a:ea typeface="+mn-ea"/>
                <a:cs typeface="宋体" panose="02010600030101010101" pitchFamily="2" charset="-122"/>
              </a:rPr>
              <a:t>7.2.2 </a:t>
            </a:r>
            <a:r>
              <a:rPr lang="zh-CN" altLang="en-US" sz="1600" b="1" kern="1200" dirty="0">
                <a:latin typeface="+mn-lt"/>
                <a:ea typeface="+mn-ea"/>
                <a:cs typeface="宋体" panose="02010600030101010101" pitchFamily="2" charset="-122"/>
              </a:rPr>
              <a:t>施工进度计划的修订</a:t>
            </a:r>
            <a:endParaRPr lang="zh-CN" altLang="en-US" sz="1600" b="1" kern="1200" dirty="0">
              <a:latin typeface="+mn-lt"/>
              <a:ea typeface="+mn-ea"/>
              <a:cs typeface="宋体" panose="02010600030101010101" pitchFamily="2" charset="-122"/>
            </a:endParaRPr>
          </a:p>
          <a:p>
            <a:pPr algn="just" eaLnBrk="1" hangingPunct="1">
              <a:lnSpc>
                <a:spcPct val="9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“施工进度计划不符合合同要求或与工程的实际进度不一致的，承包人应向监理人提交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修订的施工进度计划</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，并附具有关措施和相关资料，由监理人报送发包人。除专用合同条款另有约定外，发包人和监理人应在收到修订的施工进度计划后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天内完成审核和批准或提出修改意见。</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发包人和监理人对承包人提交的施工进度计划的确认，不能减轻或免除承包人根据法律规定和合同约定应承担的任何责任或义务。</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90000"/>
              </a:lnSpc>
              <a:buClrTx/>
              <a:buSzTx/>
            </a:pPr>
            <a:r>
              <a:rPr lang="zh-CN" altLang="en-US" sz="1600" kern="1200" dirty="0">
                <a:latin typeface="+mn-lt"/>
                <a:ea typeface="+mn-ea"/>
                <a:cs typeface="宋体" panose="02010600030101010101" pitchFamily="2" charset="-122"/>
              </a:rPr>
              <a:t>施工组织设计与工期进度计划是否是合同文件？</a:t>
            </a:r>
            <a:endParaRPr lang="en-US" altLang="zh-CN" sz="1600" kern="1200" dirty="0">
              <a:latin typeface="+mn-lt"/>
              <a:ea typeface="+mn-ea"/>
              <a:cs typeface="宋体" panose="02010600030101010101" pitchFamily="2" charset="-122"/>
            </a:endParaRPr>
          </a:p>
          <a:p>
            <a:pPr algn="just" eaLnBrk="1" hangingPunct="1">
              <a:lnSpc>
                <a:spcPct val="90000"/>
              </a:lnSpc>
              <a:buClrTx/>
              <a:buSzTx/>
            </a:pPr>
            <a:r>
              <a:rPr lang="zh-CN" altLang="en-US" sz="1600" kern="1200" dirty="0">
                <a:latin typeface="+mn-lt"/>
                <a:ea typeface="+mn-ea"/>
                <a:cs typeface="宋体" panose="02010600030101010101" pitchFamily="2" charset="-122"/>
              </a:rPr>
              <a:t>改变施工组织设计与工期进度计划是否是违约？</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3174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32771" name="内容占位符 2"/>
          <p:cNvSpPr>
            <a:spLocks noGrp="1"/>
          </p:cNvSpPr>
          <p:nvPr>
            <p:ph sz="half" idx="1"/>
          </p:nvPr>
        </p:nvSpPr>
        <p:spPr>
          <a:xfrm>
            <a:off x="457200" y="1600200"/>
            <a:ext cx="3538538"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32772" name="内容占位符 3"/>
          <p:cNvSpPr>
            <a:spLocks noGrp="1"/>
          </p:cNvSpPr>
          <p:nvPr>
            <p:ph sz="half" idx="2"/>
          </p:nvPr>
        </p:nvSpPr>
        <p:spPr>
          <a:xfrm>
            <a:off x="4140200" y="1600200"/>
            <a:ext cx="4546600" cy="4525963"/>
          </a:xfrm>
          <a:ln/>
        </p:spPr>
        <p:txBody>
          <a:bodyPr vert="horz" wrap="square" lIns="91440" tIns="45720" rIns="91440" bIns="45720" anchor="t"/>
          <a:p>
            <a:pPr eaLnBrk="1" hangingPunct="1">
              <a:lnSpc>
                <a:spcPts val="2500"/>
              </a:lnSpc>
              <a:buClrTx/>
              <a:buSzTx/>
            </a:pPr>
            <a:r>
              <a:rPr lang="en-US" altLang="zh-CN" sz="1600" b="1" kern="1200" dirty="0">
                <a:latin typeface="+mn-lt"/>
                <a:ea typeface="+mn-ea"/>
                <a:cs typeface="宋体" panose="02010600030101010101" pitchFamily="2" charset="-122"/>
              </a:rPr>
              <a:t>7.3 </a:t>
            </a:r>
            <a:r>
              <a:rPr lang="zh-CN" altLang="en-US" sz="1600" b="1" kern="1200" dirty="0">
                <a:latin typeface="+mn-lt"/>
                <a:ea typeface="+mn-ea"/>
                <a:cs typeface="宋体" panose="02010600030101010101" pitchFamily="2" charset="-122"/>
              </a:rPr>
              <a:t>开工</a:t>
            </a:r>
            <a:endParaRPr lang="en-US" altLang="zh-CN" sz="1600" b="1" kern="1200" dirty="0">
              <a:latin typeface="+mn-lt"/>
              <a:ea typeface="+mn-ea"/>
              <a:cs typeface="宋体" panose="02010600030101010101" pitchFamily="2" charset="-122"/>
            </a:endParaRPr>
          </a:p>
          <a:p>
            <a:pPr eaLnBrk="1" hangingPunct="1">
              <a:lnSpc>
                <a:spcPts val="2500"/>
              </a:lnSpc>
              <a:buClrTx/>
              <a:buSzTx/>
            </a:pPr>
            <a:r>
              <a:rPr lang="en-US" altLang="zh-CN" sz="1600" b="1" kern="1200" dirty="0">
                <a:latin typeface="+mn-lt"/>
                <a:ea typeface="+mn-ea"/>
                <a:cs typeface="宋体" panose="02010600030101010101" pitchFamily="2" charset="-122"/>
              </a:rPr>
              <a:t>7.3.2 </a:t>
            </a:r>
            <a:r>
              <a:rPr lang="zh-CN" altLang="en-US" sz="1600" b="1" kern="1200" dirty="0">
                <a:latin typeface="+mn-lt"/>
                <a:ea typeface="+mn-ea"/>
                <a:cs typeface="宋体" panose="02010600030101010101" pitchFamily="2" charset="-122"/>
              </a:rPr>
              <a:t>开工通知</a:t>
            </a:r>
            <a:endParaRPr lang="zh-CN" altLang="en-US" sz="1600" b="1" kern="1200" dirty="0">
              <a:latin typeface="+mn-lt"/>
              <a:ea typeface="+mn-ea"/>
              <a:cs typeface="宋体" panose="02010600030101010101" pitchFamily="2" charset="-122"/>
            </a:endParaRPr>
          </a:p>
          <a:p>
            <a:pPr eaLnBrk="1" hangingPunct="1">
              <a:lnSpc>
                <a:spcPts val="25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应按照法律规定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获得工程施工所需的许可</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。经发包人同意后，监理人发出的开工通知应符合法律规定。监理人应在计划开工日期</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天前向承包人发出开工通知，</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工期自开工通知中载明的开工日期起算。</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ts val="25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除专用合同条款另有约定外，因发包人原因造成监理人未能在</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计划开工日期之日起</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90</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天内发出开工通知的，承包人有权提出价格调整要求，或者解除合同</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。发包人应当承担由此增加的费用和（或）延误的工期，并向承包人支付合理利润。”</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pPr>
            <a:endParaRPr lang="en-US" altLang="zh-CN" sz="1600" kern="1200" dirty="0">
              <a:latin typeface="+mn-lt"/>
              <a:ea typeface="+mn-ea"/>
              <a:cs typeface="宋体" panose="02010600030101010101" pitchFamily="2" charset="-122"/>
            </a:endParaRPr>
          </a:p>
          <a:p>
            <a:pPr eaLnBrk="1" hangingPunct="1">
              <a:lnSpc>
                <a:spcPct val="150000"/>
              </a:lnSpc>
              <a:buClrTx/>
              <a:buSzTx/>
            </a:pPr>
            <a:endParaRPr lang="zh-CN" altLang="en-US" sz="1600" kern="1200" dirty="0">
              <a:latin typeface="+mn-lt"/>
              <a:ea typeface="+mn-ea"/>
              <a:cs typeface="宋体" panose="02010600030101010101" pitchFamily="2" charset="-122"/>
            </a:endParaRPr>
          </a:p>
        </p:txBody>
      </p:sp>
      <p:sp>
        <p:nvSpPr>
          <p:cNvPr id="3277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457200" y="274638"/>
            <a:ext cx="8229600" cy="654050"/>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33795" name="内容占位符 2"/>
          <p:cNvSpPr>
            <a:spLocks noGrp="1"/>
          </p:cNvSpPr>
          <p:nvPr>
            <p:ph sz="half" idx="1"/>
          </p:nvPr>
        </p:nvSpPr>
        <p:spPr>
          <a:xfrm>
            <a:off x="142875" y="928688"/>
            <a:ext cx="2286000" cy="4740275"/>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33796" name="内容占位符 3"/>
          <p:cNvSpPr>
            <a:spLocks noGrp="1"/>
          </p:cNvSpPr>
          <p:nvPr>
            <p:ph sz="half" idx="2"/>
          </p:nvPr>
        </p:nvSpPr>
        <p:spPr>
          <a:xfrm>
            <a:off x="2428875" y="1071563"/>
            <a:ext cx="6715125" cy="5643562"/>
          </a:xfrm>
          <a:ln/>
        </p:spPr>
        <p:txBody>
          <a:bodyPr vert="horz" wrap="square" lIns="91440" tIns="45720" rIns="91440" bIns="45720" anchor="t"/>
          <a:p>
            <a:pPr eaLnBrk="1" hangingPunct="1">
              <a:buClrTx/>
              <a:buSzTx/>
            </a:pPr>
            <a:r>
              <a:rPr lang="zh-CN" altLang="zh-CN" sz="1600" b="1" kern="1200" dirty="0">
                <a:latin typeface="+mn-lt"/>
                <a:ea typeface="+mn-ea"/>
                <a:cs typeface="宋体" panose="02010600030101010101" pitchFamily="2" charset="-122"/>
              </a:rPr>
              <a:t>7.5 工期延误</a:t>
            </a:r>
            <a:endParaRPr lang="zh-CN" altLang="en-US" sz="1600" b="1" kern="1200" dirty="0">
              <a:latin typeface="+mn-lt"/>
              <a:ea typeface="+mn-ea"/>
              <a:cs typeface="宋体" panose="02010600030101010101" pitchFamily="2" charset="-122"/>
            </a:endParaRPr>
          </a:p>
          <a:p>
            <a:pPr eaLnBrk="1" hangingPunct="1">
              <a:buClrTx/>
              <a:buSzTx/>
            </a:pPr>
            <a:r>
              <a:rPr lang="en-US" altLang="zh-CN" sz="1600" b="1" kern="1200" dirty="0">
                <a:latin typeface="+mn-lt"/>
                <a:ea typeface="+mn-ea"/>
                <a:cs typeface="宋体" panose="02010600030101010101" pitchFamily="2" charset="-122"/>
              </a:rPr>
              <a:t>7.5.1 </a:t>
            </a:r>
            <a:r>
              <a:rPr lang="zh-CN" altLang="en-US" sz="1600" b="1" kern="1200" dirty="0">
                <a:latin typeface="+mn-lt"/>
                <a:ea typeface="+mn-ea"/>
                <a:cs typeface="宋体" panose="02010600030101010101" pitchFamily="2" charset="-122"/>
              </a:rPr>
              <a:t>因发包人原因导致工期延误</a:t>
            </a:r>
            <a:endParaRPr lang="zh-CN" altLang="en-US" sz="1600" b="1" kern="1200" dirty="0">
              <a:latin typeface="+mn-lt"/>
              <a:ea typeface="+mn-ea"/>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在合同履行过程中，因下列情况导致工期延误和（或）费用增加的，由发包人承担由此延误的工期和（或）增加的费用，且发包人应支付承包人合理的利润：</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）发包人未能按合同约定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提供图纸</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或所提供图纸不符合合同约定的；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）发包人未能按合同约定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提供</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施工现场、施工条件、基础资料、许可、批准等</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开工条件</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）发包人提供的</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测量基准点、基准线和水准点及其书面资料存在错误或疏漏</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未能在计划开工日期之日起</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7</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天内同意下达开工通知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5</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）发包人未能按合同约定日期支付</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工程预付款、进度款或竣工结算款</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6</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未按合同约定</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发出指示、批准等文件</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）专用合同条款中约定的</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其他情形</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因发包人原因未按计划开工日期开工的，发包人应按实际开工日期顺延竣工日期，确保实际工期不低于合同约定的工期总日历天数。因发包人原因导致工期延误需要修订施工进度计划的，按照第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7.2.2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项</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施工进度计划的修订</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执行。</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endParaRPr lang="en-US" altLang="zh-CN" sz="1600" kern="1200" dirty="0">
              <a:latin typeface="+mn-lt"/>
              <a:ea typeface="+mn-ea"/>
              <a:cs typeface="宋体" panose="02010600030101010101" pitchFamily="2" charset="-122"/>
            </a:endParaRPr>
          </a:p>
          <a:p>
            <a:pPr eaLnBrk="1" hangingPunct="1">
              <a:buClrTx/>
              <a:buSzTx/>
            </a:pPr>
            <a:endParaRPr lang="zh-CN" altLang="en-US" sz="1600" kern="1200" dirty="0">
              <a:latin typeface="+mn-lt"/>
              <a:ea typeface="+mn-ea"/>
              <a:cs typeface="宋体" panose="02010600030101010101" pitchFamily="2" charset="-122"/>
            </a:endParaRPr>
          </a:p>
        </p:txBody>
      </p:sp>
      <p:sp>
        <p:nvSpPr>
          <p:cNvPr id="3379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34819" name="内容占位符 2"/>
          <p:cNvSpPr>
            <a:spLocks noGrp="1"/>
          </p:cNvSpPr>
          <p:nvPr>
            <p:ph sz="half" idx="1"/>
          </p:nvPr>
        </p:nvSpPr>
        <p:spPr>
          <a:xfrm>
            <a:off x="142875" y="1600200"/>
            <a:ext cx="2357438" cy="4525963"/>
          </a:xfrm>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buClrTx/>
              <a:buSzTx/>
            </a:pPr>
            <a:endParaRPr lang="en-US" altLang="zh-CN" sz="2400" b="1" kern="1200" dirty="0">
              <a:latin typeface="宋体" panose="02010600030101010101" pitchFamily="2" charset="-122"/>
              <a:ea typeface="+mn-ea"/>
              <a:cs typeface="宋体" panose="02010600030101010101" pitchFamily="2" charset="-122"/>
            </a:endParaRPr>
          </a:p>
        </p:txBody>
      </p:sp>
      <p:sp>
        <p:nvSpPr>
          <p:cNvPr id="34820" name="内容占位符 3"/>
          <p:cNvSpPr>
            <a:spLocks noGrp="1"/>
          </p:cNvSpPr>
          <p:nvPr>
            <p:ph sz="half" idx="2"/>
          </p:nvPr>
        </p:nvSpPr>
        <p:spPr>
          <a:xfrm>
            <a:off x="2571750" y="1500188"/>
            <a:ext cx="6115050" cy="5357812"/>
          </a:xfrm>
          <a:ln/>
        </p:spPr>
        <p:txBody>
          <a:bodyPr vert="horz" wrap="square" lIns="91440" tIns="45720" rIns="91440" bIns="45720" anchor="t"/>
          <a:p>
            <a:pPr eaLnBrk="1" hangingPunct="1">
              <a:buClrTx/>
              <a:buSzTx/>
            </a:pPr>
            <a:r>
              <a:rPr lang="en-US" altLang="zh-CN" sz="1600" b="1" kern="1200" dirty="0">
                <a:latin typeface="宋体" panose="02010600030101010101" pitchFamily="2" charset="-122"/>
                <a:ea typeface="+mn-ea"/>
                <a:cs typeface="宋体" panose="02010600030101010101" pitchFamily="2" charset="-122"/>
              </a:rPr>
              <a:t>7.5 </a:t>
            </a:r>
            <a:r>
              <a:rPr lang="zh-CN" altLang="zh-CN" sz="1600" b="1" kern="1200" dirty="0">
                <a:latin typeface="宋体" panose="02010600030101010101" pitchFamily="2" charset="-122"/>
                <a:ea typeface="+mn-ea"/>
                <a:cs typeface="宋体" panose="02010600030101010101" pitchFamily="2" charset="-122"/>
              </a:rPr>
              <a:t>工期延误</a:t>
            </a:r>
            <a:endParaRPr lang="zh-CN" altLang="en-US" sz="1600" kern="1200" dirty="0">
              <a:latin typeface="宋体" panose="02010600030101010101" pitchFamily="2" charset="-122"/>
              <a:ea typeface="+mn-ea"/>
              <a:cs typeface="宋体" panose="02010600030101010101" pitchFamily="2" charset="-122"/>
            </a:endParaRPr>
          </a:p>
          <a:p>
            <a:pPr eaLnBrk="1" hangingPunct="1">
              <a:buClrTx/>
              <a:buSzTx/>
            </a:pPr>
            <a:r>
              <a:rPr lang="zh-CN" altLang="en-US" sz="1600" b="1" kern="1200" dirty="0">
                <a:latin typeface="宋体" panose="02010600030101010101" pitchFamily="2" charset="-122"/>
                <a:ea typeface="+mn-ea"/>
                <a:cs typeface="宋体" panose="02010600030101010101" pitchFamily="2" charset="-122"/>
              </a:rPr>
              <a:t>第</a:t>
            </a:r>
            <a:r>
              <a:rPr lang="en-US" altLang="zh-CN" sz="1600" b="1" kern="1200" dirty="0">
                <a:latin typeface="宋体" panose="02010600030101010101" pitchFamily="2" charset="-122"/>
                <a:ea typeface="+mn-ea"/>
                <a:cs typeface="宋体" panose="02010600030101010101" pitchFamily="2" charset="-122"/>
              </a:rPr>
              <a:t>7.5.2</a:t>
            </a:r>
            <a:r>
              <a:rPr lang="zh-CN" altLang="en-US" sz="1600" b="1" kern="1200" dirty="0">
                <a:latin typeface="宋体" panose="02010600030101010101" pitchFamily="2" charset="-122"/>
                <a:ea typeface="+mn-ea"/>
                <a:cs typeface="宋体" panose="02010600030101010101" pitchFamily="2" charset="-122"/>
              </a:rPr>
              <a:t>项</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宋体" panose="02010600030101010101" pitchFamily="2" charset="-122"/>
                <a:ea typeface="+mn-ea"/>
                <a:cs typeface="宋体" panose="02010600030101010101" pitchFamily="2" charset="-122"/>
              </a:rPr>
              <a:t>因承包人原因导致工期延误</a:t>
            </a:r>
            <a:r>
              <a:rPr lang="en-US" altLang="zh-CN" sz="1600" b="1" kern="1200" dirty="0">
                <a:latin typeface="宋体" panose="02010600030101010101" pitchFamily="2" charset="-122"/>
                <a:ea typeface="+mn-ea"/>
                <a:cs typeface="宋体" panose="02010600030101010101" pitchFamily="2" charset="-122"/>
              </a:rPr>
              <a:t>]</a:t>
            </a:r>
            <a:endParaRPr lang="en-US" altLang="zh-CN" sz="1600" b="1" kern="1200" dirty="0">
              <a:latin typeface="宋体" panose="02010600030101010101" pitchFamily="2" charset="-122"/>
              <a:ea typeface="+mn-ea"/>
              <a:cs typeface="宋体" panose="02010600030101010101" pitchFamily="2" charset="-122"/>
            </a:endParaRPr>
          </a:p>
          <a:p>
            <a:pPr eaLnBrk="1" hangingPunct="1">
              <a:buClrTx/>
              <a:buSzTx/>
              <a:buNone/>
            </a:pPr>
            <a:r>
              <a:rPr lang="zh-CN" altLang="en-US" sz="1600" kern="1200" dirty="0">
                <a:latin typeface="宋体" panose="02010600030101010101" pitchFamily="2" charset="-122"/>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因承包人原因造成工期延误的，可以在专用合同条款中</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约定逾期竣工违约金的计算方法</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和</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逾期竣工违约金的上限</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。承包人支付逾期竣工违约金后，不免除承包人继续完成工程及修补缺陷的义务。</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en-US" altLang="zh-CN" sz="1600" b="1" kern="1200" dirty="0">
                <a:latin typeface="宋体" panose="02010600030101010101" pitchFamily="2" charset="-122"/>
                <a:ea typeface="+mn-ea"/>
                <a:cs typeface="宋体" panose="02010600030101010101" pitchFamily="2" charset="-122"/>
              </a:rPr>
              <a:t>7.6 </a:t>
            </a:r>
            <a:r>
              <a:rPr lang="zh-CN" altLang="zh-CN" sz="1600" b="1" kern="1200" dirty="0">
                <a:latin typeface="宋体" panose="02010600030101010101" pitchFamily="2" charset="-122"/>
                <a:ea typeface="+mn-ea"/>
                <a:cs typeface="宋体" panose="02010600030101010101" pitchFamily="2" charset="-122"/>
              </a:rPr>
              <a:t>不利物质条件</a:t>
            </a:r>
            <a:endParaRPr lang="zh-CN" altLang="zh-CN" sz="1600" b="1" kern="1200" dirty="0">
              <a:latin typeface="宋体" panose="02010600030101010101" pitchFamily="2" charset="-122"/>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不利物质条件是指有经验的承包人在施工现场遇到的</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不可预见</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的</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自然物质条件、非自然的物质障碍和污染物，包括地表以下物质条件和水文条件</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以及专用合同条款约定的其他情形，但</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不包括气候条件</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承包人遇到不利物质条件时，应采取克服不利物质条件的合理措施</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继续施工</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，并及时通知发包人和监理人。通知应载明不利物质条件的内容以及承包人认为不可预见的理由。监理人经发包人同意后应当及时发出指示，</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指示构成变更的，按第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10</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条〔变更〕约定执行</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。承包人因采取合理措施而增加的费用和（或）延误的工期由发包人承担。</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3482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35843" name="内容占位符 2"/>
          <p:cNvSpPr>
            <a:spLocks noGrp="1"/>
          </p:cNvSpPr>
          <p:nvPr>
            <p:ph sz="half" idx="1"/>
          </p:nvPr>
        </p:nvSpPr>
        <p:spPr>
          <a:xfrm>
            <a:off x="457200" y="1600200"/>
            <a:ext cx="3257550" cy="4525963"/>
          </a:xfrm>
          <a:ln/>
        </p:spPr>
        <p:txBody>
          <a:bodyPr vert="horz" wrap="square" lIns="91440" tIns="45720" rIns="91440" bIns="45720" anchor="t"/>
          <a:p>
            <a:pPr eaLnBrk="1" hangingPunct="1">
              <a:lnSpc>
                <a:spcPct val="14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en-US" altLang="zh-CN" sz="2400" b="1"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35844" name="内容占位符 3"/>
          <p:cNvSpPr>
            <a:spLocks noGrp="1"/>
          </p:cNvSpPr>
          <p:nvPr>
            <p:ph sz="half" idx="2"/>
          </p:nvPr>
        </p:nvSpPr>
        <p:spPr>
          <a:xfrm>
            <a:off x="3643313" y="1600200"/>
            <a:ext cx="5043487" cy="4525963"/>
          </a:xfrm>
          <a:ln/>
        </p:spPr>
        <p:txBody>
          <a:bodyPr vert="horz" wrap="square" lIns="91440" tIns="45720" rIns="91440" bIns="45720" anchor="t"/>
          <a:p>
            <a:pPr algn="just" eaLnBrk="1" hangingPunct="1">
              <a:lnSpc>
                <a:spcPct val="140000"/>
              </a:lnSpc>
              <a:buClrTx/>
              <a:buSzTx/>
            </a:pPr>
            <a:r>
              <a:rPr lang="zh-CN" altLang="en-US" sz="1600" b="1" kern="1200" dirty="0">
                <a:latin typeface="宋体" panose="02010600030101010101" pitchFamily="2" charset="-122"/>
                <a:ea typeface="+mn-ea"/>
                <a:cs typeface="宋体" panose="02010600030101010101" pitchFamily="2" charset="-122"/>
              </a:rPr>
              <a:t>第</a:t>
            </a:r>
            <a:r>
              <a:rPr lang="en-US" altLang="zh-CN" sz="1600" b="1" kern="1200" dirty="0">
                <a:latin typeface="宋体" panose="02010600030101010101" pitchFamily="2" charset="-122"/>
                <a:ea typeface="+mn-ea"/>
                <a:cs typeface="宋体" panose="02010600030101010101" pitchFamily="2" charset="-122"/>
              </a:rPr>
              <a:t>7.7</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宋体" panose="02010600030101010101" pitchFamily="2" charset="-122"/>
                <a:ea typeface="+mn-ea"/>
                <a:cs typeface="宋体" panose="02010600030101010101" pitchFamily="2" charset="-122"/>
              </a:rPr>
              <a:t>异常恶劣的气候条件</a:t>
            </a:r>
            <a:r>
              <a:rPr lang="en-US" altLang="zh-CN" sz="1600" b="1" kern="1200" dirty="0">
                <a:latin typeface="宋体" panose="02010600030101010101" pitchFamily="2" charset="-122"/>
                <a:ea typeface="+mn-ea"/>
                <a:cs typeface="宋体" panose="02010600030101010101" pitchFamily="2" charset="-122"/>
              </a:rPr>
              <a:t>]</a:t>
            </a:r>
            <a:endParaRPr lang="zh-CN" altLang="zh-CN" sz="1600" b="1" kern="1200" dirty="0">
              <a:latin typeface="宋体" panose="02010600030101010101" pitchFamily="2" charset="-122"/>
              <a:ea typeface="+mn-ea"/>
              <a:cs typeface="宋体" panose="02010600030101010101" pitchFamily="2" charset="-122"/>
            </a:endParaRPr>
          </a:p>
          <a:p>
            <a:pPr algn="just" eaLnBrk="1" hangingPunct="1">
              <a:lnSpc>
                <a:spcPct val="140000"/>
              </a:lnSpc>
              <a:buClrTx/>
              <a:buSzTx/>
              <a:buNone/>
            </a:pPr>
            <a:r>
              <a:rPr lang="zh-CN" altLang="en-US" sz="1600" b="1" kern="1200" dirty="0">
                <a:latin typeface="+mn-lt"/>
                <a:ea typeface="+mn-ea"/>
                <a:cs typeface="宋体" panose="02010600030101010101" pitchFamily="2" charset="-122"/>
              </a:rPr>
              <a:t>      </a:t>
            </a:r>
            <a:r>
              <a:rPr lang="zh-CN" altLang="en-US" sz="1600" b="1"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异常恶劣的气候条件</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是指在</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施工过程中遇到的</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有经验的承包人在签订合同时不可预见的</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对合同履行造成实质性影响的</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，但</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尚未构成不可抗力事件的</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恶劣气候条件。合同当事人可以</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在专用合同条款中约定</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异常恶劣的气候条件的具体情形。</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4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承包人应采取克服异常恶劣的气候条件的合理措施继续施工，并及时通知发包人和监理人。监理人经发包人同意后应当及时发出指示，</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指示构成变更的，按第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10</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条〔变更〕约定办理</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。承包人因采取合理措施而增加的费用和（或）延误的工期由发包人承担。</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40000"/>
              </a:lnSpc>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3584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36867" name="内容占位符 2"/>
          <p:cNvSpPr>
            <a:spLocks noGrp="1"/>
          </p:cNvSpPr>
          <p:nvPr>
            <p:ph sz="half" idx="1"/>
          </p:nvPr>
        </p:nvSpPr>
        <p:spPr>
          <a:xfrm>
            <a:off x="457200" y="1600200"/>
            <a:ext cx="1971675"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buClrTx/>
              <a:buSzTx/>
            </a:pPr>
            <a:endParaRPr lang="en-US" altLang="zh-CN" sz="26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36868" name="内容占位符 3"/>
          <p:cNvSpPr>
            <a:spLocks noGrp="1"/>
          </p:cNvSpPr>
          <p:nvPr>
            <p:ph sz="half" idx="2"/>
          </p:nvPr>
        </p:nvSpPr>
        <p:spPr>
          <a:xfrm>
            <a:off x="2714625" y="1600200"/>
            <a:ext cx="5972175" cy="4525963"/>
          </a:xfrm>
          <a:ln/>
        </p:spPr>
        <p:txBody>
          <a:bodyPr vert="horz" wrap="square" lIns="91440" tIns="45720" rIns="91440" bIns="45720" anchor="t"/>
          <a:p>
            <a:pPr eaLnBrk="1" hangingPunct="1">
              <a:buClrTx/>
              <a:buSzTx/>
            </a:pPr>
            <a:r>
              <a:rPr lang="zh-CN" altLang="en-US" sz="1600" b="1" kern="1200" dirty="0">
                <a:latin typeface="宋体" panose="02010600030101010101" pitchFamily="2" charset="-122"/>
                <a:ea typeface="+mn-ea"/>
                <a:cs typeface="宋体" panose="02010600030101010101" pitchFamily="2" charset="-122"/>
              </a:rPr>
              <a:t>第</a:t>
            </a:r>
            <a:r>
              <a:rPr lang="en-US" altLang="zh-CN" sz="1600" b="1" kern="1200" dirty="0">
                <a:latin typeface="宋体" panose="02010600030101010101" pitchFamily="2" charset="-122"/>
                <a:ea typeface="+mn-ea"/>
                <a:cs typeface="宋体" panose="02010600030101010101" pitchFamily="2" charset="-122"/>
              </a:rPr>
              <a:t>7.8</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宋体" panose="02010600030101010101" pitchFamily="2" charset="-122"/>
                <a:ea typeface="+mn-ea"/>
                <a:cs typeface="宋体" panose="02010600030101010101" pitchFamily="2" charset="-122"/>
              </a:rPr>
              <a:t>暂停施工</a:t>
            </a:r>
            <a:r>
              <a:rPr lang="en-US" altLang="zh-CN" sz="1600" b="1" kern="1200" dirty="0">
                <a:latin typeface="宋体" panose="02010600030101010101" pitchFamily="2" charset="-122"/>
                <a:ea typeface="+mn-ea"/>
                <a:cs typeface="宋体" panose="02010600030101010101" pitchFamily="2" charset="-122"/>
              </a:rPr>
              <a:t>]</a:t>
            </a:r>
            <a:endParaRPr lang="zh-CN" altLang="zh-CN" sz="1600" b="1" kern="1200" dirty="0">
              <a:latin typeface="宋体" panose="02010600030101010101" pitchFamily="2" charset="-122"/>
              <a:ea typeface="+mn-ea"/>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第</a:t>
            </a:r>
            <a:r>
              <a:rPr lang="en-US" altLang="zh-CN" sz="1600" b="1" kern="1200" dirty="0">
                <a:latin typeface="+mn-lt"/>
                <a:ea typeface="+mn-ea"/>
                <a:cs typeface="宋体" panose="02010600030101010101" pitchFamily="2" charset="-122"/>
              </a:rPr>
              <a:t>7.8.1</a:t>
            </a:r>
            <a:r>
              <a:rPr lang="zh-CN" altLang="en-US" sz="1600" b="1" kern="1200" dirty="0">
                <a:latin typeface="+mn-lt"/>
                <a:ea typeface="+mn-ea"/>
                <a:cs typeface="宋体" panose="02010600030101010101" pitchFamily="2" charset="-122"/>
              </a:rPr>
              <a:t>项</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发包人原因引起的暂停施工</a:t>
            </a:r>
            <a:r>
              <a:rPr lang="en-US" altLang="zh-CN" sz="1600" b="1" kern="1200" dirty="0">
                <a:latin typeface="+mn-lt"/>
                <a:ea typeface="+mn-ea"/>
                <a:cs typeface="宋体" panose="02010600030101010101" pitchFamily="2" charset="-122"/>
              </a:rPr>
              <a:t>]</a:t>
            </a:r>
            <a:endParaRPr lang="zh-CN" altLang="en-US" sz="1600" b="1"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“因</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发包人原因</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引起暂停施工的，监理人经发包人同意后，应及时下达暂停施工指示。情况紧急且监理人未及时下达暂停施工指示的，按照第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7.8.4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项</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紧急情况下的暂停施工</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执行。</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因发包人原因引起的暂停施工，发包人应承担由此增加的费用和（或）延误的工期，并支付承包人合理的利润。”</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第</a:t>
            </a:r>
            <a:r>
              <a:rPr lang="en-US" altLang="zh-CN" sz="1600" b="1" kern="1200" dirty="0">
                <a:latin typeface="+mn-lt"/>
                <a:ea typeface="+mn-ea"/>
                <a:cs typeface="宋体" panose="02010600030101010101" pitchFamily="2" charset="-122"/>
              </a:rPr>
              <a:t>7.8.2</a:t>
            </a:r>
            <a:r>
              <a:rPr lang="zh-CN" altLang="en-US" sz="1600" b="1" kern="1200" dirty="0">
                <a:latin typeface="+mn-lt"/>
                <a:ea typeface="+mn-ea"/>
                <a:cs typeface="宋体" panose="02010600030101010101" pitchFamily="2" charset="-122"/>
              </a:rPr>
              <a:t>项</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承包人原因引起的暂停施工</a:t>
            </a:r>
            <a:r>
              <a:rPr lang="en-US" altLang="zh-CN" sz="1600" b="1" kern="1200" dirty="0">
                <a:latin typeface="+mn-lt"/>
                <a:ea typeface="+mn-ea"/>
                <a:cs typeface="宋体" panose="02010600030101010101" pitchFamily="2" charset="-122"/>
              </a:rPr>
              <a:t>]</a:t>
            </a:r>
            <a:endParaRPr lang="zh-CN" altLang="en-US" sz="1600" b="1"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“因</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承包人原因</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引起的暂停施工，承包人应承担由此增加的费用和（或）延误的工期，且承包人在收到监理人复工指示后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84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天内仍未复工的，视为第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16.2.1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项</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承包人违约的情形</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）目约定的</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承包人无法继续履行合同</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的情形。”</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第</a:t>
            </a:r>
            <a:r>
              <a:rPr lang="en-US" altLang="zh-CN" sz="1600" b="1" kern="1200" dirty="0">
                <a:latin typeface="+mn-lt"/>
                <a:ea typeface="+mn-ea"/>
                <a:cs typeface="宋体" panose="02010600030101010101" pitchFamily="2" charset="-122"/>
              </a:rPr>
              <a:t>7.8.3</a:t>
            </a:r>
            <a:r>
              <a:rPr lang="zh-CN" altLang="en-US" sz="1600" b="1" kern="1200" dirty="0">
                <a:latin typeface="+mn-lt"/>
                <a:ea typeface="+mn-ea"/>
                <a:cs typeface="宋体" panose="02010600030101010101" pitchFamily="2" charset="-122"/>
              </a:rPr>
              <a:t>项</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指示暂停施工</a:t>
            </a:r>
            <a:r>
              <a:rPr lang="en-US" altLang="zh-CN" sz="1600" b="1" kern="1200" dirty="0">
                <a:latin typeface="+mn-lt"/>
                <a:ea typeface="+mn-ea"/>
                <a:cs typeface="宋体" panose="02010600030101010101" pitchFamily="2" charset="-122"/>
              </a:rPr>
              <a:t>]</a:t>
            </a:r>
            <a:endParaRPr lang="zh-CN" altLang="en-US" sz="1600" b="1"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“监理人认为有必要时，并经发包人批准后，可向承包人作出暂停施工的指示，承包人应按</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监理人指示暂停施工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3686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37891" name="内容占位符 2"/>
          <p:cNvSpPr>
            <a:spLocks noGrp="1"/>
          </p:cNvSpPr>
          <p:nvPr>
            <p:ph sz="half" idx="1"/>
          </p:nvPr>
        </p:nvSpPr>
        <p:spPr>
          <a:xfrm>
            <a:off x="457200" y="1600200"/>
            <a:ext cx="2400300" cy="4525963"/>
          </a:xfrm>
          <a:ln/>
        </p:spPr>
        <p:txBody>
          <a:bodyPr vert="horz" wrap="square" lIns="91440" tIns="45720" rIns="91440" bIns="45720" anchor="t"/>
          <a:p>
            <a:pPr algn="just" eaLnBrk="1" hangingPunct="1">
              <a:lnSpc>
                <a:spcPct val="140000"/>
              </a:lnSpc>
              <a:buClrTx/>
              <a:buSzTx/>
            </a:pPr>
            <a:r>
              <a:rPr lang="zh-CN" altLang="en-US" sz="2000" b="1" kern="1200" dirty="0">
                <a:latin typeface="+mn-lt"/>
                <a:ea typeface="+mn-ea"/>
                <a:cs typeface="宋体" panose="02010600030101010101" pitchFamily="2" charset="-122"/>
              </a:rPr>
              <a:t>住建部</a:t>
            </a:r>
            <a:r>
              <a:rPr lang="en-US" altLang="zh-CN" sz="2000" b="1" kern="1200" dirty="0">
                <a:latin typeface="+mn-lt"/>
                <a:ea typeface="+mn-ea"/>
                <a:cs typeface="宋体" panose="02010600030101010101" pitchFamily="2" charset="-122"/>
              </a:rPr>
              <a:t>2013</a:t>
            </a:r>
            <a:r>
              <a:rPr lang="zh-CN" altLang="en-US" sz="2000" b="1" kern="1200" dirty="0">
                <a:latin typeface="+mn-lt"/>
                <a:ea typeface="+mn-ea"/>
                <a:cs typeface="宋体" panose="02010600030101010101" pitchFamily="2" charset="-122"/>
              </a:rPr>
              <a:t>版施工合同示范文本第</a:t>
            </a:r>
            <a:r>
              <a:rPr lang="en-US" altLang="zh-CN" sz="2000" b="1" kern="1200" dirty="0">
                <a:latin typeface="+mn-lt"/>
                <a:ea typeface="+mn-ea"/>
                <a:cs typeface="宋体" panose="02010600030101010101" pitchFamily="2" charset="-122"/>
              </a:rPr>
              <a:t>7</a:t>
            </a:r>
            <a:r>
              <a:rPr lang="zh-CN" altLang="en-US" sz="2000" b="1" kern="1200" dirty="0">
                <a:latin typeface="+mn-lt"/>
                <a:ea typeface="+mn-ea"/>
                <a:cs typeface="宋体" panose="02010600030101010101" pitchFamily="2" charset="-122"/>
              </a:rPr>
              <a:t>条</a:t>
            </a:r>
            <a:r>
              <a:rPr lang="en-US" altLang="zh-CN" sz="2000" b="1" kern="1200" dirty="0">
                <a:latin typeface="+mn-lt"/>
                <a:ea typeface="+mn-ea"/>
                <a:cs typeface="宋体" panose="02010600030101010101" pitchFamily="2" charset="-122"/>
              </a:rPr>
              <a:t>[</a:t>
            </a:r>
            <a:r>
              <a:rPr lang="zh-CN" altLang="zh-CN" sz="2000" b="1" kern="1200" dirty="0">
                <a:latin typeface="+mn-lt"/>
                <a:ea typeface="+mn-ea"/>
                <a:cs typeface="宋体" panose="02010600030101010101" pitchFamily="2" charset="-122"/>
              </a:rPr>
              <a:t>工期和进度</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en-US" altLang="zh-CN" sz="2400" b="1"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en-US" altLang="zh-CN" kern="1200" dirty="0">
              <a:latin typeface="+mn-lt"/>
              <a:ea typeface="+mn-ea"/>
              <a:cs typeface="宋体" panose="02010600030101010101" pitchFamily="2" charset="-122"/>
            </a:endParaRPr>
          </a:p>
          <a:p>
            <a:pPr eaLnBrk="1" hangingPunct="1">
              <a:lnSpc>
                <a:spcPct val="90000"/>
              </a:lnSpc>
              <a:buClrTx/>
              <a:buSzTx/>
            </a:pPr>
            <a:endParaRPr lang="en-US" altLang="zh-CN" kern="1200" dirty="0">
              <a:latin typeface="+mn-lt"/>
              <a:ea typeface="+mn-ea"/>
              <a:cs typeface="宋体" panose="02010600030101010101" pitchFamily="2" charset="-122"/>
            </a:endParaRPr>
          </a:p>
          <a:p>
            <a:pPr eaLnBrk="1" hangingPunct="1">
              <a:lnSpc>
                <a:spcPct val="90000"/>
              </a:lnSpc>
              <a:buClrTx/>
              <a:buSzTx/>
            </a:pPr>
            <a:endParaRPr lang="en-US" altLang="zh-CN" kern="1200" dirty="0">
              <a:latin typeface="+mn-lt"/>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37892" name="内容占位符 3"/>
          <p:cNvSpPr>
            <a:spLocks noGrp="1"/>
          </p:cNvSpPr>
          <p:nvPr>
            <p:ph sz="half" idx="2"/>
          </p:nvPr>
        </p:nvSpPr>
        <p:spPr>
          <a:xfrm>
            <a:off x="2857500" y="1714500"/>
            <a:ext cx="5829300" cy="4643438"/>
          </a:xfrm>
          <a:ln/>
        </p:spPr>
        <p:txBody>
          <a:bodyPr vert="horz" wrap="square" lIns="91440" tIns="45720" rIns="91440" bIns="45720" anchor="t"/>
          <a:p>
            <a:pPr eaLnBrk="1" hangingPunct="1">
              <a:lnSpc>
                <a:spcPct val="90000"/>
              </a:lnSpc>
              <a:buClrTx/>
              <a:buSzTx/>
            </a:pP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第</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7.8.6</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项</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800" b="1" kern="1200" dirty="0">
                <a:latin typeface="华文楷体" panose="02010600040101010101" pitchFamily="2" charset="-122"/>
                <a:ea typeface="华文楷体" panose="02010600040101010101" pitchFamily="2" charset="-122"/>
                <a:cs typeface="宋体" panose="02010600030101010101" pitchFamily="2" charset="-122"/>
              </a:rPr>
              <a:t>暂停施工持续</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56</a:t>
            </a:r>
            <a:r>
              <a:rPr lang="zh-CN" altLang="zh-CN" sz="1800" b="1" kern="1200" dirty="0">
                <a:latin typeface="华文楷体" panose="02010600040101010101" pitchFamily="2" charset="-122"/>
                <a:ea typeface="华文楷体" panose="02010600040101010101" pitchFamily="2" charset="-122"/>
                <a:cs typeface="宋体" panose="02010600030101010101" pitchFamily="2" charset="-122"/>
              </a:rPr>
              <a:t>天以上</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pPr>
            <a:endParaRPr lang="zh-CN" altLang="zh-CN"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监理人发出暂停施工指示后</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56</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内未向承包人发出复工通知，除该项停工属于第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7.8.2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项〔承包人原因引起的暂停施工〕及第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17</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条〔不可抗力〕约定的情形外，承包人可向发包人提交书面通知，</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要求</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发包人在收到书面通知后</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天内准许已暂停施工的部分或全部工程</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继续施工。发包人逾期不予批准的</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，则承包人可以通知发包人，将工程受影响的部分视为按第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10.1</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款〔变更的范围〕第（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）项的</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可取消工作。</a:t>
            </a:r>
            <a:endPar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9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暂停施工持续</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84</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以上不复工的，且不属于第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7.8.2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项〔承包人原因引起的暂停施工〕及第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17</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条〔不可抗力〕约定的情形，并影响到整个工程以及合同目的实现的，承包人有权提出</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价格调整</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要求，</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或者解除合同</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800" u="sng" kern="1200" dirty="0">
                <a:latin typeface="华文楷体" panose="02010600040101010101" pitchFamily="2" charset="-122"/>
                <a:ea typeface="华文楷体" panose="02010600040101010101" pitchFamily="2" charset="-122"/>
                <a:cs typeface="宋体" panose="02010600030101010101" pitchFamily="2" charset="-122"/>
              </a:rPr>
              <a:t>解除合同</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的，按照第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16.1.3</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项〔因发包人违约解除合同〕执行。</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3789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Baoli SC"/>
              <a:ea typeface="Baoli SC"/>
            </a:endParaRPr>
          </a:p>
        </p:txBody>
      </p:sp>
      <p:sp>
        <p:nvSpPr>
          <p:cNvPr id="38915" name="内容占位符 6"/>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sz="3600" b="1" dirty="0">
              <a:solidFill>
                <a:schemeClr val="tx2"/>
              </a:solidFill>
              <a:latin typeface="宋体" panose="02010600030101010101" pitchFamily="2" charset="-122"/>
            </a:endParaRPr>
          </a:p>
          <a:p>
            <a:pPr algn="ctr" eaLnBrk="1" hangingPunct="1">
              <a:lnSpc>
                <a:spcPct val="150000"/>
              </a:lnSpc>
              <a:buNone/>
            </a:pPr>
            <a:r>
              <a:rPr lang="zh-CN" altLang="en-US" sz="3600" b="1" dirty="0">
                <a:solidFill>
                  <a:schemeClr val="tx2"/>
                </a:solidFill>
                <a:latin typeface="隶书" panose="02010509060101010101" pitchFamily="49" charset="-122"/>
                <a:ea typeface="隶书" panose="02010509060101010101" pitchFamily="49" charset="-122"/>
              </a:rPr>
              <a:t>工程质量风险防范</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xfrm>
            <a:off x="457200" y="274638"/>
            <a:ext cx="8229600" cy="939800"/>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39939" name="内容占位符 2"/>
          <p:cNvSpPr>
            <a:spLocks noGrp="1"/>
          </p:cNvSpPr>
          <p:nvPr>
            <p:ph sz="half" idx="1"/>
          </p:nvPr>
        </p:nvSpPr>
        <p:spPr>
          <a:xfrm>
            <a:off x="214313" y="1285875"/>
            <a:ext cx="2257425" cy="4883150"/>
          </a:xfrm>
          <a:ln/>
        </p:spPr>
        <p:txBody>
          <a:bodyPr vert="horz" wrap="square" lIns="91440" tIns="45720" rIns="91440" bIns="45720" anchor="t"/>
          <a:p>
            <a:pPr algn="just" eaLnBrk="1" hangingPunct="1">
              <a:lnSpc>
                <a:spcPct val="150000"/>
              </a:lnSpc>
              <a:buClrTx/>
              <a:buSzTx/>
            </a:pPr>
            <a:r>
              <a:rPr lang="zh-CN" altLang="en-US" sz="2000" b="1" kern="1200" dirty="0">
                <a:solidFill>
                  <a:schemeClr val="tx2"/>
                </a:solidFill>
                <a:latin typeface="+mn-lt"/>
                <a:ea typeface="+mn-ea"/>
                <a:cs typeface="宋体" panose="02010600030101010101" pitchFamily="2" charset="-122"/>
              </a:rPr>
              <a:t>住建部</a:t>
            </a:r>
            <a:r>
              <a:rPr lang="en-US" altLang="zh-CN" sz="2000" b="1" kern="1200" dirty="0">
                <a:solidFill>
                  <a:schemeClr val="tx2"/>
                </a:solidFill>
                <a:latin typeface="+mn-lt"/>
                <a:ea typeface="+mn-ea"/>
                <a:cs typeface="宋体" panose="02010600030101010101" pitchFamily="2" charset="-122"/>
              </a:rPr>
              <a:t>2013</a:t>
            </a:r>
            <a:r>
              <a:rPr lang="zh-CN" altLang="en-US" sz="2000" b="1" kern="1200" dirty="0">
                <a:solidFill>
                  <a:schemeClr val="tx2"/>
                </a:solidFill>
                <a:latin typeface="+mn-lt"/>
                <a:ea typeface="+mn-ea"/>
                <a:cs typeface="宋体" panose="02010600030101010101" pitchFamily="2" charset="-122"/>
              </a:rPr>
              <a:t>版施工合同示范文本第</a:t>
            </a:r>
            <a:r>
              <a:rPr lang="en-US" altLang="zh-CN" sz="2000" b="1" kern="1200" dirty="0">
                <a:solidFill>
                  <a:schemeClr val="tx2"/>
                </a:solidFill>
                <a:latin typeface="+mn-lt"/>
                <a:ea typeface="+mn-ea"/>
                <a:cs typeface="宋体" panose="02010600030101010101" pitchFamily="2" charset="-122"/>
              </a:rPr>
              <a:t>5</a:t>
            </a:r>
            <a:r>
              <a:rPr lang="zh-CN" altLang="en-US" sz="2000" b="1" kern="1200" dirty="0">
                <a:solidFill>
                  <a:schemeClr val="tx2"/>
                </a:solidFill>
                <a:latin typeface="+mn-lt"/>
                <a:ea typeface="+mn-ea"/>
                <a:cs typeface="宋体" panose="02010600030101010101" pitchFamily="2" charset="-122"/>
              </a:rPr>
              <a:t>条</a:t>
            </a:r>
            <a:r>
              <a:rPr lang="en-US" altLang="zh-CN" sz="2000" b="1" kern="1200" dirty="0">
                <a:solidFill>
                  <a:schemeClr val="tx2"/>
                </a:solidFill>
                <a:latin typeface="+mn-lt"/>
                <a:ea typeface="+mn-ea"/>
                <a:cs typeface="宋体" panose="02010600030101010101" pitchFamily="2" charset="-122"/>
              </a:rPr>
              <a:t>[</a:t>
            </a:r>
            <a:r>
              <a:rPr lang="zh-CN" altLang="en-US" sz="2000" b="1" kern="1200" dirty="0">
                <a:solidFill>
                  <a:schemeClr val="tx2"/>
                </a:solidFill>
                <a:latin typeface="+mn-lt"/>
                <a:ea typeface="+mn-ea"/>
                <a:cs typeface="宋体" panose="02010600030101010101" pitchFamily="2" charset="-122"/>
              </a:rPr>
              <a:t>工程质量</a:t>
            </a:r>
            <a:r>
              <a:rPr lang="en-US" altLang="zh-CN" sz="2000" b="1" kern="1200" dirty="0">
                <a:solidFill>
                  <a:schemeClr val="tx2"/>
                </a:solidFill>
                <a:latin typeface="+mn-lt"/>
                <a:ea typeface="+mn-ea"/>
                <a:cs typeface="宋体" panose="02010600030101010101" pitchFamily="2" charset="-122"/>
              </a:rPr>
              <a:t>]</a:t>
            </a:r>
            <a:r>
              <a:rPr lang="zh-CN" altLang="en-US" sz="2000" b="1" kern="1200" dirty="0">
                <a:solidFill>
                  <a:schemeClr val="tx2"/>
                </a:solidFill>
                <a:latin typeface="+mn-lt"/>
                <a:ea typeface="+mn-ea"/>
                <a:cs typeface="宋体" panose="02010600030101010101" pitchFamily="2" charset="-122"/>
              </a:rPr>
              <a:t>的规定</a:t>
            </a:r>
            <a:endParaRPr lang="zh-CN" altLang="en-US" sz="2000" b="1" kern="1200" dirty="0">
              <a:solidFill>
                <a:schemeClr val="tx2"/>
              </a:solidFill>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39940" name="内容占位符 3"/>
          <p:cNvSpPr>
            <a:spLocks noGrp="1"/>
          </p:cNvSpPr>
          <p:nvPr>
            <p:ph sz="half" idx="2"/>
          </p:nvPr>
        </p:nvSpPr>
        <p:spPr>
          <a:xfrm>
            <a:off x="2843213" y="1285875"/>
            <a:ext cx="5761037" cy="5238750"/>
          </a:xfrm>
          <a:ln/>
        </p:spPr>
        <p:txBody>
          <a:bodyPr vert="horz" wrap="square" lIns="91440" tIns="45720" rIns="91440" bIns="45720" anchor="t"/>
          <a:p>
            <a:pPr eaLnBrk="1" hangingPunct="1">
              <a:buClrTx/>
              <a:buSzTx/>
            </a:pPr>
            <a:r>
              <a:rPr lang="zh-CN" altLang="en-US" sz="1400" b="1" kern="1200" dirty="0">
                <a:latin typeface="+mn-lt"/>
                <a:ea typeface="+mn-ea"/>
                <a:cs typeface="宋体" panose="02010600030101010101" pitchFamily="2" charset="-122"/>
              </a:rPr>
              <a:t>第</a:t>
            </a:r>
            <a:r>
              <a:rPr lang="zh-CN" altLang="zh-CN" sz="1400" b="1" kern="1200" dirty="0">
                <a:latin typeface="+mn-lt"/>
                <a:ea typeface="+mn-ea"/>
                <a:cs typeface="宋体" panose="02010600030101010101" pitchFamily="2" charset="-122"/>
              </a:rPr>
              <a:t>5.2</a:t>
            </a:r>
            <a:r>
              <a:rPr lang="zh-CN" altLang="en-US" sz="1400" b="1" kern="1200" dirty="0">
                <a:latin typeface="+mn-lt"/>
                <a:ea typeface="+mn-ea"/>
                <a:cs typeface="宋体" panose="02010600030101010101" pitchFamily="2" charset="-122"/>
              </a:rPr>
              <a:t>款</a:t>
            </a:r>
            <a:r>
              <a:rPr lang="en-US" altLang="zh-CN" sz="1400" b="1" kern="1200" dirty="0">
                <a:latin typeface="+mn-lt"/>
                <a:ea typeface="+mn-ea"/>
                <a:cs typeface="宋体" panose="02010600030101010101" pitchFamily="2" charset="-122"/>
              </a:rPr>
              <a:t>[</a:t>
            </a:r>
            <a:r>
              <a:rPr lang="zh-CN" altLang="zh-CN" sz="1400" b="1" kern="1200" dirty="0">
                <a:latin typeface="+mn-lt"/>
                <a:ea typeface="+mn-ea"/>
                <a:cs typeface="宋体" panose="02010600030101010101" pitchFamily="2" charset="-122"/>
              </a:rPr>
              <a:t>质量保证措施</a:t>
            </a:r>
            <a:r>
              <a:rPr lang="en-US" altLang="zh-CN" sz="1400" b="1" kern="1200" dirty="0">
                <a:latin typeface="+mn-lt"/>
                <a:ea typeface="+mn-ea"/>
                <a:cs typeface="宋体" panose="02010600030101010101" pitchFamily="2" charset="-122"/>
              </a:rPr>
              <a:t>]</a:t>
            </a:r>
            <a:endParaRPr lang="zh-CN" altLang="en-US" sz="1400" b="1" kern="1200" dirty="0">
              <a:latin typeface="+mn-lt"/>
              <a:ea typeface="+mn-ea"/>
              <a:cs typeface="宋体" panose="02010600030101010101" pitchFamily="2" charset="-122"/>
            </a:endParaRPr>
          </a:p>
          <a:p>
            <a:pPr eaLnBrk="1" hangingPunct="1">
              <a:buClrTx/>
              <a:buSzTx/>
            </a:pPr>
            <a:r>
              <a:rPr lang="zh-CN" altLang="en-US" sz="1400" b="1" kern="1200" dirty="0">
                <a:latin typeface="+mn-lt"/>
                <a:ea typeface="+mn-ea"/>
                <a:cs typeface="宋体" panose="02010600030101010101" pitchFamily="2" charset="-122"/>
              </a:rPr>
              <a:t>第</a:t>
            </a:r>
            <a:r>
              <a:rPr lang="en-US" altLang="zh-CN" sz="1400" b="1" kern="1200" dirty="0">
                <a:latin typeface="+mn-lt"/>
                <a:ea typeface="+mn-ea"/>
                <a:cs typeface="宋体" panose="02010600030101010101" pitchFamily="2" charset="-122"/>
              </a:rPr>
              <a:t>5.2.2</a:t>
            </a:r>
            <a:r>
              <a:rPr lang="zh-CN" altLang="en-US" sz="1400" b="1" kern="1200" dirty="0">
                <a:latin typeface="+mn-lt"/>
                <a:ea typeface="+mn-ea"/>
                <a:cs typeface="宋体" panose="02010600030101010101" pitchFamily="2" charset="-122"/>
              </a:rPr>
              <a:t>项</a:t>
            </a:r>
            <a:r>
              <a:rPr lang="en-US" altLang="zh-CN" sz="1400" b="1" kern="1200" dirty="0">
                <a:latin typeface="+mn-lt"/>
                <a:ea typeface="+mn-ea"/>
                <a:cs typeface="宋体" panose="02010600030101010101" pitchFamily="2" charset="-122"/>
              </a:rPr>
              <a:t>[</a:t>
            </a:r>
            <a:r>
              <a:rPr lang="zh-CN" altLang="en-US" sz="1400" b="1" kern="1200" dirty="0">
                <a:latin typeface="+mn-lt"/>
                <a:ea typeface="+mn-ea"/>
                <a:cs typeface="宋体" panose="02010600030101010101" pitchFamily="2" charset="-122"/>
              </a:rPr>
              <a:t>承包人的质量管理</a:t>
            </a:r>
            <a:r>
              <a:rPr lang="en-US" altLang="zh-CN" sz="1400" b="1" kern="1200" dirty="0">
                <a:latin typeface="+mn-lt"/>
                <a:ea typeface="+mn-ea"/>
                <a:cs typeface="宋体" panose="02010600030101010101" pitchFamily="2" charset="-122"/>
              </a:rPr>
              <a:t>]</a:t>
            </a:r>
            <a:endParaRPr lang="zh-CN" altLang="en-US" sz="1400" b="1"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1</a:t>
            </a:r>
            <a:r>
              <a:rPr lang="zh-CN" altLang="en-US" sz="1400" b="1" kern="1200" dirty="0">
                <a:latin typeface="+mn-lt"/>
                <a:ea typeface="+mn-ea"/>
                <a:cs typeface="宋体" panose="02010600030101010101" pitchFamily="2" charset="-122"/>
              </a:rPr>
              <a:t>、制度保证：</a:t>
            </a:r>
            <a:r>
              <a:rPr lang="zh-CN" altLang="en-US" sz="1400" kern="1200" dirty="0">
                <a:latin typeface="+mn-lt"/>
                <a:ea typeface="+mn-ea"/>
                <a:cs typeface="宋体" panose="02010600030101010101" pitchFamily="2" charset="-122"/>
              </a:rPr>
              <a:t>向发包人和监理人提交工程质量保证体系及措施文件、质量检查制度，并提交相应的工程质量文件。</a:t>
            </a:r>
            <a:endParaRPr lang="zh-CN" altLang="en-US" sz="1400"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2</a:t>
            </a:r>
            <a:r>
              <a:rPr lang="zh-CN" altLang="en-US" sz="1400" b="1" kern="1200" dirty="0">
                <a:latin typeface="+mn-lt"/>
                <a:ea typeface="+mn-ea"/>
                <a:cs typeface="宋体" panose="02010600030101010101" pitchFamily="2" charset="-122"/>
              </a:rPr>
              <a:t>、人员保证：</a:t>
            </a:r>
            <a:r>
              <a:rPr lang="zh-CN" altLang="en-US" sz="1400" kern="1200" dirty="0">
                <a:latin typeface="+mn-lt"/>
                <a:ea typeface="+mn-ea"/>
                <a:cs typeface="宋体" panose="02010600030101010101" pitchFamily="2" charset="-122"/>
              </a:rPr>
              <a:t>对施工人员进行质量教育和技术培训，定期考核施工人员的劳动技能，严格执行施工规范和操作规程。</a:t>
            </a:r>
            <a:endParaRPr lang="zh-CN" altLang="en-US" sz="1400"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3</a:t>
            </a:r>
            <a:r>
              <a:rPr lang="zh-CN" altLang="en-US" sz="1400" b="1" kern="1200" dirty="0">
                <a:latin typeface="+mn-lt"/>
                <a:ea typeface="+mn-ea"/>
                <a:cs typeface="宋体" panose="02010600030101010101" pitchFamily="2" charset="-122"/>
              </a:rPr>
              <a:t>、设备、材料与过程保证：</a:t>
            </a:r>
            <a:r>
              <a:rPr lang="zh-CN" altLang="en-US" sz="1400" kern="1200" dirty="0">
                <a:latin typeface="+mn-lt"/>
                <a:ea typeface="+mn-ea"/>
                <a:cs typeface="宋体" panose="02010600030101010101" pitchFamily="2" charset="-122"/>
              </a:rPr>
              <a:t>承包人应对材料、工程设备以及工程的所有部位及其施工工艺进行全过程的质量检查和检验，进行施工现场取样试验、工程复核测量和设备性能检测，提供试验样品、提交试验报告和测量成果以及其他工作。</a:t>
            </a:r>
            <a:endParaRPr lang="en-US" altLang="zh-CN" sz="1400" kern="1200" dirty="0">
              <a:latin typeface="+mn-lt"/>
              <a:ea typeface="+mn-ea"/>
              <a:cs typeface="宋体" panose="02010600030101010101" pitchFamily="2" charset="-122"/>
            </a:endParaRPr>
          </a:p>
          <a:p>
            <a:pPr eaLnBrk="1" hangingPunct="1">
              <a:buClrTx/>
              <a:buSzTx/>
              <a:buNone/>
            </a:pPr>
            <a:r>
              <a:rPr lang="zh-CN" altLang="en-US" sz="1400"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4</a:t>
            </a:r>
            <a:r>
              <a:rPr lang="zh-CN" altLang="en-US" sz="1400" b="1" kern="1200" dirty="0">
                <a:latin typeface="+mn-lt"/>
                <a:ea typeface="+mn-ea"/>
                <a:cs typeface="宋体" panose="02010600030101010101" pitchFamily="2" charset="-122"/>
              </a:rPr>
              <a:t>、错误指示拒绝权：</a:t>
            </a:r>
            <a:r>
              <a:rPr lang="zh-CN" altLang="en-US" sz="1400" kern="1200" dirty="0">
                <a:latin typeface="+mn-lt"/>
                <a:ea typeface="+mn-ea"/>
                <a:cs typeface="宋体" panose="02010600030101010101" pitchFamily="2" charset="-122"/>
              </a:rPr>
              <a:t>对于发包人和监理人违反法律规定和合同约定的错误指示，承包人有权拒绝实施。</a:t>
            </a:r>
            <a:endParaRPr lang="zh-CN" altLang="en-US" sz="1400" kern="1200" dirty="0">
              <a:latin typeface="+mn-lt"/>
              <a:ea typeface="+mn-ea"/>
              <a:cs typeface="宋体" panose="02010600030101010101" pitchFamily="2" charset="-122"/>
            </a:endParaRPr>
          </a:p>
          <a:p>
            <a:pPr eaLnBrk="1" hangingPunct="1">
              <a:buClrTx/>
              <a:buSzTx/>
            </a:pPr>
            <a:r>
              <a:rPr lang="zh-CN" altLang="en-US" sz="1400" b="1" kern="1200" dirty="0">
                <a:latin typeface="+mn-lt"/>
                <a:ea typeface="+mn-ea"/>
                <a:cs typeface="宋体" panose="02010600030101010101" pitchFamily="2" charset="-122"/>
              </a:rPr>
              <a:t>第</a:t>
            </a:r>
            <a:r>
              <a:rPr lang="en-US" altLang="zh-CN" sz="1400" b="1" kern="1200" dirty="0">
                <a:latin typeface="+mn-lt"/>
                <a:ea typeface="+mn-ea"/>
                <a:cs typeface="宋体" panose="02010600030101010101" pitchFamily="2" charset="-122"/>
              </a:rPr>
              <a:t>5.2.3</a:t>
            </a:r>
            <a:r>
              <a:rPr lang="zh-CN" altLang="en-US" sz="1400" b="1" kern="1200" dirty="0">
                <a:latin typeface="+mn-lt"/>
                <a:ea typeface="+mn-ea"/>
                <a:cs typeface="宋体" panose="02010600030101010101" pitchFamily="2" charset="-122"/>
              </a:rPr>
              <a:t>项</a:t>
            </a:r>
            <a:r>
              <a:rPr lang="en-US" altLang="zh-CN" sz="1400" b="1" kern="1200" dirty="0">
                <a:latin typeface="+mn-lt"/>
                <a:ea typeface="+mn-ea"/>
                <a:cs typeface="宋体" panose="02010600030101010101" pitchFamily="2" charset="-122"/>
              </a:rPr>
              <a:t>[</a:t>
            </a:r>
            <a:r>
              <a:rPr lang="zh-CN" altLang="en-US" sz="1400" b="1" kern="1200" dirty="0">
                <a:latin typeface="+mn-lt"/>
                <a:ea typeface="+mn-ea"/>
                <a:cs typeface="宋体" panose="02010600030101010101" pitchFamily="2" charset="-122"/>
              </a:rPr>
              <a:t>监理人的质量检查和检验</a:t>
            </a:r>
            <a:r>
              <a:rPr lang="en-US" altLang="zh-CN" sz="1400" b="1" kern="1200" dirty="0">
                <a:latin typeface="+mn-lt"/>
                <a:ea typeface="+mn-ea"/>
                <a:cs typeface="宋体" panose="02010600030101010101" pitchFamily="2" charset="-122"/>
              </a:rPr>
              <a:t>]</a:t>
            </a:r>
            <a:endParaRPr lang="zh-CN" altLang="en-US" sz="1400" b="1"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1</a:t>
            </a:r>
            <a:r>
              <a:rPr lang="zh-CN" altLang="en-US" sz="1400" b="1" kern="1200" dirty="0">
                <a:latin typeface="+mn-lt"/>
                <a:ea typeface="+mn-ea"/>
                <a:cs typeface="宋体" panose="02010600030101010101" pitchFamily="2" charset="-122"/>
              </a:rPr>
              <a:t>、监理人的质量检查权利：</a:t>
            </a:r>
            <a:r>
              <a:rPr lang="zh-CN" altLang="en-US" sz="1400" kern="1200" dirty="0">
                <a:latin typeface="+mn-lt"/>
                <a:ea typeface="+mn-ea"/>
                <a:cs typeface="宋体" panose="02010600030101010101" pitchFamily="2" charset="-122"/>
              </a:rPr>
              <a:t>监理人对工程的所有部位及其施工工艺、材料和工程设备进行检查和检验。</a:t>
            </a:r>
            <a:endParaRPr lang="en-US" altLang="zh-CN" sz="1400"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2</a:t>
            </a:r>
            <a:r>
              <a:rPr lang="zh-CN" altLang="en-US" sz="1400" b="1" kern="1200" dirty="0">
                <a:latin typeface="+mn-lt"/>
                <a:ea typeface="+mn-ea"/>
                <a:cs typeface="宋体" panose="02010600030101010101" pitchFamily="2" charset="-122"/>
              </a:rPr>
              <a:t>、监理人的质量检查效力：</a:t>
            </a:r>
            <a:r>
              <a:rPr lang="zh-CN" altLang="en-US" sz="1400" kern="1200" dirty="0">
                <a:latin typeface="+mn-lt"/>
                <a:ea typeface="+mn-ea"/>
                <a:cs typeface="宋体" panose="02010600030101010101" pitchFamily="2" charset="-122"/>
              </a:rPr>
              <a:t>监理人为此进行的检查和检验，不免除或减轻承包人按照合同约定应当承担的责任。</a:t>
            </a:r>
            <a:endParaRPr lang="zh-CN" altLang="en-US" sz="1400" kern="1200" dirty="0">
              <a:latin typeface="+mn-lt"/>
              <a:ea typeface="+mn-ea"/>
              <a:cs typeface="宋体" panose="02010600030101010101" pitchFamily="2" charset="-122"/>
            </a:endParaRPr>
          </a:p>
          <a:p>
            <a:pPr eaLnBrk="1" hangingPunct="1">
              <a:buClrTx/>
              <a:buSzTx/>
              <a:buNone/>
            </a:pPr>
            <a:r>
              <a:rPr lang="zh-CN" altLang="en-US" sz="1400" b="1" kern="1200" dirty="0">
                <a:latin typeface="+mn-lt"/>
                <a:ea typeface="+mn-ea"/>
                <a:cs typeface="宋体" panose="02010600030101010101" pitchFamily="2" charset="-122"/>
              </a:rPr>
              <a:t>         </a:t>
            </a:r>
            <a:r>
              <a:rPr lang="en-US" altLang="zh-CN" sz="1400" b="1" kern="1200" dirty="0">
                <a:latin typeface="+mn-lt"/>
                <a:ea typeface="+mn-ea"/>
                <a:cs typeface="宋体" panose="02010600030101010101" pitchFamily="2" charset="-122"/>
              </a:rPr>
              <a:t>3</a:t>
            </a:r>
            <a:r>
              <a:rPr lang="zh-CN" altLang="en-US" sz="1400" b="1" kern="1200" dirty="0">
                <a:latin typeface="+mn-lt"/>
                <a:ea typeface="+mn-ea"/>
                <a:cs typeface="宋体" panose="02010600030101010101" pitchFamily="2" charset="-122"/>
              </a:rPr>
              <a:t>、监理人的检查和检验不应影响施工正常进行：</a:t>
            </a:r>
            <a:r>
              <a:rPr lang="zh-CN" altLang="en-US" sz="1400" kern="1200" dirty="0">
                <a:latin typeface="+mn-lt"/>
                <a:ea typeface="+mn-ea"/>
                <a:cs typeface="宋体" panose="02010600030101010101" pitchFamily="2" charset="-122"/>
              </a:rPr>
              <a:t>监理检查和检验影响施工正常进行的，且经检查检验不合格的，影响正常施工人的的费用由承包人承担，工期不予顺延；经检查检验合格的，由此增加的费用和（或）延误的工期由发包人承担。</a:t>
            </a:r>
            <a:endParaRPr lang="zh-CN" altLang="en-US" sz="1400" kern="1200" dirty="0">
              <a:latin typeface="+mn-lt"/>
              <a:ea typeface="+mn-ea"/>
              <a:cs typeface="宋体" panose="02010600030101010101" pitchFamily="2" charset="-122"/>
            </a:endParaRPr>
          </a:p>
        </p:txBody>
      </p:sp>
      <p:sp>
        <p:nvSpPr>
          <p:cNvPr id="3994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a:xfrm>
            <a:off x="457200" y="142875"/>
            <a:ext cx="8229600" cy="857250"/>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40963" name="内容占位符 2"/>
          <p:cNvSpPr>
            <a:spLocks noGrp="1"/>
          </p:cNvSpPr>
          <p:nvPr>
            <p:ph sz="half" idx="1"/>
          </p:nvPr>
        </p:nvSpPr>
        <p:spPr>
          <a:xfrm>
            <a:off x="214313" y="1143000"/>
            <a:ext cx="2143125" cy="4983163"/>
          </a:xfrm>
          <a:ln/>
        </p:spPr>
        <p:txBody>
          <a:bodyPr vert="horz" wrap="square" lIns="91440" tIns="45720" rIns="91440" bIns="45720" anchor="t"/>
          <a:p>
            <a:pPr algn="just" eaLnBrk="1" hangingPunct="1">
              <a:lnSpc>
                <a:spcPct val="150000"/>
              </a:lnSpc>
              <a:buClrTx/>
              <a:buSzTx/>
            </a:pPr>
            <a:r>
              <a:rPr lang="zh-CN" altLang="en-US" sz="1900" b="1" kern="1200" dirty="0">
                <a:latin typeface="+mn-lt"/>
                <a:ea typeface="+mn-ea"/>
                <a:cs typeface="宋体" panose="02010600030101010101" pitchFamily="2" charset="-122"/>
              </a:rPr>
              <a:t>住建部</a:t>
            </a:r>
            <a:r>
              <a:rPr lang="en-US" altLang="zh-CN" sz="1900" b="1" kern="1200" dirty="0">
                <a:latin typeface="+mn-lt"/>
                <a:ea typeface="+mn-ea"/>
                <a:cs typeface="宋体" panose="02010600030101010101" pitchFamily="2" charset="-122"/>
              </a:rPr>
              <a:t>2013</a:t>
            </a:r>
            <a:r>
              <a:rPr lang="zh-CN" altLang="en-US" sz="1900" b="1" kern="1200" dirty="0">
                <a:latin typeface="+mn-lt"/>
                <a:ea typeface="+mn-ea"/>
                <a:cs typeface="宋体" panose="02010600030101010101" pitchFamily="2" charset="-122"/>
              </a:rPr>
              <a:t>版施工合同示范文本第</a:t>
            </a:r>
            <a:r>
              <a:rPr lang="en-US" altLang="zh-CN" sz="1900" b="1" kern="1200" dirty="0">
                <a:latin typeface="+mn-lt"/>
                <a:ea typeface="+mn-ea"/>
                <a:cs typeface="宋体" panose="02010600030101010101" pitchFamily="2" charset="-122"/>
              </a:rPr>
              <a:t>5</a:t>
            </a:r>
            <a:r>
              <a:rPr lang="zh-CN" altLang="en-US" sz="1900" b="1" kern="1200" dirty="0">
                <a:latin typeface="+mn-lt"/>
                <a:ea typeface="+mn-ea"/>
                <a:cs typeface="宋体" panose="02010600030101010101" pitchFamily="2" charset="-122"/>
              </a:rPr>
              <a:t>条</a:t>
            </a:r>
            <a:r>
              <a:rPr lang="en-US" altLang="zh-CN" sz="1900" b="1" kern="1200" dirty="0">
                <a:latin typeface="+mn-lt"/>
                <a:ea typeface="+mn-ea"/>
                <a:cs typeface="宋体" panose="02010600030101010101" pitchFamily="2" charset="-122"/>
              </a:rPr>
              <a:t>[</a:t>
            </a:r>
            <a:r>
              <a:rPr lang="zh-CN" altLang="en-US" sz="1900" b="1" kern="1200" dirty="0">
                <a:latin typeface="+mn-lt"/>
                <a:ea typeface="+mn-ea"/>
                <a:cs typeface="宋体" panose="02010600030101010101" pitchFamily="2" charset="-122"/>
              </a:rPr>
              <a:t>工程质量</a:t>
            </a:r>
            <a:r>
              <a:rPr lang="en-US" altLang="zh-CN" sz="1900" b="1" kern="1200" dirty="0">
                <a:latin typeface="+mn-lt"/>
                <a:ea typeface="+mn-ea"/>
                <a:cs typeface="宋体" panose="02010600030101010101" pitchFamily="2" charset="-122"/>
              </a:rPr>
              <a:t>]</a:t>
            </a:r>
            <a:r>
              <a:rPr lang="zh-CN" altLang="en-US" sz="1900" b="1" kern="1200" dirty="0">
                <a:latin typeface="+mn-lt"/>
                <a:ea typeface="+mn-ea"/>
                <a:cs typeface="宋体" panose="02010600030101010101" pitchFamily="2" charset="-122"/>
              </a:rPr>
              <a:t>的规定</a:t>
            </a:r>
            <a:endParaRPr lang="zh-CN" altLang="en-US" sz="19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sz="2600" kern="1200" dirty="0">
              <a:latin typeface="+mn-lt"/>
              <a:ea typeface="+mn-ea"/>
              <a:cs typeface="宋体" panose="02010600030101010101" pitchFamily="2" charset="-122"/>
            </a:endParaRPr>
          </a:p>
        </p:txBody>
      </p:sp>
      <p:sp>
        <p:nvSpPr>
          <p:cNvPr id="40964" name="内容占位符 3"/>
          <p:cNvSpPr>
            <a:spLocks noGrp="1"/>
          </p:cNvSpPr>
          <p:nvPr>
            <p:ph sz="half" idx="2"/>
          </p:nvPr>
        </p:nvSpPr>
        <p:spPr>
          <a:xfrm>
            <a:off x="2428875" y="1214438"/>
            <a:ext cx="6572250" cy="5286375"/>
          </a:xfrm>
          <a:ln/>
        </p:spPr>
        <p:txBody>
          <a:bodyPr vert="horz" wrap="square" lIns="91440" tIns="45720" rIns="91440" bIns="45720" anchor="t"/>
          <a:p>
            <a:pPr algn="just" eaLnBrk="1" hangingPunct="1">
              <a:lnSpc>
                <a:spcPts val="1700"/>
              </a:lnSpc>
              <a:buClrTx/>
              <a:buSzTx/>
              <a:buFont typeface="Wingdings" panose="05000000000000000000" pitchFamily="2" charset="2"/>
              <a:buChar char="l"/>
            </a:pPr>
            <a:r>
              <a:rPr lang="zh-CN" altLang="en-US" sz="1300" b="1" kern="1200" dirty="0">
                <a:latin typeface="+mn-lt"/>
                <a:ea typeface="+mn-ea"/>
                <a:cs typeface="宋体" panose="02010600030101010101" pitchFamily="2" charset="-122"/>
              </a:rPr>
              <a:t>第</a:t>
            </a:r>
            <a:r>
              <a:rPr lang="zh-CN" altLang="zh-CN" sz="1300" b="1" kern="1200" dirty="0">
                <a:latin typeface="+mn-lt"/>
                <a:ea typeface="+mn-ea"/>
                <a:cs typeface="宋体" panose="02010600030101010101" pitchFamily="2" charset="-122"/>
              </a:rPr>
              <a:t>5.3</a:t>
            </a:r>
            <a:r>
              <a:rPr lang="zh-CN" altLang="en-US" sz="1300" b="1" kern="1200" dirty="0">
                <a:latin typeface="+mn-lt"/>
                <a:ea typeface="+mn-ea"/>
                <a:cs typeface="宋体" panose="02010600030101010101" pitchFamily="2" charset="-122"/>
              </a:rPr>
              <a:t>款</a:t>
            </a:r>
            <a:r>
              <a:rPr lang="en-US" altLang="zh-CN" sz="1300" b="1" kern="1200" dirty="0">
                <a:latin typeface="+mn-lt"/>
                <a:ea typeface="+mn-ea"/>
                <a:cs typeface="宋体" panose="02010600030101010101" pitchFamily="2" charset="-122"/>
              </a:rPr>
              <a:t>[</a:t>
            </a:r>
            <a:r>
              <a:rPr lang="zh-CN" altLang="zh-CN" sz="1300" b="1" kern="1200" dirty="0">
                <a:latin typeface="+mn-lt"/>
                <a:ea typeface="+mn-ea"/>
                <a:cs typeface="宋体" panose="02010600030101010101" pitchFamily="2" charset="-122"/>
              </a:rPr>
              <a:t>隐蔽工程检查</a:t>
            </a:r>
            <a:r>
              <a:rPr lang="en-US" altLang="zh-CN" sz="1300" b="1" kern="1200" dirty="0">
                <a:latin typeface="+mn-lt"/>
                <a:ea typeface="+mn-ea"/>
                <a:cs typeface="宋体" panose="02010600030101010101" pitchFamily="2" charset="-122"/>
              </a:rPr>
              <a:t>]</a:t>
            </a:r>
            <a:endParaRPr lang="en-US" altLang="zh-CN" sz="1300" b="1" kern="1200" dirty="0">
              <a:latin typeface="+mn-lt"/>
              <a:ea typeface="+mn-ea"/>
              <a:cs typeface="宋体" panose="02010600030101010101" pitchFamily="2" charset="-122"/>
            </a:endParaRPr>
          </a:p>
          <a:p>
            <a:pPr algn="just" eaLnBrk="1" hangingPunct="1">
              <a:lnSpc>
                <a:spcPts val="1700"/>
              </a:lnSpc>
              <a:buClrTx/>
              <a:buSzTx/>
            </a:pPr>
            <a:r>
              <a:rPr lang="en-US" altLang="zh-CN" sz="1300" b="1" kern="1200" dirty="0">
                <a:latin typeface="+mn-lt"/>
                <a:ea typeface="+mn-ea"/>
                <a:cs typeface="宋体" panose="02010600030101010101" pitchFamily="2" charset="-122"/>
              </a:rPr>
              <a:t>5.3.1</a:t>
            </a:r>
            <a:r>
              <a:rPr lang="zh-CN" altLang="en-US" sz="1300" b="1" kern="1200" dirty="0">
                <a:latin typeface="+mn-lt"/>
                <a:ea typeface="+mn-ea"/>
                <a:cs typeface="宋体" panose="02010600030101010101" pitchFamily="2" charset="-122"/>
              </a:rPr>
              <a:t>承包人自检</a:t>
            </a:r>
            <a:endParaRPr lang="zh-CN" altLang="en-US" sz="1300" b="1" kern="1200" dirty="0">
              <a:latin typeface="+mn-lt"/>
              <a:ea typeface="+mn-ea"/>
              <a:cs typeface="宋体" panose="02010600030101010101" pitchFamily="2" charset="-122"/>
            </a:endParaRPr>
          </a:p>
          <a:p>
            <a:pPr algn="just" eaLnBrk="1" hangingPunct="1">
              <a:lnSpc>
                <a:spcPts val="1700"/>
              </a:lnSpc>
              <a:buClrTx/>
              <a:buSzTx/>
            </a:pPr>
            <a:r>
              <a:rPr lang="en-US" altLang="zh-CN" sz="1300" b="1" kern="1200" dirty="0">
                <a:latin typeface="+mn-lt"/>
                <a:ea typeface="+mn-ea"/>
                <a:cs typeface="宋体" panose="02010600030101010101" pitchFamily="2" charset="-122"/>
              </a:rPr>
              <a:t>5.3.2</a:t>
            </a:r>
            <a:r>
              <a:rPr lang="zh-CN" altLang="en-US" sz="1300" b="1" kern="1200" dirty="0">
                <a:latin typeface="+mn-lt"/>
                <a:ea typeface="+mn-ea"/>
                <a:cs typeface="宋体" panose="02010600030101010101" pitchFamily="2" charset="-122"/>
              </a:rPr>
              <a:t>检查程序</a:t>
            </a:r>
            <a:endParaRPr lang="zh-CN" altLang="en-US" sz="1300" b="1" kern="1200" dirty="0">
              <a:latin typeface="+mn-lt"/>
              <a:ea typeface="+mn-ea"/>
              <a:cs typeface="宋体" panose="02010600030101010101" pitchFamily="2" charset="-122"/>
            </a:endParaRPr>
          </a:p>
          <a:p>
            <a:pPr algn="just" eaLnBrk="1" hangingPunct="1">
              <a:lnSpc>
                <a:spcPts val="1700"/>
              </a:lnSpc>
              <a:buClrTx/>
              <a:buSzTx/>
              <a:buNone/>
            </a:pP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       “除专用合同条款另有约定外，工程隐蔽部位经承包人自检确认具备覆盖条件的，承包人应在共同</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检查前</a:t>
            </a:r>
            <a:r>
              <a:rPr lang="en-US" altLang="zh-CN"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48</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小时</a:t>
            </a: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书面通知监理人检查，通知中应载明隐蔽检查的内容、时间和地点，并应附有自检记录和必要的检查资料。”</a:t>
            </a:r>
            <a:endParaRPr lang="zh-CN" altLang="en-US" sz="13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buNone/>
            </a:pPr>
            <a:r>
              <a:rPr lang="zh-CN" altLang="en-US" sz="13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a:t>
            </a: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应按时到场并对隐蔽工程及其施工工艺、材料和工程设备进行检查。</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经监理人检查确认质量符合隐蔽要求，并在验收记录上签字后，承包人才能进行覆盖。</a:t>
            </a: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经监理人检查质量不合格的，承包人应在监理人指示的时间内完成修复，并由监理人重新检查，由此增加的费用和（或）延误的工期由承包人承担。”</a:t>
            </a:r>
            <a:endParaRPr lang="zh-CN" altLang="en-US" sz="13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buNone/>
            </a:pP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      “监理人</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未按时进行检查，也未提出延期要求的，视为隐蔽工程检查合格</a:t>
            </a: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，承包人可自行完成覆盖工作，并作相应记录报送监理人，监理人应签字确认。”</a:t>
            </a:r>
            <a:endParaRPr lang="en-US" altLang="zh-CN" sz="13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pPr>
            <a:r>
              <a:rPr lang="en-US" altLang="zh-CN" sz="1300" b="1" kern="1200" dirty="0">
                <a:latin typeface="华文楷体" panose="02010600040101010101" pitchFamily="2" charset="-122"/>
                <a:ea typeface="华文楷体" panose="02010600040101010101" pitchFamily="2" charset="-122"/>
                <a:cs typeface="宋体" panose="02010600030101010101" pitchFamily="2" charset="-122"/>
              </a:rPr>
              <a:t>5.3.3 </a:t>
            </a:r>
            <a:r>
              <a:rPr lang="zh-CN" altLang="en-US" sz="1300" b="1" kern="1200" dirty="0">
                <a:latin typeface="华文楷体" panose="02010600040101010101" pitchFamily="2" charset="-122"/>
                <a:ea typeface="华文楷体" panose="02010600040101010101" pitchFamily="2" charset="-122"/>
                <a:cs typeface="宋体" panose="02010600030101010101" pitchFamily="2" charset="-122"/>
              </a:rPr>
              <a:t>重新检查</a:t>
            </a:r>
            <a:endParaRPr lang="zh-CN" altLang="en-US" sz="13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buNone/>
            </a:pP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        发包人或监理人对质量有疑问的，可要求进行钻孔探测或揭开重新检查，承包人应遵照执行。经检查证明工程质量符合合同要求的，由发包人承担由此增加的费用和（或）延误的工期，并支付承包人合理的利润；工程质量不符合合同要求的，由此增加的费用和（或）延误的工期由承包人承担。</a:t>
            </a:r>
            <a:endParaRPr lang="en-US" altLang="zh-CN" sz="13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pPr>
            <a:r>
              <a:rPr lang="en-US" altLang="zh-CN" sz="1300" b="1" kern="1200" dirty="0">
                <a:latin typeface="华文楷体" panose="02010600040101010101" pitchFamily="2" charset="-122"/>
                <a:ea typeface="华文楷体" panose="02010600040101010101" pitchFamily="2" charset="-122"/>
                <a:cs typeface="宋体" panose="02010600030101010101" pitchFamily="2" charset="-122"/>
              </a:rPr>
              <a:t>5.3.4 </a:t>
            </a:r>
            <a:r>
              <a:rPr lang="zh-CN" altLang="en-US" sz="1300" b="1" kern="1200" dirty="0">
                <a:latin typeface="华文楷体" panose="02010600040101010101" pitchFamily="2" charset="-122"/>
                <a:ea typeface="华文楷体" panose="02010600040101010101" pitchFamily="2" charset="-122"/>
                <a:cs typeface="宋体" panose="02010600030101010101" pitchFamily="2" charset="-122"/>
              </a:rPr>
              <a:t>承包人私自覆盖</a:t>
            </a:r>
            <a:endParaRPr lang="en-US" altLang="zh-CN" sz="1300" b="1"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buNone/>
            </a:pP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        承包人私自将工程</a:t>
            </a:r>
            <a:r>
              <a:rPr lang="zh-CN" altLang="en-US" sz="13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隐蔽部位</a:t>
            </a:r>
            <a:r>
              <a:rPr lang="zh-CN" altLang="en-US" sz="1300" kern="1200" dirty="0">
                <a:latin typeface="华文楷体" panose="02010600040101010101" pitchFamily="2" charset="-122"/>
                <a:ea typeface="华文楷体" panose="02010600040101010101" pitchFamily="2" charset="-122"/>
                <a:cs typeface="宋体" panose="02010600030101010101" pitchFamily="2" charset="-122"/>
              </a:rPr>
              <a:t>覆盖的，监理人有权指示钻孔探测或揭开检查，无论工程隐蔽部位质量是否合格，由此增加的费用和（或）延误的工期均由承包人承担。</a:t>
            </a:r>
            <a:endParaRPr lang="en-US" altLang="zh-CN" sz="13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ts val="1700"/>
              </a:lnSpc>
              <a:buClrTx/>
              <a:buSzTx/>
            </a:pPr>
            <a:r>
              <a:rPr lang="zh-CN" altLang="en-US" sz="1300" b="1" kern="1200" dirty="0">
                <a:latin typeface="+mn-lt"/>
                <a:ea typeface="+mn-ea"/>
                <a:cs typeface="宋体" panose="02010600030101010101" pitchFamily="2" charset="-122"/>
              </a:rPr>
              <a:t>自检</a:t>
            </a:r>
            <a:r>
              <a:rPr lang="en-US" altLang="zh-CN" sz="1300" b="1" kern="1200" dirty="0">
                <a:latin typeface="+mn-lt"/>
                <a:ea typeface="+mn-ea"/>
                <a:cs typeface="宋体" panose="02010600030101010101" pitchFamily="2" charset="-122"/>
              </a:rPr>
              <a:t>--</a:t>
            </a:r>
            <a:r>
              <a:rPr lang="zh-CN" altLang="en-US" sz="1300" b="1" kern="1200" dirty="0">
                <a:latin typeface="+mn-lt"/>
                <a:ea typeface="+mn-ea"/>
                <a:cs typeface="宋体" panose="02010600030101010101" pitchFamily="2" charset="-122"/>
              </a:rPr>
              <a:t>检查</a:t>
            </a:r>
            <a:r>
              <a:rPr lang="en-US" altLang="zh-CN" sz="1300" b="1" kern="1200" dirty="0">
                <a:latin typeface="+mn-lt"/>
                <a:ea typeface="+mn-ea"/>
                <a:cs typeface="宋体" panose="02010600030101010101" pitchFamily="2" charset="-122"/>
              </a:rPr>
              <a:t>--</a:t>
            </a:r>
            <a:r>
              <a:rPr lang="zh-CN" altLang="en-US" sz="1300" b="1" kern="1200" dirty="0">
                <a:latin typeface="+mn-lt"/>
                <a:ea typeface="+mn-ea"/>
                <a:cs typeface="宋体" panose="02010600030101010101" pitchFamily="2" charset="-122"/>
              </a:rPr>
              <a:t>重查</a:t>
            </a:r>
            <a:r>
              <a:rPr lang="en-US" altLang="zh-CN" sz="1300" b="1" kern="1200" dirty="0">
                <a:latin typeface="+mn-lt"/>
                <a:ea typeface="+mn-ea"/>
                <a:cs typeface="宋体" panose="02010600030101010101" pitchFamily="2" charset="-122"/>
              </a:rPr>
              <a:t>--</a:t>
            </a:r>
            <a:r>
              <a:rPr lang="zh-CN" altLang="en-US" sz="1300" b="1" kern="1200" dirty="0">
                <a:latin typeface="+mn-lt"/>
                <a:ea typeface="+mn-ea"/>
                <a:cs typeface="宋体" panose="02010600030101010101" pitchFamily="2" charset="-122"/>
              </a:rPr>
              <a:t>承包人私自覆盖后果。</a:t>
            </a:r>
            <a:endParaRPr lang="zh-CN" altLang="en-US" sz="1300" kern="1200" dirty="0">
              <a:latin typeface="+mn-lt"/>
              <a:ea typeface="+mn-ea"/>
              <a:cs typeface="宋体" panose="02010600030101010101" pitchFamily="2" charset="-122"/>
            </a:endParaRPr>
          </a:p>
        </p:txBody>
      </p:sp>
      <p:sp>
        <p:nvSpPr>
          <p:cNvPr id="4096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
          <p:cNvSpPr>
            <a:spLocks noGrp="1"/>
          </p:cNvSpPr>
          <p:nvPr>
            <p:ph type="title"/>
          </p:nvPr>
        </p:nvSpPr>
        <p:spPr>
          <a:ln/>
        </p:spPr>
        <p:txBody>
          <a:bodyPr vert="horz" wrap="square" lIns="91440" tIns="45720" rIns="91440" bIns="45720" anchor="ctr"/>
          <a:p>
            <a:endParaRPr lang="zh-CN" altLang="en-US" dirty="0">
              <a:solidFill>
                <a:schemeClr val="tx2"/>
              </a:solidFill>
            </a:endParaRPr>
          </a:p>
        </p:txBody>
      </p:sp>
      <p:sp>
        <p:nvSpPr>
          <p:cNvPr id="12291" name="副标题 5"/>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3600" b="1" i="0" u="none" strike="noStrike" kern="1200" cap="none" spc="0" normalizeH="0" baseline="0" noProof="0" dirty="0">
              <a:ln>
                <a:noFill/>
              </a:ln>
              <a:solidFill>
                <a:srgbClr val="FF0000"/>
              </a:solidFill>
              <a:effectLst/>
              <a:uLnTx/>
              <a:uFillTx/>
              <a:latin typeface="Baoli SC" panose="02010600040101010101" pitchFamily="2" charset="-122"/>
              <a:ea typeface="Baoli SC" panose="02010600040101010101" pitchFamily="2" charset="-122"/>
              <a:cs typeface="宋体" panose="02010600030101010101" pitchFamily="2" charset="-122"/>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altLang="zh-CN" sz="3600" b="1" i="0" u="none" strike="noStrike" kern="1200" cap="none" spc="0" normalizeH="0" baseline="0" noProof="0" dirty="0">
              <a:ln>
                <a:noFill/>
              </a:ln>
              <a:solidFill>
                <a:srgbClr val="FF0000"/>
              </a:solidFill>
              <a:effectLst/>
              <a:uLnTx/>
              <a:uFillTx/>
              <a:latin typeface="Baoli SC" panose="02010600040101010101" pitchFamily="2" charset="-122"/>
              <a:ea typeface="Baoli SC" panose="02010600040101010101" pitchFamily="2" charset="-122"/>
              <a:cs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zh-CN" altLang="zh-CN" sz="3600" b="1" i="0" u="none" strike="noStrike" kern="1200" cap="none" spc="0" normalizeH="0" baseline="0" noProof="0" dirty="0">
                <a:ln>
                  <a:noFill/>
                </a:ln>
                <a:solidFill>
                  <a:srgbClr val="FF0000"/>
                </a:solidFill>
                <a:effectLst/>
                <a:uLnTx/>
                <a:uFillTx/>
                <a:latin typeface="Baoli SC" panose="02010600040101010101" pitchFamily="2" charset="-122"/>
                <a:ea typeface="Baoli SC" panose="02010600040101010101" pitchFamily="2" charset="-122"/>
                <a:cs typeface="宋体" panose="02010600030101010101" pitchFamily="2" charset="-122"/>
              </a:rPr>
              <a:t>工程承包的典型形式</a:t>
            </a:r>
            <a:endParaRPr kumimoji="0" lang="en-US" altLang="zh-CN" sz="3600" b="1" i="0" u="none" strike="noStrike" kern="1200" cap="none" spc="0" normalizeH="0" baseline="0" noProof="0" dirty="0">
              <a:ln>
                <a:noFill/>
              </a:ln>
              <a:solidFill>
                <a:srgbClr val="FF0000"/>
              </a:solidFill>
              <a:effectLst/>
              <a:uLnTx/>
              <a:uFillTx/>
              <a:latin typeface="Baoli SC" panose="02010600040101010101" pitchFamily="2" charset="-122"/>
              <a:ea typeface="Baoli SC" panose="02010600040101010101" pitchFamily="2" charset="-122"/>
              <a:cs typeface="宋体" panose="02010600030101010101" pitchFamily="2" charset="-122"/>
            </a:endParaRPr>
          </a:p>
        </p:txBody>
      </p:sp>
      <p:sp>
        <p:nvSpPr>
          <p:cNvPr id="5124"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Baoli SC"/>
              <a:ea typeface="Baoli SC"/>
            </a:endParaRPr>
          </a:p>
        </p:txBody>
      </p:sp>
      <p:sp>
        <p:nvSpPr>
          <p:cNvPr id="41987" name="副标题 5"/>
          <p:cNvSpPr>
            <a:spLocks noGrp="1"/>
          </p:cNvSpPr>
          <p:nvPr>
            <p:ph idx="1"/>
          </p:nvPr>
        </p:nvSpPr>
        <p:spPr>
          <a:ln/>
        </p:spPr>
        <p:txBody>
          <a:bodyPr vert="horz" wrap="square" lIns="91440" tIns="45720" rIns="91440" bIns="45720" anchor="t"/>
          <a:p>
            <a:pPr eaLnBrk="1" hangingPunct="1"/>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buNone/>
            </a:pPr>
            <a:r>
              <a:rPr lang="zh-CN" altLang="en-US" b="1" dirty="0">
                <a:solidFill>
                  <a:schemeClr val="tx2"/>
                </a:solidFill>
                <a:latin typeface="隶书" panose="02010509060101010101" pitchFamily="49" charset="-122"/>
                <a:ea typeface="隶书" panose="02010509060101010101" pitchFamily="49" charset="-122"/>
              </a:rPr>
              <a:t>合同价款风险防范</a:t>
            </a:r>
            <a:endParaRPr lang="zh-CN" altLang="en-US" b="1" dirty="0">
              <a:solidFill>
                <a:schemeClr val="tx2"/>
              </a:solidFill>
              <a:latin typeface="隶书" panose="02010509060101010101" pitchFamily="49" charset="-122"/>
              <a:ea typeface="隶书" panose="02010509060101010101" pitchFamily="49" charset="-122"/>
            </a:endParaRPr>
          </a:p>
        </p:txBody>
      </p:sp>
      <p:sp>
        <p:nvSpPr>
          <p:cNvPr id="41988"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43011" name="内容占位符 2"/>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示范文本关于调价的规定</a:t>
            </a:r>
            <a:endParaRPr lang="zh-CN" altLang="zh-CN" sz="2000"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43012" name="内容占位符 3"/>
          <p:cNvSpPr>
            <a:spLocks noGrp="1"/>
          </p:cNvSpPr>
          <p:nvPr>
            <p:ph sz="half" idx="2"/>
          </p:nvPr>
        </p:nvSpPr>
        <p:spPr>
          <a:ln/>
        </p:spPr>
        <p:txBody>
          <a:bodyPr vert="horz" wrap="square" lIns="91440" tIns="45720" rIns="91440" bIns="45720" anchor="t"/>
          <a:p>
            <a:pPr eaLnBrk="1" hangingPunct="1">
              <a:lnSpc>
                <a:spcPct val="150000"/>
              </a:lnSpc>
              <a:buClrTx/>
              <a:buSzTx/>
              <a:buFont typeface="Wingdings" panose="05000000000000000000" pitchFamily="2" charset="2"/>
              <a:buChar char="l"/>
            </a:pPr>
            <a:r>
              <a:rPr lang="en-US" altLang="zh-CN" sz="1800" b="1" kern="1200" dirty="0">
                <a:latin typeface="宋体" panose="02010600030101010101" pitchFamily="2" charset="-122"/>
                <a:ea typeface="+mn-ea"/>
                <a:cs typeface="宋体" panose="02010600030101010101" pitchFamily="2" charset="-122"/>
              </a:rPr>
              <a:t>11. 价格调整</a:t>
            </a:r>
            <a:endParaRPr lang="en-US" altLang="zh-CN" sz="1800" b="1" kern="1200" dirty="0">
              <a:latin typeface="宋体" panose="02010600030101010101" pitchFamily="2" charset="-122"/>
              <a:ea typeface="+mn-ea"/>
              <a:cs typeface="宋体" panose="02010600030101010101" pitchFamily="2" charset="-122"/>
            </a:endParaRPr>
          </a:p>
          <a:p>
            <a:pPr eaLnBrk="1" hangingPunct="1">
              <a:lnSpc>
                <a:spcPct val="150000"/>
              </a:lnSpc>
              <a:buClrTx/>
              <a:buSzTx/>
              <a:buFont typeface="Wingdings" panose="05000000000000000000" pitchFamily="2" charset="2"/>
              <a:buChar char="l"/>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kern="1200" dirty="0">
                <a:latin typeface="宋体" panose="02010600030101010101" pitchFamily="2" charset="-122"/>
                <a:ea typeface="+mn-ea"/>
                <a:cs typeface="宋体" panose="02010600030101010101" pitchFamily="2" charset="-122"/>
              </a:rPr>
              <a:t>11.1 市场价格波动引起的调整</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kern="1200" dirty="0">
                <a:latin typeface="宋体" panose="02010600030101010101" pitchFamily="2" charset="-122"/>
                <a:ea typeface="+mn-ea"/>
                <a:cs typeface="宋体" panose="02010600030101010101" pitchFamily="2" charset="-122"/>
              </a:rPr>
              <a:t>11.2 法律变化引起的调整</a:t>
            </a:r>
            <a:endParaRPr lang="zh-CN" altLang="en-US" sz="1800" kern="1200" dirty="0">
              <a:latin typeface="宋体" panose="02010600030101010101" pitchFamily="2" charset="-122"/>
              <a:ea typeface="+mn-ea"/>
              <a:cs typeface="宋体" panose="02010600030101010101" pitchFamily="2" charset="-122"/>
            </a:endParaRPr>
          </a:p>
        </p:txBody>
      </p:sp>
      <p:sp>
        <p:nvSpPr>
          <p:cNvPr id="4301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44035" name="内容占位符 2"/>
          <p:cNvSpPr>
            <a:spLocks noGrp="1"/>
          </p:cNvSpPr>
          <p:nvPr>
            <p:ph sz="half" idx="1"/>
          </p:nvPr>
        </p:nvSpPr>
        <p:spPr>
          <a:xfrm>
            <a:off x="457200" y="1600200"/>
            <a:ext cx="2257425"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示范文本关于调价的规定</a:t>
            </a:r>
            <a:endParaRPr lang="zh-CN" altLang="zh-CN" sz="2000"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44036" name="内容占位符 3"/>
          <p:cNvSpPr>
            <a:spLocks noGrp="1"/>
          </p:cNvSpPr>
          <p:nvPr>
            <p:ph sz="half" idx="2"/>
          </p:nvPr>
        </p:nvSpPr>
        <p:spPr>
          <a:xfrm>
            <a:off x="2714625" y="1600200"/>
            <a:ext cx="6215063" cy="5043488"/>
          </a:xfrm>
          <a:ln/>
        </p:spPr>
        <p:txBody>
          <a:bodyPr vert="horz" wrap="square" lIns="91440" tIns="45720" rIns="91440" bIns="45720" anchor="t"/>
          <a:p>
            <a:pPr eaLnBrk="1" hangingPunct="1">
              <a:lnSpc>
                <a:spcPct val="150000"/>
              </a:lnSpc>
              <a:buClrTx/>
              <a:buSzTx/>
            </a:pP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11.1  </a:t>
            </a:r>
            <a:r>
              <a:rPr lang="zh-CN" altLang="zh-CN" sz="1600" b="1" kern="1200" dirty="0">
                <a:latin typeface="华文楷体" panose="02010600040101010101" pitchFamily="2" charset="-122"/>
                <a:ea typeface="华文楷体" panose="02010600040101010101" pitchFamily="2" charset="-122"/>
                <a:cs typeface="宋体" panose="02010600030101010101" pitchFamily="2" charset="-122"/>
              </a:rPr>
              <a:t>市场价格波动引起的调整</a:t>
            </a:r>
            <a:endParaRPr lang="zh-CN" altLang="zh-CN" sz="16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除专用合同条款另有约定外，</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市场价格波动超过合同当事人约定的范围</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，合同价格应当调整。合同当事人可以在专用合同条款中约定选择以下一种方式对合同价格进行调整：</a:t>
            </a:r>
            <a:endParaRPr lang="zh-CN"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en-US" altLang="zh-CN" sz="16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种方式：采用</a:t>
            </a:r>
            <a:r>
              <a:rPr lang="zh-CN" altLang="zh-CN"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价格指数</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进行价格调整</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en-US" altLang="zh-CN" sz="16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种方式：采用</a:t>
            </a:r>
            <a:r>
              <a:rPr lang="zh-CN" altLang="zh-CN"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造价信息</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进行价格调整。</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6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3</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种方式：专用合同条款约定的</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其他方式</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endParaRPr lang="zh-CN"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合同履行期间，因人工、材料、工程设备和机械台班价格波动影响合同价格时，人工、机械使用费按照国家或省、自治区、直辖市建设行政管理部门、行业建设管理部门或其授权的工程造价管理机构发布的人工、机械使用费系数进行调整；需要进行价格调整的材料，其单价和采购数量应由发包人审批，发包人确认需调整的材料单价及数量，作为调整合同价格的依据。</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4403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xfrm>
            <a:off x="457200" y="142875"/>
            <a:ext cx="8229600" cy="571500"/>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4505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5060" name="内容占位符 3"/>
          <p:cNvSpPr>
            <a:spLocks noGrp="1"/>
          </p:cNvSpPr>
          <p:nvPr>
            <p:ph sz="half" idx="1"/>
          </p:nvPr>
        </p:nvSpPr>
        <p:spPr>
          <a:xfrm>
            <a:off x="357188" y="928688"/>
            <a:ext cx="8786812" cy="5500687"/>
          </a:xfrm>
          <a:ln/>
        </p:spPr>
        <p:txBody>
          <a:bodyPr vert="horz" wrap="square" lIns="91440" tIns="45720" rIns="91440" bIns="45720" anchor="t"/>
          <a:p>
            <a:pPr>
              <a:buClrTx/>
              <a:buSzTx/>
              <a:buFont typeface="Arial" panose="020B0604020202020204" pitchFamily="34" charset="0"/>
            </a:pPr>
            <a:r>
              <a:rPr lang="zh-CN" altLang="en-US" sz="1200" b="1" dirty="0">
                <a:latin typeface="华文楷体" panose="02010600040101010101" pitchFamily="2" charset="-122"/>
                <a:ea typeface="华文楷体" panose="02010600040101010101" pitchFamily="2" charset="-122"/>
              </a:rPr>
              <a:t>第</a:t>
            </a:r>
            <a:r>
              <a:rPr lang="en-US" altLang="zh-CN" sz="1200" b="1" dirty="0">
                <a:latin typeface="华文楷体" panose="02010600040101010101" pitchFamily="2" charset="-122"/>
                <a:ea typeface="华文楷体" panose="02010600040101010101" pitchFamily="2" charset="-122"/>
              </a:rPr>
              <a:t>1</a:t>
            </a:r>
            <a:r>
              <a:rPr lang="zh-CN" altLang="en-US" sz="1200" b="1" dirty="0">
                <a:latin typeface="华文楷体" panose="02010600040101010101" pitchFamily="2" charset="-122"/>
                <a:ea typeface="华文楷体" panose="02010600040101010101" pitchFamily="2" charset="-122"/>
              </a:rPr>
              <a:t>种方式：采用</a:t>
            </a:r>
            <a:r>
              <a:rPr lang="zh-CN" altLang="en-US" sz="1200" b="1" u="sng" dirty="0">
                <a:solidFill>
                  <a:srgbClr val="FF0000"/>
                </a:solidFill>
                <a:latin typeface="华文楷体" panose="02010600040101010101" pitchFamily="2" charset="-122"/>
                <a:ea typeface="华文楷体" panose="02010600040101010101" pitchFamily="2" charset="-122"/>
              </a:rPr>
              <a:t>价格指数</a:t>
            </a:r>
            <a:r>
              <a:rPr lang="zh-CN" altLang="en-US" sz="1200" b="1" dirty="0">
                <a:latin typeface="华文楷体" panose="02010600040101010101" pitchFamily="2" charset="-122"/>
                <a:ea typeface="华文楷体" panose="02010600040101010101" pitchFamily="2" charset="-122"/>
              </a:rPr>
              <a:t>进行价格调整。</a:t>
            </a:r>
            <a:endParaRPr lang="en-US" altLang="zh-CN" sz="12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latin typeface="华文楷体" panose="02010600040101010101" pitchFamily="2" charset="-122"/>
                <a:ea typeface="华文楷体" panose="02010600040101010101" pitchFamily="2" charset="-122"/>
              </a:rPr>
              <a:t>       （</a:t>
            </a:r>
            <a:r>
              <a:rPr lang="en-US" altLang="zh-CN" sz="1200" b="1" dirty="0">
                <a:latin typeface="华文楷体" panose="02010600040101010101" pitchFamily="2" charset="-122"/>
                <a:ea typeface="华文楷体" panose="02010600040101010101" pitchFamily="2" charset="-122"/>
              </a:rPr>
              <a:t>1</a:t>
            </a:r>
            <a:r>
              <a:rPr lang="zh-CN" altLang="en-US" sz="1200" b="1" dirty="0">
                <a:latin typeface="华文楷体" panose="02010600040101010101" pitchFamily="2" charset="-122"/>
                <a:ea typeface="华文楷体" panose="02010600040101010101" pitchFamily="2" charset="-122"/>
              </a:rPr>
              <a:t>）价格调整公式</a:t>
            </a:r>
            <a:endParaRPr lang="en-US" altLang="zh-CN" sz="12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latin typeface="华文楷体" panose="02010600040101010101" pitchFamily="2" charset="-122"/>
                <a:ea typeface="华文楷体" panose="02010600040101010101" pitchFamily="2" charset="-122"/>
              </a:rPr>
              <a:t>        </a:t>
            </a:r>
            <a:r>
              <a:rPr lang="zh-CN" altLang="en-US" sz="1200" dirty="0">
                <a:latin typeface="华文楷体" panose="02010600040101010101" pitchFamily="2" charset="-122"/>
                <a:ea typeface="华文楷体" panose="02010600040101010101" pitchFamily="2" charset="-122"/>
              </a:rPr>
              <a:t>因人工、材料和设备等价格波动影响合同价格时，根据专用合同条款中约定的数据，按以下公式计算差额并调整合同价格：</a:t>
            </a:r>
            <a:endParaRPr lang="en-US" altLang="zh-CN"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endParaRPr lang="en-US" altLang="zh-CN"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endParaRPr lang="en-US" altLang="zh-CN"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公式中：</a:t>
            </a:r>
            <a:endParaRPr lang="en-US" altLang="zh-CN"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FF0000"/>
                </a:solidFill>
                <a:latin typeface="华文楷体" panose="02010600040101010101" pitchFamily="2" charset="-122"/>
                <a:ea typeface="华文楷体" panose="02010600040101010101" pitchFamily="2" charset="-122"/>
              </a:rPr>
              <a:t>ΔP</a:t>
            </a:r>
            <a:r>
              <a:rPr lang="en-US" altLang="zh-CN" sz="1200" dirty="0">
                <a:latin typeface="华文楷体" panose="02010600040101010101" pitchFamily="2" charset="-122"/>
                <a:ea typeface="华文楷体" panose="02010600040101010101" pitchFamily="2" charset="-122"/>
              </a:rPr>
              <a:t>——</a:t>
            </a:r>
            <a:r>
              <a:rPr lang="zh-CN" altLang="en-US" sz="1200" u="sng" dirty="0">
                <a:solidFill>
                  <a:srgbClr val="FF0000"/>
                </a:solidFill>
                <a:latin typeface="华文楷体" panose="02010600040101010101" pitchFamily="2" charset="-122"/>
                <a:ea typeface="华文楷体" panose="02010600040101010101" pitchFamily="2" charset="-122"/>
              </a:rPr>
              <a:t>需调整的价格差额</a:t>
            </a:r>
            <a:r>
              <a:rPr lang="zh-CN" altLang="en-US" sz="1200" dirty="0">
                <a:latin typeface="华文楷体" panose="02010600040101010101" pitchFamily="2" charset="-122"/>
                <a:ea typeface="华文楷体" panose="02010600040101010101" pitchFamily="2" charset="-122"/>
              </a:rPr>
              <a:t>；</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a:t>
            </a:r>
            <a:r>
              <a:rPr lang="zh-CN" altLang="en-US" sz="1200" b="1" dirty="0">
                <a:solidFill>
                  <a:srgbClr val="FF0000"/>
                </a:solidFill>
                <a:latin typeface="华文楷体" panose="02010600040101010101" pitchFamily="2" charset="-122"/>
                <a:ea typeface="华文楷体" panose="02010600040101010101" pitchFamily="2" charset="-122"/>
              </a:rPr>
              <a:t>      </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约定的付款证书中承包人应得到的</a:t>
            </a:r>
            <a:r>
              <a:rPr lang="zh-CN" altLang="en-US" sz="1200" u="sng" dirty="0">
                <a:solidFill>
                  <a:srgbClr val="FF0000"/>
                </a:solidFill>
                <a:latin typeface="华文楷体" panose="02010600040101010101" pitchFamily="2" charset="-122"/>
                <a:ea typeface="华文楷体" panose="02010600040101010101" pitchFamily="2" charset="-122"/>
              </a:rPr>
              <a:t>已完成工程量的金额</a:t>
            </a:r>
            <a:r>
              <a:rPr lang="zh-CN" altLang="en-US" sz="1200" dirty="0">
                <a:latin typeface="华文楷体" panose="02010600040101010101" pitchFamily="2" charset="-122"/>
                <a:ea typeface="华文楷体" panose="02010600040101010101" pitchFamily="2" charset="-122"/>
              </a:rPr>
              <a:t>。此项金额应不包括价格调整、不计质量保证金的扣留和支 付、预付款的支付和扣回。约定的变更及其他金额已按现行价格计价的，也不计在内；</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solidFill>
                  <a:srgbClr val="FF0000"/>
                </a:solidFill>
                <a:latin typeface="华文楷体" panose="02010600040101010101" pitchFamily="2" charset="-122"/>
                <a:ea typeface="华文楷体" panose="02010600040101010101" pitchFamily="2" charset="-122"/>
              </a:rPr>
              <a:t>          </a:t>
            </a:r>
            <a:r>
              <a:rPr lang="en-US" altLang="zh-CN" sz="1200" b="1" dirty="0">
                <a:solidFill>
                  <a:srgbClr val="FF0000"/>
                </a:solidFill>
                <a:latin typeface="华文楷体" panose="02010600040101010101" pitchFamily="2" charset="-122"/>
                <a:ea typeface="华文楷体" panose="02010600040101010101" pitchFamily="2" charset="-122"/>
              </a:rPr>
              <a:t>A</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定值权重（即</a:t>
            </a:r>
            <a:r>
              <a:rPr lang="zh-CN" altLang="en-US" sz="1200" u="sng" dirty="0">
                <a:solidFill>
                  <a:srgbClr val="FF0000"/>
                </a:solidFill>
                <a:latin typeface="华文楷体" panose="02010600040101010101" pitchFamily="2" charset="-122"/>
                <a:ea typeface="华文楷体" panose="02010600040101010101" pitchFamily="2" charset="-122"/>
              </a:rPr>
              <a:t>不调部分的权重</a:t>
            </a:r>
            <a:r>
              <a:rPr lang="zh-CN" altLang="en-US" sz="1200" dirty="0">
                <a:latin typeface="华文楷体" panose="02010600040101010101" pitchFamily="2" charset="-122"/>
                <a:ea typeface="华文楷体" panose="02010600040101010101" pitchFamily="2" charset="-122"/>
              </a:rPr>
              <a:t>）；</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各可调因子的变值权重（即</a:t>
            </a:r>
            <a:r>
              <a:rPr lang="zh-CN" altLang="en-US" sz="1200" u="sng" dirty="0">
                <a:solidFill>
                  <a:srgbClr val="FF0000"/>
                </a:solidFill>
                <a:latin typeface="华文楷体" panose="02010600040101010101" pitchFamily="2" charset="-122"/>
                <a:ea typeface="华文楷体" panose="02010600040101010101" pitchFamily="2" charset="-122"/>
              </a:rPr>
              <a:t>可调部分的权重</a:t>
            </a:r>
            <a:r>
              <a:rPr lang="zh-CN" altLang="en-US" sz="1200" dirty="0">
                <a:latin typeface="华文楷体" panose="02010600040101010101" pitchFamily="2" charset="-122"/>
                <a:ea typeface="华文楷体" panose="02010600040101010101" pitchFamily="2" charset="-122"/>
              </a:rPr>
              <a:t>），为各可调因子在签约合同价中所占的比例；</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各可调因子的</a:t>
            </a:r>
            <a:r>
              <a:rPr lang="zh-CN" altLang="en-US" sz="1200" u="sng" dirty="0">
                <a:solidFill>
                  <a:srgbClr val="FF0000"/>
                </a:solidFill>
                <a:latin typeface="华文楷体" panose="02010600040101010101" pitchFamily="2" charset="-122"/>
                <a:ea typeface="华文楷体" panose="02010600040101010101" pitchFamily="2" charset="-122"/>
              </a:rPr>
              <a:t>现行价格指数</a:t>
            </a:r>
            <a:r>
              <a:rPr lang="zh-CN" altLang="en-US" sz="1200" dirty="0">
                <a:latin typeface="华文楷体" panose="02010600040101010101" pitchFamily="2" charset="-122"/>
                <a:ea typeface="华文楷体" panose="02010600040101010101" pitchFamily="2" charset="-122"/>
              </a:rPr>
              <a:t>，指约定的付款证书相关周期最后一天的前</a:t>
            </a:r>
            <a:r>
              <a:rPr lang="en-US" altLang="zh-CN" sz="1200" dirty="0">
                <a:latin typeface="华文楷体" panose="02010600040101010101" pitchFamily="2" charset="-122"/>
                <a:ea typeface="华文楷体" panose="02010600040101010101" pitchFamily="2" charset="-122"/>
              </a:rPr>
              <a:t>42</a:t>
            </a:r>
            <a:r>
              <a:rPr lang="zh-CN" altLang="en-US" sz="1200" dirty="0">
                <a:latin typeface="华文楷体" panose="02010600040101010101" pitchFamily="2" charset="-122"/>
                <a:ea typeface="华文楷体" panose="02010600040101010101" pitchFamily="2" charset="-122"/>
              </a:rPr>
              <a:t>天的各可调因子的价格指数；</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各可调因子的基本价格指数，指</a:t>
            </a:r>
            <a:r>
              <a:rPr lang="zh-CN" altLang="en-US" sz="1200" u="sng" dirty="0">
                <a:solidFill>
                  <a:srgbClr val="FF0000"/>
                </a:solidFill>
                <a:latin typeface="华文楷体" panose="02010600040101010101" pitchFamily="2" charset="-122"/>
                <a:ea typeface="华文楷体" panose="02010600040101010101" pitchFamily="2" charset="-122"/>
              </a:rPr>
              <a:t>基准日期的各可调因子的价格指数</a:t>
            </a:r>
            <a:r>
              <a:rPr lang="zh-CN" altLang="en-US" sz="1200" dirty="0">
                <a:latin typeface="华文楷体" panose="02010600040101010101" pitchFamily="2" charset="-122"/>
                <a:ea typeface="华文楷体" panose="02010600040101010101" pitchFamily="2" charset="-122"/>
              </a:rPr>
              <a:t>。</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以上价格调整公式中的各可调因子、定值和变值权重，以及基本价格指数及其来源</a:t>
            </a:r>
            <a:r>
              <a:rPr lang="zh-CN" altLang="en-US" sz="1200" dirty="0">
                <a:solidFill>
                  <a:srgbClr val="FF0000"/>
                </a:solidFill>
                <a:latin typeface="华文楷体" panose="02010600040101010101" pitchFamily="2" charset="-122"/>
                <a:ea typeface="华文楷体" panose="02010600040101010101" pitchFamily="2" charset="-122"/>
              </a:rPr>
              <a:t>在投标函附录价格指数和权重表中约定</a:t>
            </a:r>
            <a:r>
              <a:rPr lang="zh-CN" altLang="en-US" sz="1200" dirty="0">
                <a:latin typeface="华文楷体" panose="02010600040101010101" pitchFamily="2" charset="-122"/>
                <a:ea typeface="华文楷体" panose="02010600040101010101" pitchFamily="2" charset="-122"/>
              </a:rPr>
              <a:t>，非招标订立的合同，由合同当事人在专用合同条款中约定。</a:t>
            </a:r>
            <a:r>
              <a:rPr lang="zh-CN" altLang="en-US" sz="1200" u="sng" dirty="0">
                <a:solidFill>
                  <a:srgbClr val="FF0000"/>
                </a:solidFill>
                <a:latin typeface="华文楷体" panose="02010600040101010101" pitchFamily="2" charset="-122"/>
                <a:ea typeface="华文楷体" panose="02010600040101010101" pitchFamily="2" charset="-122"/>
              </a:rPr>
              <a:t>价格指数</a:t>
            </a:r>
            <a:r>
              <a:rPr lang="zh-CN" altLang="en-US" sz="1200" dirty="0">
                <a:latin typeface="华文楷体" panose="02010600040101010101" pitchFamily="2" charset="-122"/>
                <a:ea typeface="华文楷体" panose="02010600040101010101" pitchFamily="2" charset="-122"/>
              </a:rPr>
              <a:t>应首先采用工程造价管理机构发布的价格指数，无前述价格指数时，可采用工程造价管理机构发布的</a:t>
            </a:r>
            <a:r>
              <a:rPr lang="zh-CN" altLang="en-US" sz="1200" u="sng" dirty="0">
                <a:solidFill>
                  <a:srgbClr val="FF0000"/>
                </a:solidFill>
                <a:latin typeface="华文楷体" panose="02010600040101010101" pitchFamily="2" charset="-122"/>
                <a:ea typeface="华文楷体" panose="02010600040101010101" pitchFamily="2" charset="-122"/>
              </a:rPr>
              <a:t>价格代替</a:t>
            </a:r>
            <a:r>
              <a:rPr lang="zh-CN" altLang="en-US" sz="1200" dirty="0">
                <a:latin typeface="华文楷体" panose="02010600040101010101" pitchFamily="2" charset="-122"/>
                <a:ea typeface="华文楷体" panose="02010600040101010101" pitchFamily="2" charset="-122"/>
              </a:rPr>
              <a:t>。</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latin typeface="华文楷体" panose="02010600040101010101" pitchFamily="2" charset="-122"/>
                <a:ea typeface="华文楷体" panose="02010600040101010101" pitchFamily="2" charset="-122"/>
              </a:rPr>
              <a:t>        （</a:t>
            </a:r>
            <a:r>
              <a:rPr lang="en-US" altLang="zh-CN" sz="1200" b="1" dirty="0">
                <a:latin typeface="华文楷体" panose="02010600040101010101" pitchFamily="2" charset="-122"/>
                <a:ea typeface="华文楷体" panose="02010600040101010101" pitchFamily="2" charset="-122"/>
              </a:rPr>
              <a:t>2</a:t>
            </a:r>
            <a:r>
              <a:rPr lang="zh-CN" altLang="en-US" sz="1200" b="1" dirty="0">
                <a:latin typeface="华文楷体" panose="02010600040101010101" pitchFamily="2" charset="-122"/>
                <a:ea typeface="华文楷体" panose="02010600040101010101" pitchFamily="2" charset="-122"/>
              </a:rPr>
              <a:t>）暂时确定调整差额</a:t>
            </a:r>
            <a:endParaRPr lang="zh-CN" altLang="en-US" sz="12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在计算调整差额时</a:t>
            </a:r>
            <a:r>
              <a:rPr lang="zh-CN" altLang="en-US" sz="1200" u="sng" dirty="0">
                <a:solidFill>
                  <a:srgbClr val="FF0000"/>
                </a:solidFill>
                <a:latin typeface="华文楷体" panose="02010600040101010101" pitchFamily="2" charset="-122"/>
                <a:ea typeface="华文楷体" panose="02010600040101010101" pitchFamily="2" charset="-122"/>
              </a:rPr>
              <a:t>无现行价格指数</a:t>
            </a:r>
            <a:r>
              <a:rPr lang="zh-CN" altLang="en-US" sz="1200" dirty="0">
                <a:latin typeface="华文楷体" panose="02010600040101010101" pitchFamily="2" charset="-122"/>
                <a:ea typeface="华文楷体" panose="02010600040101010101" pitchFamily="2" charset="-122"/>
              </a:rPr>
              <a:t>的，合同当事人同意</a:t>
            </a:r>
            <a:r>
              <a:rPr lang="zh-CN" altLang="en-US" sz="1200" u="sng" dirty="0">
                <a:solidFill>
                  <a:srgbClr val="FF0000"/>
                </a:solidFill>
                <a:latin typeface="华文楷体" panose="02010600040101010101" pitchFamily="2" charset="-122"/>
                <a:ea typeface="华文楷体" panose="02010600040101010101" pitchFamily="2" charset="-122"/>
              </a:rPr>
              <a:t>暂用前次价格指数计算</a:t>
            </a:r>
            <a:r>
              <a:rPr lang="zh-CN" altLang="en-US" sz="1200" dirty="0">
                <a:latin typeface="华文楷体" panose="02010600040101010101" pitchFamily="2" charset="-122"/>
                <a:ea typeface="华文楷体" panose="02010600040101010101" pitchFamily="2" charset="-122"/>
              </a:rPr>
              <a:t>。实际价格指数有调整的，合同当事人进行相应调整。</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latin typeface="华文楷体" panose="02010600040101010101" pitchFamily="2" charset="-122"/>
                <a:ea typeface="华文楷体" panose="02010600040101010101" pitchFamily="2" charset="-122"/>
              </a:rPr>
              <a:t>        （</a:t>
            </a:r>
            <a:r>
              <a:rPr lang="en-US" altLang="zh-CN" sz="1200" b="1" dirty="0">
                <a:latin typeface="华文楷体" panose="02010600040101010101" pitchFamily="2" charset="-122"/>
                <a:ea typeface="华文楷体" panose="02010600040101010101" pitchFamily="2" charset="-122"/>
              </a:rPr>
              <a:t>3</a:t>
            </a:r>
            <a:r>
              <a:rPr lang="zh-CN" altLang="en-US" sz="1200" b="1" dirty="0">
                <a:latin typeface="华文楷体" panose="02010600040101010101" pitchFamily="2" charset="-122"/>
                <a:ea typeface="华文楷体" panose="02010600040101010101" pitchFamily="2" charset="-122"/>
              </a:rPr>
              <a:t>）权重的调整</a:t>
            </a:r>
            <a:endParaRPr lang="zh-CN" altLang="en-US" sz="12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因变更导致合同约定的权重不合理时，按照第</a:t>
            </a:r>
            <a:r>
              <a:rPr lang="en-US" altLang="zh-CN" sz="1200" dirty="0">
                <a:latin typeface="华文楷体" panose="02010600040101010101" pitchFamily="2" charset="-122"/>
                <a:ea typeface="华文楷体" panose="02010600040101010101" pitchFamily="2" charset="-122"/>
              </a:rPr>
              <a:t>4.4</a:t>
            </a:r>
            <a:r>
              <a:rPr lang="zh-CN" altLang="en-US" sz="1200" dirty="0">
                <a:latin typeface="华文楷体" panose="02010600040101010101" pitchFamily="2" charset="-122"/>
                <a:ea typeface="华文楷体" panose="02010600040101010101" pitchFamily="2" charset="-122"/>
              </a:rPr>
              <a:t>款</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商定或确定</a:t>
            </a:r>
            <a:r>
              <a:rPr lang="en-US" altLang="zh-CN" sz="1200" dirty="0">
                <a:latin typeface="华文楷体" panose="02010600040101010101" pitchFamily="2" charset="-122"/>
                <a:ea typeface="华文楷体" panose="02010600040101010101" pitchFamily="2" charset="-122"/>
              </a:rPr>
              <a:t>〕</a:t>
            </a:r>
            <a:r>
              <a:rPr lang="zh-CN" altLang="en-US" sz="1200" dirty="0">
                <a:latin typeface="华文楷体" panose="02010600040101010101" pitchFamily="2" charset="-122"/>
                <a:ea typeface="华文楷体" panose="02010600040101010101" pitchFamily="2" charset="-122"/>
              </a:rPr>
              <a:t>执行。</a:t>
            </a:r>
            <a:endParaRPr lang="zh-CN" altLang="en-US" sz="12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b="1" dirty="0">
                <a:latin typeface="华文楷体" panose="02010600040101010101" pitchFamily="2" charset="-122"/>
                <a:ea typeface="华文楷体" panose="02010600040101010101" pitchFamily="2" charset="-122"/>
              </a:rPr>
              <a:t>        （</a:t>
            </a:r>
            <a:r>
              <a:rPr lang="en-US" altLang="zh-CN" sz="1200" b="1" dirty="0">
                <a:latin typeface="华文楷体" panose="02010600040101010101" pitchFamily="2" charset="-122"/>
                <a:ea typeface="华文楷体" panose="02010600040101010101" pitchFamily="2" charset="-122"/>
              </a:rPr>
              <a:t>4</a:t>
            </a:r>
            <a:r>
              <a:rPr lang="zh-CN" altLang="en-US" sz="1200" b="1" dirty="0">
                <a:latin typeface="华文楷体" panose="02010600040101010101" pitchFamily="2" charset="-122"/>
                <a:ea typeface="华文楷体" panose="02010600040101010101" pitchFamily="2" charset="-122"/>
              </a:rPr>
              <a:t>）因承包人原因工期延误后的价格调整</a:t>
            </a:r>
            <a:endParaRPr lang="zh-CN" altLang="en-US" sz="12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200" dirty="0">
                <a:latin typeface="华文楷体" panose="02010600040101010101" pitchFamily="2" charset="-122"/>
                <a:ea typeface="华文楷体" panose="02010600040101010101" pitchFamily="2" charset="-122"/>
              </a:rPr>
              <a:t>          因承包人原因未按期竣工的，对合同约定的</a:t>
            </a:r>
            <a:r>
              <a:rPr lang="zh-CN" altLang="en-US" sz="1200" u="sng" dirty="0">
                <a:solidFill>
                  <a:srgbClr val="FF0000"/>
                </a:solidFill>
                <a:latin typeface="华文楷体" panose="02010600040101010101" pitchFamily="2" charset="-122"/>
                <a:ea typeface="华文楷体" panose="02010600040101010101" pitchFamily="2" charset="-122"/>
              </a:rPr>
              <a:t>竣工日期后继续施工的工程</a:t>
            </a:r>
            <a:r>
              <a:rPr lang="zh-CN" altLang="en-US" sz="1200" dirty="0">
                <a:latin typeface="华文楷体" panose="02010600040101010101" pitchFamily="2" charset="-122"/>
                <a:ea typeface="华文楷体" panose="02010600040101010101" pitchFamily="2" charset="-122"/>
              </a:rPr>
              <a:t>，在使用价格调整公式时，应采用计划竣工日期与实际竣工日期的两个价格指数中较低的一个作为现行价格指数。</a:t>
            </a:r>
            <a:endParaRPr lang="en-US" altLang="zh-CN" sz="1200" dirty="0">
              <a:latin typeface="华文楷体" panose="02010600040101010101" pitchFamily="2" charset="-122"/>
              <a:ea typeface="华文楷体" panose="02010600040101010101" pitchFamily="2" charset="-122"/>
            </a:endParaRPr>
          </a:p>
        </p:txBody>
      </p:sp>
      <p:graphicFrame>
        <p:nvGraphicFramePr>
          <p:cNvPr id="45061" name="Object 6"/>
          <p:cNvGraphicFramePr>
            <a:graphicFrameLocks noChangeAspect="1"/>
          </p:cNvGraphicFramePr>
          <p:nvPr/>
        </p:nvGraphicFramePr>
        <p:xfrm>
          <a:off x="1476375" y="1776413"/>
          <a:ext cx="3952875" cy="457200"/>
        </p:xfrm>
        <a:graphic>
          <a:graphicData uri="http://schemas.openxmlformats.org/presentationml/2006/ole">
            <mc:AlternateContent xmlns:mc="http://schemas.openxmlformats.org/markup-compatibility/2006">
              <mc:Choice xmlns:v="urn:schemas-microsoft-com:vml" Requires="v">
                <p:oleObj spid="_x0000_s3078" name="" r:id="rId1" imgW="64731900" imgH="7896225" progId="Equation.3">
                  <p:embed/>
                </p:oleObj>
              </mc:Choice>
              <mc:Fallback>
                <p:oleObj name="" r:id="rId1" imgW="64731900" imgH="7896225" progId="Equation.3">
                  <p:embed/>
                  <p:pic>
                    <p:nvPicPr>
                      <p:cNvPr id="0" name="图片 3077"/>
                      <p:cNvPicPr/>
                      <p:nvPr/>
                    </p:nvPicPr>
                    <p:blipFill>
                      <a:blip r:embed="rId2"/>
                      <a:stretch>
                        <a:fillRect/>
                      </a:stretch>
                    </p:blipFill>
                    <p:spPr>
                      <a:xfrm>
                        <a:off x="1476375" y="1776413"/>
                        <a:ext cx="3952875" cy="457200"/>
                      </a:xfrm>
                      <a:prstGeom prst="rect">
                        <a:avLst/>
                      </a:prstGeom>
                      <a:noFill/>
                      <a:ln w="38100">
                        <a:noFill/>
                        <a:miter/>
                      </a:ln>
                    </p:spPr>
                  </p:pic>
                </p:oleObj>
              </mc:Fallback>
            </mc:AlternateContent>
          </a:graphicData>
        </a:graphic>
      </p:graphicFrame>
      <p:graphicFrame>
        <p:nvGraphicFramePr>
          <p:cNvPr id="45062" name="Object 3"/>
          <p:cNvGraphicFramePr>
            <a:graphicFrameLocks noChangeAspect="1"/>
          </p:cNvGraphicFramePr>
          <p:nvPr/>
        </p:nvGraphicFramePr>
        <p:xfrm>
          <a:off x="4483100" y="3340100"/>
          <a:ext cx="177800" cy="177800"/>
        </p:xfrm>
        <a:graphic>
          <a:graphicData uri="http://schemas.openxmlformats.org/presentationml/2006/ole">
            <mc:AlternateContent xmlns:mc="http://schemas.openxmlformats.org/markup-compatibility/2006">
              <mc:Choice xmlns:v="urn:schemas-microsoft-com:vml" Requires="v">
                <p:oleObj spid="_x0000_s3081" name="" r:id="rId3" imgW="3076575" imgH="3076575" progId="Equation.3">
                  <p:embed/>
                </p:oleObj>
              </mc:Choice>
              <mc:Fallback>
                <p:oleObj name="" r:id="rId3" imgW="3076575" imgH="3076575" progId="Equation.3">
                  <p:embed/>
                  <p:pic>
                    <p:nvPicPr>
                      <p:cNvPr id="0" name="图片 3080"/>
                      <p:cNvPicPr/>
                      <p:nvPr/>
                    </p:nvPicPr>
                    <p:blipFill>
                      <a:blip r:embed="rId4"/>
                      <a:stretch>
                        <a:fillRect/>
                      </a:stretch>
                    </p:blipFill>
                    <p:spPr>
                      <a:xfrm>
                        <a:off x="4483100" y="3340100"/>
                        <a:ext cx="177800" cy="177800"/>
                      </a:xfrm>
                      <a:prstGeom prst="rect">
                        <a:avLst/>
                      </a:prstGeom>
                      <a:noFill/>
                      <a:ln w="38100">
                        <a:noFill/>
                        <a:miter/>
                      </a:ln>
                    </p:spPr>
                  </p:pic>
                </p:oleObj>
              </mc:Fallback>
            </mc:AlternateContent>
          </a:graphicData>
        </a:graphic>
      </p:graphicFrame>
      <p:graphicFrame>
        <p:nvGraphicFramePr>
          <p:cNvPr id="45063" name="Object 4"/>
          <p:cNvGraphicFramePr>
            <a:graphicFrameLocks noChangeAspect="1"/>
          </p:cNvGraphicFramePr>
          <p:nvPr/>
        </p:nvGraphicFramePr>
        <p:xfrm>
          <a:off x="4483100" y="3340100"/>
          <a:ext cx="177800" cy="177800"/>
        </p:xfrm>
        <a:graphic>
          <a:graphicData uri="http://schemas.openxmlformats.org/presentationml/2006/ole">
            <mc:AlternateContent xmlns:mc="http://schemas.openxmlformats.org/markup-compatibility/2006">
              <mc:Choice xmlns:v="urn:schemas-microsoft-com:vml" Requires="v">
                <p:oleObj spid="_x0000_s3080" name="" r:id="rId5" imgW="3076575" imgH="3076575" progId="Equation.3">
                  <p:embed/>
                </p:oleObj>
              </mc:Choice>
              <mc:Fallback>
                <p:oleObj name="" r:id="rId5" imgW="3076575" imgH="3076575" progId="Equation.3">
                  <p:embed/>
                  <p:pic>
                    <p:nvPicPr>
                      <p:cNvPr id="0" name="图片 3079"/>
                      <p:cNvPicPr/>
                      <p:nvPr/>
                    </p:nvPicPr>
                    <p:blipFill>
                      <a:blip r:embed="rId6"/>
                      <a:stretch>
                        <a:fillRect/>
                      </a:stretch>
                    </p:blipFill>
                    <p:spPr>
                      <a:xfrm>
                        <a:off x="4483100" y="3340100"/>
                        <a:ext cx="177800" cy="177800"/>
                      </a:xfrm>
                      <a:prstGeom prst="rect">
                        <a:avLst/>
                      </a:prstGeom>
                      <a:noFill/>
                      <a:ln w="38100">
                        <a:noFill/>
                        <a:miter/>
                      </a:ln>
                    </p:spPr>
                  </p:pic>
                </p:oleObj>
              </mc:Fallback>
            </mc:AlternateContent>
          </a:graphicData>
        </a:graphic>
      </p:graphicFrame>
      <p:graphicFrame>
        <p:nvGraphicFramePr>
          <p:cNvPr id="45064" name="Object 5"/>
          <p:cNvGraphicFramePr>
            <a:graphicFrameLocks noChangeAspect="1"/>
          </p:cNvGraphicFramePr>
          <p:nvPr/>
        </p:nvGraphicFramePr>
        <p:xfrm>
          <a:off x="785813" y="2714625"/>
          <a:ext cx="177800" cy="177800"/>
        </p:xfrm>
        <a:graphic>
          <a:graphicData uri="http://schemas.openxmlformats.org/presentationml/2006/ole">
            <mc:AlternateContent xmlns:mc="http://schemas.openxmlformats.org/markup-compatibility/2006">
              <mc:Choice xmlns:v="urn:schemas-microsoft-com:vml" Requires="v">
                <p:oleObj spid="_x0000_s3079" name="" r:id="rId7" imgW="3076575" imgH="3076575" progId="Equation.3">
                  <p:embed/>
                </p:oleObj>
              </mc:Choice>
              <mc:Fallback>
                <p:oleObj name="" r:id="rId7" imgW="3076575" imgH="3076575" progId="Equation.3">
                  <p:embed/>
                  <p:pic>
                    <p:nvPicPr>
                      <p:cNvPr id="0" name="图片 3078"/>
                      <p:cNvPicPr/>
                      <p:nvPr/>
                    </p:nvPicPr>
                    <p:blipFill>
                      <a:blip r:embed="rId6"/>
                      <a:stretch>
                        <a:fillRect/>
                      </a:stretch>
                    </p:blipFill>
                    <p:spPr>
                      <a:xfrm>
                        <a:off x="785813" y="2714625"/>
                        <a:ext cx="177800" cy="177800"/>
                      </a:xfrm>
                      <a:prstGeom prst="rect">
                        <a:avLst/>
                      </a:prstGeom>
                      <a:noFill/>
                      <a:ln w="38100">
                        <a:noFill/>
                        <a:miter/>
                      </a:ln>
                    </p:spPr>
                  </p:pic>
                </p:oleObj>
              </mc:Fallback>
            </mc:AlternateContent>
          </a:graphicData>
        </a:graphic>
      </p:graphicFrame>
      <p:graphicFrame>
        <p:nvGraphicFramePr>
          <p:cNvPr id="45065" name="Object 6"/>
          <p:cNvGraphicFramePr>
            <a:graphicFrameLocks noChangeAspect="1"/>
          </p:cNvGraphicFramePr>
          <p:nvPr/>
        </p:nvGraphicFramePr>
        <p:xfrm>
          <a:off x="785813" y="3357563"/>
          <a:ext cx="977900" cy="203200"/>
        </p:xfrm>
        <a:graphic>
          <a:graphicData uri="http://schemas.openxmlformats.org/presentationml/2006/ole">
            <mc:AlternateContent xmlns:mc="http://schemas.openxmlformats.org/markup-compatibility/2006">
              <mc:Choice xmlns:v="urn:schemas-microsoft-com:vml" Requires="v">
                <p:oleObj spid="_x0000_s3082" name="" r:id="rId8" imgW="16897350" imgH="3514725" progId="Equation.3">
                  <p:embed/>
                </p:oleObj>
              </mc:Choice>
              <mc:Fallback>
                <p:oleObj name="" r:id="rId8" imgW="16897350" imgH="3514725" progId="Equation.3">
                  <p:embed/>
                  <p:pic>
                    <p:nvPicPr>
                      <p:cNvPr id="0" name="图片 3081"/>
                      <p:cNvPicPr/>
                      <p:nvPr/>
                    </p:nvPicPr>
                    <p:blipFill>
                      <a:blip r:embed="rId9"/>
                      <a:stretch>
                        <a:fillRect/>
                      </a:stretch>
                    </p:blipFill>
                    <p:spPr>
                      <a:xfrm>
                        <a:off x="785813" y="3357563"/>
                        <a:ext cx="977900" cy="203200"/>
                      </a:xfrm>
                      <a:prstGeom prst="rect">
                        <a:avLst/>
                      </a:prstGeom>
                      <a:noFill/>
                      <a:ln w="38100">
                        <a:noFill/>
                        <a:miter/>
                      </a:ln>
                    </p:spPr>
                  </p:pic>
                </p:oleObj>
              </mc:Fallback>
            </mc:AlternateContent>
          </a:graphicData>
        </a:graphic>
      </p:graphicFrame>
      <p:graphicFrame>
        <p:nvGraphicFramePr>
          <p:cNvPr id="45066" name="Object 7"/>
          <p:cNvGraphicFramePr>
            <a:graphicFrameLocks noChangeAspect="1"/>
          </p:cNvGraphicFramePr>
          <p:nvPr/>
        </p:nvGraphicFramePr>
        <p:xfrm>
          <a:off x="785813" y="3786188"/>
          <a:ext cx="1003300" cy="203200"/>
        </p:xfrm>
        <a:graphic>
          <a:graphicData uri="http://schemas.openxmlformats.org/presentationml/2006/ole">
            <mc:AlternateContent xmlns:mc="http://schemas.openxmlformats.org/markup-compatibility/2006">
              <mc:Choice xmlns:v="urn:schemas-microsoft-com:vml" Requires="v">
                <p:oleObj spid="_x0000_s3076" name="" r:id="rId10" imgW="17335500" imgH="3514725" progId="Equation.3">
                  <p:embed/>
                </p:oleObj>
              </mc:Choice>
              <mc:Fallback>
                <p:oleObj name="" r:id="rId10" imgW="17335500" imgH="3514725" progId="Equation.3">
                  <p:embed/>
                  <p:pic>
                    <p:nvPicPr>
                      <p:cNvPr id="0" name="图片 3075"/>
                      <p:cNvPicPr/>
                      <p:nvPr/>
                    </p:nvPicPr>
                    <p:blipFill>
                      <a:blip r:embed="rId11"/>
                      <a:stretch>
                        <a:fillRect/>
                      </a:stretch>
                    </p:blipFill>
                    <p:spPr>
                      <a:xfrm>
                        <a:off x="785813" y="3786188"/>
                        <a:ext cx="1003300" cy="203200"/>
                      </a:xfrm>
                      <a:prstGeom prst="rect">
                        <a:avLst/>
                      </a:prstGeom>
                      <a:noFill/>
                      <a:ln w="38100">
                        <a:noFill/>
                        <a:miter/>
                      </a:ln>
                    </p:spPr>
                  </p:pic>
                </p:oleObj>
              </mc:Fallback>
            </mc:AlternateContent>
          </a:graphicData>
        </a:graphic>
      </p:graphicFrame>
      <p:graphicFrame>
        <p:nvGraphicFramePr>
          <p:cNvPr id="45067" name="Object 8"/>
          <p:cNvGraphicFramePr>
            <a:graphicFrameLocks noChangeAspect="1"/>
          </p:cNvGraphicFramePr>
          <p:nvPr/>
        </p:nvGraphicFramePr>
        <p:xfrm>
          <a:off x="785813" y="3571875"/>
          <a:ext cx="1003300" cy="203200"/>
        </p:xfrm>
        <a:graphic>
          <a:graphicData uri="http://schemas.openxmlformats.org/presentationml/2006/ole">
            <mc:AlternateContent xmlns:mc="http://schemas.openxmlformats.org/markup-compatibility/2006">
              <mc:Choice xmlns:v="urn:schemas-microsoft-com:vml" Requires="v">
                <p:oleObj spid="_x0000_s3077" name="" r:id="rId12" imgW="17335500" imgH="3514725" progId="Equation.3">
                  <p:embed/>
                </p:oleObj>
              </mc:Choice>
              <mc:Fallback>
                <p:oleObj name="" r:id="rId12" imgW="17335500" imgH="3514725" progId="Equation.3">
                  <p:embed/>
                  <p:pic>
                    <p:nvPicPr>
                      <p:cNvPr id="0" name="图片 3076"/>
                      <p:cNvPicPr/>
                      <p:nvPr/>
                    </p:nvPicPr>
                    <p:blipFill>
                      <a:blip r:embed="rId13"/>
                      <a:stretch>
                        <a:fillRect/>
                      </a:stretch>
                    </p:blipFill>
                    <p:spPr>
                      <a:xfrm>
                        <a:off x="785813" y="3571875"/>
                        <a:ext cx="1003300" cy="203200"/>
                      </a:xfrm>
                      <a:prstGeom prst="rect">
                        <a:avLst/>
                      </a:prstGeom>
                      <a:noFill/>
                      <a:ln w="38100">
                        <a:noFill/>
                        <a:miter/>
                      </a:ln>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a:xfrm>
            <a:off x="428625" y="142875"/>
            <a:ext cx="8229600" cy="571500"/>
          </a:xfrm>
          <a:ln/>
        </p:spPr>
        <p:txBody>
          <a:bodyPr vert="horz" wrap="square" lIns="91440" tIns="45720" rIns="91440" bIns="45720" anchor="ctr"/>
          <a:p>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4608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6084" name="内容占位符 3"/>
          <p:cNvSpPr>
            <a:spLocks noGrp="1"/>
          </p:cNvSpPr>
          <p:nvPr>
            <p:ph sz="half" idx="1"/>
          </p:nvPr>
        </p:nvSpPr>
        <p:spPr>
          <a:xfrm>
            <a:off x="0" y="785813"/>
            <a:ext cx="9144000" cy="5786437"/>
          </a:xfrm>
          <a:ln/>
        </p:spPr>
        <p:txBody>
          <a:bodyPr vert="horz" wrap="square" lIns="91440" tIns="45720" rIns="91440" bIns="45720" anchor="t"/>
          <a:p>
            <a:pPr>
              <a:buClrTx/>
              <a:buSzTx/>
              <a:buFont typeface="Arial" panose="020B0604020202020204" pitchFamily="34" charset="0"/>
            </a:pPr>
            <a:r>
              <a:rPr lang="zh-CN" altLang="en-US" sz="1400" b="1" dirty="0">
                <a:latin typeface="华文楷体" panose="02010600040101010101" pitchFamily="2" charset="-122"/>
                <a:ea typeface="华文楷体" panose="02010600040101010101" pitchFamily="2" charset="-122"/>
              </a:rPr>
              <a:t>第</a:t>
            </a:r>
            <a:r>
              <a:rPr lang="en-US" altLang="zh-CN" sz="1400" b="1" dirty="0">
                <a:latin typeface="华文楷体" panose="02010600040101010101" pitchFamily="2" charset="-122"/>
                <a:ea typeface="华文楷体" panose="02010600040101010101" pitchFamily="2" charset="-122"/>
              </a:rPr>
              <a:t>2</a:t>
            </a:r>
            <a:r>
              <a:rPr lang="zh-CN" altLang="en-US" sz="1400" b="1" dirty="0">
                <a:latin typeface="华文楷体" panose="02010600040101010101" pitchFamily="2" charset="-122"/>
                <a:ea typeface="华文楷体" panose="02010600040101010101" pitchFamily="2" charset="-122"/>
              </a:rPr>
              <a:t>种方式：采用</a:t>
            </a:r>
            <a:r>
              <a:rPr lang="zh-CN" altLang="en-US" sz="1400" b="1" u="sng" dirty="0">
                <a:solidFill>
                  <a:srgbClr val="FF0000"/>
                </a:solidFill>
                <a:latin typeface="华文楷体" panose="02010600040101010101" pitchFamily="2" charset="-122"/>
                <a:ea typeface="华文楷体" panose="02010600040101010101" pitchFamily="2" charset="-122"/>
              </a:rPr>
              <a:t>造价信息</a:t>
            </a:r>
            <a:r>
              <a:rPr lang="zh-CN" altLang="en-US" sz="1400" b="1" dirty="0">
                <a:latin typeface="华文楷体" panose="02010600040101010101" pitchFamily="2" charset="-122"/>
                <a:ea typeface="华文楷体" panose="02010600040101010101" pitchFamily="2" charset="-122"/>
              </a:rPr>
              <a:t>进行价格调整。</a:t>
            </a:r>
            <a:endParaRPr lang="zh-CN" altLang="en-US" sz="1400" b="1"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合同履行期间，因人工、材料、工程设备和机械台班价格波动影响合同价格时</a:t>
            </a:r>
            <a:r>
              <a:rPr lang="zh-CN" altLang="en-US" sz="1400" u="sng" dirty="0">
                <a:solidFill>
                  <a:srgbClr val="FF0000"/>
                </a:solidFill>
                <a:latin typeface="华文楷体" panose="02010600040101010101" pitchFamily="2" charset="-122"/>
                <a:ea typeface="华文楷体" panose="02010600040101010101" pitchFamily="2" charset="-122"/>
              </a:rPr>
              <a:t>，人工、机械使用费按照国家或省、自治区、直辖市建设行政管理部门、行业建设管理部门或其授权的工程造价管理机构发布的人工、机械使用费系数进行调整；需要进行价格调整的材料，其单价和采购数量应由发包人审批，</a:t>
            </a:r>
            <a:r>
              <a:rPr lang="zh-CN" altLang="en-US" sz="1400" dirty="0">
                <a:latin typeface="华文楷体" panose="02010600040101010101" pitchFamily="2" charset="-122"/>
                <a:ea typeface="华文楷体" panose="02010600040101010101" pitchFamily="2" charset="-122"/>
              </a:rPr>
              <a:t>发包人确认需调整的材料单价及数量，作为调整合同价格的依据。</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1</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人工单价</a:t>
            </a:r>
            <a:r>
              <a:rPr lang="zh-CN" altLang="en-US" sz="1400" dirty="0">
                <a:latin typeface="华文楷体" panose="02010600040101010101" pitchFamily="2" charset="-122"/>
                <a:ea typeface="华文楷体" panose="02010600040101010101" pitchFamily="2" charset="-122"/>
              </a:rPr>
              <a:t>发生变化且符合省级或行业建设主管部门发布的人工费调整规定，合同当事人应按</a:t>
            </a:r>
            <a:r>
              <a:rPr lang="zh-CN" altLang="en-US" sz="1400" dirty="0">
                <a:solidFill>
                  <a:srgbClr val="FF0000"/>
                </a:solidFill>
                <a:latin typeface="华文楷体" panose="02010600040101010101" pitchFamily="2" charset="-122"/>
                <a:ea typeface="华文楷体" panose="02010600040101010101" pitchFamily="2" charset="-122"/>
              </a:rPr>
              <a:t>省级或行业建设主管部门或其授权的工程造价管理机构</a:t>
            </a:r>
            <a:r>
              <a:rPr lang="zh-CN" altLang="en-US" sz="1400" dirty="0">
                <a:latin typeface="华文楷体" panose="02010600040101010101" pitchFamily="2" charset="-122"/>
                <a:ea typeface="华文楷体" panose="02010600040101010101" pitchFamily="2" charset="-122"/>
              </a:rPr>
              <a:t>发布的人工费等文件调整合同价格，但承包人对人工费或人工单价的报价高于发布价格的除外。</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a:t>
            </a:r>
            <a:r>
              <a:rPr lang="en-US" altLang="zh-CN" sz="1400" dirty="0">
                <a:latin typeface="华文楷体" panose="02010600040101010101" pitchFamily="2" charset="-122"/>
                <a:ea typeface="华文楷体" panose="02010600040101010101" pitchFamily="2" charset="-122"/>
              </a:rPr>
              <a:t>2</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材料、工程设备价格</a:t>
            </a:r>
            <a:r>
              <a:rPr lang="zh-CN" altLang="en-US" sz="1400" dirty="0">
                <a:latin typeface="华文楷体" panose="02010600040101010101" pitchFamily="2" charset="-122"/>
                <a:ea typeface="华文楷体" panose="02010600040101010101" pitchFamily="2" charset="-122"/>
              </a:rPr>
              <a:t>变化的价款调整按照发包人提供的基准价格，按以下风险范围规定执行</a:t>
            </a:r>
            <a:r>
              <a:rPr lang="en-US" altLang="zh-CN"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①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已标价工程量清单或预算书中载明材料单价低于基准价格的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：除专用合同条款另有约定外，合同履行期间材料单价涨幅以基准价格为基础超过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时，或材料单价跌幅以在已标价工程量清单或预算书中载明材料单价为基础超过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时，其超过部分据实调整。</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②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已标价工程量清单或预算书中载明材料单价高于基准价格的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：除专用合同条款另有约定外，合同履行期间材料单价跌幅以基准价格为基础超过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时，材料单价涨幅以在已标价工程量清单或预算书中载明材料单价为基础超过</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时，其超过部分据实调整。</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③  承包人在</a:t>
            </a:r>
            <a:r>
              <a:rPr lang="zh-CN" altLang="en-US" sz="1400" dirty="0">
                <a:solidFill>
                  <a:srgbClr val="FF0000"/>
                </a:solidFill>
                <a:latin typeface="华文楷体" panose="02010600040101010101" pitchFamily="2" charset="-122"/>
                <a:ea typeface="华文楷体" panose="02010600040101010101" pitchFamily="2" charset="-122"/>
              </a:rPr>
              <a:t>已标价工程量清单或预算书中载明材料单价等于基准价格的</a:t>
            </a:r>
            <a:r>
              <a:rPr lang="zh-CN" altLang="en-US" sz="1400" dirty="0">
                <a:latin typeface="华文楷体" panose="02010600040101010101" pitchFamily="2" charset="-122"/>
                <a:ea typeface="华文楷体" panose="02010600040101010101" pitchFamily="2" charset="-122"/>
              </a:rPr>
              <a:t>：除专用合同条款另有约定外，合同履行期间材料单价涨跌幅以基准价格为基础</a:t>
            </a:r>
            <a:r>
              <a:rPr lang="zh-CN" altLang="en-US" sz="1400" dirty="0">
                <a:solidFill>
                  <a:srgbClr val="FF0000"/>
                </a:solidFill>
                <a:latin typeface="华文楷体" panose="02010600040101010101" pitchFamily="2" charset="-122"/>
                <a:ea typeface="华文楷体" panose="02010600040101010101" pitchFamily="2" charset="-122"/>
              </a:rPr>
              <a:t>超过</a:t>
            </a:r>
            <a:r>
              <a:rPr lang="en-US" altLang="zh-CN" sz="1400" dirty="0">
                <a:solidFill>
                  <a:srgbClr val="FF0000"/>
                </a:solidFill>
                <a:latin typeface="华文楷体" panose="02010600040101010101" pitchFamily="2" charset="-122"/>
                <a:ea typeface="华文楷体" panose="02010600040101010101" pitchFamily="2" charset="-122"/>
              </a:rPr>
              <a:t>±5%</a:t>
            </a:r>
            <a:r>
              <a:rPr lang="zh-CN" altLang="en-US" sz="1400" dirty="0">
                <a:solidFill>
                  <a:srgbClr val="FF0000"/>
                </a:solidFill>
                <a:latin typeface="华文楷体" panose="02010600040101010101" pitchFamily="2" charset="-122"/>
                <a:ea typeface="华文楷体" panose="02010600040101010101" pitchFamily="2" charset="-122"/>
              </a:rPr>
              <a:t>时</a:t>
            </a:r>
            <a:r>
              <a:rPr lang="zh-CN" altLang="en-US" sz="1400" dirty="0">
                <a:latin typeface="华文楷体" panose="02010600040101010101" pitchFamily="2" charset="-122"/>
                <a:ea typeface="华文楷体" panose="02010600040101010101" pitchFamily="2" charset="-122"/>
              </a:rPr>
              <a:t>，其超过部分据实调整。</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④承包人</a:t>
            </a:r>
            <a:r>
              <a:rPr lang="zh-CN" altLang="en-US" sz="1400" dirty="0">
                <a:solidFill>
                  <a:srgbClr val="FF0000"/>
                </a:solidFill>
                <a:latin typeface="华文楷体" panose="02010600040101010101" pitchFamily="2" charset="-122"/>
                <a:ea typeface="华文楷体" panose="02010600040101010101" pitchFamily="2" charset="-122"/>
              </a:rPr>
              <a:t>应在采购材料前将采购数量和新的材料单价报发包人核对</a:t>
            </a:r>
            <a:r>
              <a:rPr lang="zh-CN" altLang="en-US" sz="1400" dirty="0">
                <a:latin typeface="华文楷体" panose="02010600040101010101" pitchFamily="2" charset="-122"/>
                <a:ea typeface="华文楷体" panose="02010600040101010101" pitchFamily="2" charset="-122"/>
              </a:rPr>
              <a:t>，发包人确认用于工程时，发包人应确认采购材料的数量和单价。发包人在收到承包人报送的确认资料后</a:t>
            </a:r>
            <a:r>
              <a:rPr lang="en-US" altLang="zh-CN" sz="1400" dirty="0">
                <a:latin typeface="华文楷体" panose="02010600040101010101" pitchFamily="2" charset="-122"/>
                <a:ea typeface="华文楷体" panose="02010600040101010101" pitchFamily="2" charset="-122"/>
              </a:rPr>
              <a:t>5</a:t>
            </a:r>
            <a:r>
              <a:rPr lang="zh-CN" altLang="en-US" sz="1400" dirty="0">
                <a:latin typeface="华文楷体" panose="02010600040101010101" pitchFamily="2" charset="-122"/>
                <a:ea typeface="华文楷体" panose="02010600040101010101" pitchFamily="2" charset="-122"/>
              </a:rPr>
              <a:t>天内不予答复的视为认可，作为调整合同价格的依据。未经发包人事先核对，承包人自行采购材料的，发包人有权不予调整合同价格。发包人同意的，可以调整合同价格。</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前述</a:t>
            </a:r>
            <a:r>
              <a:rPr lang="zh-CN" altLang="en-US" sz="1400" b="1" u="sng" dirty="0">
                <a:solidFill>
                  <a:srgbClr val="FF0000"/>
                </a:solidFill>
                <a:latin typeface="华文楷体" panose="02010600040101010101" pitchFamily="2" charset="-122"/>
                <a:ea typeface="华文楷体" panose="02010600040101010101" pitchFamily="2" charset="-122"/>
              </a:rPr>
              <a:t>基准价格</a:t>
            </a:r>
            <a:r>
              <a:rPr lang="zh-CN" altLang="en-US" sz="1400" dirty="0">
                <a:latin typeface="华文楷体" panose="02010600040101010101" pitchFamily="2" charset="-122"/>
                <a:ea typeface="华文楷体" panose="02010600040101010101" pitchFamily="2" charset="-122"/>
              </a:rPr>
              <a:t>是指</a:t>
            </a:r>
            <a:r>
              <a:rPr lang="zh-CN" altLang="en-US" sz="1400" u="sng" dirty="0">
                <a:solidFill>
                  <a:srgbClr val="FF0000"/>
                </a:solidFill>
                <a:latin typeface="华文楷体" panose="02010600040101010101" pitchFamily="2" charset="-122"/>
                <a:ea typeface="华文楷体" panose="02010600040101010101" pitchFamily="2" charset="-122"/>
              </a:rPr>
              <a:t>由发包人在招标文件或专用合同条款中给定的材料、工程设备的价格，该价格原则上应当按照省级或行业建设主管部门或其授权的工程造价管理机构发布的信息价编制</a:t>
            </a:r>
            <a:r>
              <a:rPr lang="zh-CN" altLang="en-US" sz="1400" dirty="0">
                <a:latin typeface="华文楷体" panose="02010600040101010101" pitchFamily="2" charset="-122"/>
                <a:ea typeface="华文楷体" panose="02010600040101010101" pitchFamily="2" charset="-122"/>
              </a:rPr>
              <a:t>。</a:t>
            </a:r>
            <a:endParaRPr lang="zh-CN" altLang="en-US" sz="1400" dirty="0">
              <a:latin typeface="华文楷体" panose="02010600040101010101" pitchFamily="2" charset="-122"/>
              <a:ea typeface="华文楷体" panose="02010600040101010101" pitchFamily="2" charset="-122"/>
            </a:endParaRPr>
          </a:p>
          <a:p>
            <a:pPr>
              <a:buClrTx/>
              <a:buSzTx/>
              <a:buFont typeface="Arial" panose="020B0604020202020204" pitchFamily="34" charset="0"/>
              <a:buNone/>
            </a:pPr>
            <a:r>
              <a:rPr lang="zh-CN" altLang="en-US" sz="1400" dirty="0">
                <a:latin typeface="华文楷体" panose="02010600040101010101" pitchFamily="2" charset="-122"/>
                <a:ea typeface="华文楷体" panose="02010600040101010101" pitchFamily="2" charset="-122"/>
              </a:rPr>
              <a:t> （</a:t>
            </a:r>
            <a:r>
              <a:rPr lang="en-US" altLang="zh-CN" sz="1400" dirty="0">
                <a:latin typeface="华文楷体" panose="02010600040101010101" pitchFamily="2" charset="-122"/>
                <a:ea typeface="华文楷体" panose="02010600040101010101" pitchFamily="2" charset="-122"/>
              </a:rPr>
              <a:t>3</a:t>
            </a:r>
            <a:r>
              <a:rPr lang="zh-CN" altLang="en-US" sz="1400" dirty="0">
                <a:latin typeface="华文楷体" panose="02010600040101010101" pitchFamily="2" charset="-122"/>
                <a:ea typeface="华文楷体" panose="02010600040101010101" pitchFamily="2" charset="-122"/>
              </a:rPr>
              <a:t>）</a:t>
            </a:r>
            <a:r>
              <a:rPr lang="zh-CN" altLang="en-US" sz="1400" b="1" u="sng" dirty="0">
                <a:solidFill>
                  <a:srgbClr val="FF0000"/>
                </a:solidFill>
                <a:latin typeface="华文楷体" panose="02010600040101010101" pitchFamily="2" charset="-122"/>
                <a:ea typeface="华文楷体" panose="02010600040101010101" pitchFamily="2" charset="-122"/>
              </a:rPr>
              <a:t>施工机械台班单价或施工机械使用费</a:t>
            </a:r>
            <a:r>
              <a:rPr lang="zh-CN" altLang="en-US" sz="1400" dirty="0">
                <a:latin typeface="华文楷体" panose="02010600040101010101" pitchFamily="2" charset="-122"/>
                <a:ea typeface="华文楷体" panose="02010600040101010101" pitchFamily="2" charset="-122"/>
              </a:rPr>
              <a:t>发生变化超过省级或行业建设主管部门或其授权的工程造价管理机构规定的范围时，按规定调整合同价格。</a:t>
            </a:r>
            <a:endParaRPr lang="zh-CN" altLang="en-US" sz="1400" dirty="0">
              <a:latin typeface="华文楷体" panose="02010600040101010101" pitchFamily="2" charset="-122"/>
              <a:ea typeface="华文楷体"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47107" name="内容占位符 2"/>
          <p:cNvSpPr>
            <a:spLocks noGrp="1"/>
          </p:cNvSpPr>
          <p:nvPr>
            <p:ph sz="half" idx="1"/>
          </p:nvPr>
        </p:nvSpPr>
        <p:spPr>
          <a:xfrm>
            <a:off x="285750" y="1571625"/>
            <a:ext cx="2071688" cy="4554538"/>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示范文本关于调价的规定</a:t>
            </a:r>
            <a:endParaRPr lang="zh-CN" altLang="zh-CN" sz="2000" b="1" kern="1200" dirty="0">
              <a:latin typeface="+mn-lt"/>
              <a:ea typeface="+mn-ea"/>
              <a:cs typeface="宋体" panose="02010600030101010101" pitchFamily="2" charset="-122"/>
            </a:endParaRPr>
          </a:p>
          <a:p>
            <a:pPr eaLnBrk="1" hangingPunct="1">
              <a:buClrTx/>
              <a:buSzTx/>
            </a:pPr>
            <a:endParaRPr lang="en-US" altLang="zh-CN"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47108" name="内容占位符 3"/>
          <p:cNvSpPr>
            <a:spLocks noGrp="1"/>
          </p:cNvSpPr>
          <p:nvPr>
            <p:ph sz="half" idx="2"/>
          </p:nvPr>
        </p:nvSpPr>
        <p:spPr>
          <a:xfrm>
            <a:off x="2357438" y="1571625"/>
            <a:ext cx="6429375" cy="4786313"/>
          </a:xfrm>
          <a:ln/>
        </p:spPr>
        <p:txBody>
          <a:bodyPr vert="horz" wrap="square" lIns="91440" tIns="45720" rIns="91440" bIns="45720" anchor="t"/>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第</a:t>
            </a:r>
            <a:r>
              <a:rPr lang="en-US" altLang="zh-CN" sz="1600" b="1" kern="1200" dirty="0">
                <a:latin typeface="宋体" panose="02010600030101010101" pitchFamily="2" charset="-122"/>
                <a:ea typeface="+mn-ea"/>
                <a:cs typeface="宋体" panose="02010600030101010101" pitchFamily="2" charset="-122"/>
              </a:rPr>
              <a:t>11.2</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宋体" panose="02010600030101010101" pitchFamily="2" charset="-122"/>
                <a:ea typeface="+mn-ea"/>
                <a:cs typeface="宋体" panose="02010600030101010101" pitchFamily="2" charset="-122"/>
              </a:rPr>
              <a:t>法律变化引起的调整</a:t>
            </a:r>
            <a:r>
              <a:rPr lang="en-US" altLang="zh-CN" sz="1600" b="1" kern="1200" dirty="0">
                <a:latin typeface="宋体" panose="02010600030101010101" pitchFamily="2" charset="-122"/>
                <a:ea typeface="+mn-ea"/>
                <a:cs typeface="宋体" panose="02010600030101010101" pitchFamily="2" charset="-122"/>
              </a:rPr>
              <a:t>]</a:t>
            </a:r>
            <a:endParaRPr lang="en-US" altLang="zh-CN" sz="1600" b="1" kern="1200" dirty="0">
              <a:latin typeface="宋体" panose="02010600030101010101" pitchFamily="2" charset="-122"/>
              <a:ea typeface="+mn-ea"/>
              <a:cs typeface="宋体" panose="02010600030101010101" pitchFamily="2" charset="-122"/>
            </a:endParaRPr>
          </a:p>
          <a:p>
            <a:pPr algn="just">
              <a:lnSpc>
                <a:spcPct val="150000"/>
              </a:lnSpc>
              <a:buClrTx/>
              <a:buSzTx/>
              <a:buNone/>
            </a:pPr>
            <a:r>
              <a:rPr lang="zh-CN" altLang="en-US" sz="1600" kern="1200" dirty="0">
                <a:solidFill>
                  <a:srgbClr val="FF0000"/>
                </a:solidFill>
                <a:latin typeface="宋体" panose="02010600030101010101" pitchFamily="2" charset="-122"/>
                <a:ea typeface="+mn-ea"/>
                <a:cs typeface="宋体" panose="02010600030101010101" pitchFamily="2" charset="-122"/>
              </a:rPr>
              <a:t>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“基准日期后</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，法律变化导致承包人在合同履行过程中所需要的费用发生</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除第</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11.1</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款</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市场价格波动引起的调整</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约定以外的增加</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时，由发包人承担由此增加的费用；减少时，应从合同价格中予以扣减。基准日期后，因法律变化造成工期延误时，工期应予以顺延。</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因法律变化引起的合同价格和工期调整，合同当事人无法达成一致的，由总监理工程师按第</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商定或确定</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的约定处理。</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因承包人原因造成工期延误，在工期延误期间出现法律变化的，由此增加的费用和（或）延误的工期由承包人承担。”</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nSpc>
                <a:spcPct val="150000"/>
              </a:lnSpc>
              <a:buClrTx/>
              <a:buSzTx/>
            </a:pPr>
            <a:r>
              <a:rPr lang="zh-CN" altLang="en-US" sz="1600" kern="1200" dirty="0">
                <a:latin typeface="宋体" panose="02010600030101010101" pitchFamily="2" charset="-122"/>
                <a:ea typeface="+mn-ea"/>
                <a:cs typeface="宋体" panose="02010600030101010101" pitchFamily="2" charset="-122"/>
              </a:rPr>
              <a:t>什么是法律？</a:t>
            </a:r>
            <a:endParaRPr lang="en-US" altLang="zh-CN" sz="1600" kern="1200" dirty="0">
              <a:latin typeface="宋体" panose="02010600030101010101" pitchFamily="2" charset="-122"/>
              <a:ea typeface="+mn-ea"/>
              <a:cs typeface="宋体" panose="02010600030101010101" pitchFamily="2" charset="-122"/>
            </a:endParaRPr>
          </a:p>
          <a:p>
            <a:pPr>
              <a:lnSpc>
                <a:spcPct val="150000"/>
              </a:lnSpc>
              <a:buClrTx/>
              <a:buSzTx/>
            </a:pPr>
            <a:r>
              <a:rPr lang="zh-CN" altLang="zh-CN" sz="1600" kern="1200" dirty="0">
                <a:latin typeface="宋体" panose="02010600030101010101" pitchFamily="2" charset="-122"/>
                <a:ea typeface="+mn-ea"/>
                <a:cs typeface="宋体" panose="02010600030101010101" pitchFamily="2" charset="-122"/>
              </a:rPr>
              <a:t>政府文件</a:t>
            </a:r>
            <a:r>
              <a:rPr lang="zh-CN" altLang="en-US" sz="1600" kern="1200" dirty="0">
                <a:latin typeface="宋体" panose="02010600030101010101" pitchFamily="2" charset="-122"/>
                <a:ea typeface="+mn-ea"/>
                <a:cs typeface="宋体" panose="02010600030101010101" pitchFamily="2" charset="-122"/>
              </a:rPr>
              <a:t>而非法律法规变更引起的费用增加和工期延误如何处理？</a:t>
            </a:r>
            <a:endParaRPr lang="en-US" altLang="zh-CN" sz="1600" kern="1200" dirty="0">
              <a:latin typeface="宋体" panose="02010600030101010101" pitchFamily="2" charset="-122"/>
              <a:ea typeface="+mn-ea"/>
              <a:cs typeface="宋体" panose="02010600030101010101" pitchFamily="2" charset="-122"/>
            </a:endParaRPr>
          </a:p>
          <a:p>
            <a:pPr>
              <a:lnSpc>
                <a:spcPct val="150000"/>
              </a:lnSpc>
              <a:buClrTx/>
              <a:buSzTx/>
            </a:pPr>
            <a:r>
              <a:rPr lang="zh-CN" altLang="en-US" sz="1600" kern="1200" dirty="0">
                <a:latin typeface="宋体" panose="02010600030101010101" pitchFamily="2" charset="-122"/>
                <a:ea typeface="+mn-ea"/>
                <a:cs typeface="宋体" panose="02010600030101010101" pitchFamily="2" charset="-122"/>
              </a:rPr>
              <a:t>工期延误期间法律变化增加的费用和（或）延误的工期的承担？</a:t>
            </a:r>
            <a:endParaRPr lang="zh-CN" altLang="en-US" sz="1600" kern="1200" dirty="0">
              <a:latin typeface="宋体" panose="02010600030101010101" pitchFamily="2" charset="-122"/>
              <a:ea typeface="+mn-ea"/>
              <a:cs typeface="宋体" panose="02010600030101010101" pitchFamily="2" charset="-122"/>
            </a:endParaRPr>
          </a:p>
        </p:txBody>
      </p:sp>
      <p:sp>
        <p:nvSpPr>
          <p:cNvPr id="4710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华文隶书" panose="02010800040101010101" pitchFamily="2" charset="-122"/>
              <a:ea typeface="华文隶书" panose="02010800040101010101" pitchFamily="2" charset="-122"/>
            </a:endParaRPr>
          </a:p>
        </p:txBody>
      </p:sp>
      <p:sp>
        <p:nvSpPr>
          <p:cNvPr id="48131"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sz="3600" b="1" dirty="0">
              <a:solidFill>
                <a:schemeClr val="tx2"/>
              </a:solidFill>
              <a:latin typeface="隶书" panose="02010509060101010101" pitchFamily="49" charset="-122"/>
              <a:ea typeface="隶书" panose="02010509060101010101" pitchFamily="49" charset="-122"/>
            </a:endParaRPr>
          </a:p>
          <a:p>
            <a:pPr marL="0" indent="0" algn="ctr" eaLnBrk="1" hangingPunct="1">
              <a:lnSpc>
                <a:spcPct val="150000"/>
              </a:lnSpc>
              <a:buNone/>
            </a:pPr>
            <a:r>
              <a:rPr lang="zh-CN" altLang="en-US" sz="3600" b="1" dirty="0">
                <a:solidFill>
                  <a:schemeClr val="tx2"/>
                </a:solidFill>
                <a:latin typeface="隶书" panose="02010509060101010101" pitchFamily="49" charset="-122"/>
                <a:ea typeface="隶书" panose="02010509060101010101" pitchFamily="49" charset="-122"/>
              </a:rPr>
              <a:t>工程洽商变更风险防范</a:t>
            </a:r>
            <a:endParaRPr lang="zh-CN" altLang="en-US" sz="3600" b="1" dirty="0">
              <a:solidFill>
                <a:schemeClr val="tx2"/>
              </a:solidFill>
              <a:latin typeface="隶书" panose="02010509060101010101" pitchFamily="49" charset="-122"/>
              <a:ea typeface="隶书" panose="02010509060101010101" pitchFamily="49" charset="-122"/>
            </a:endParaRPr>
          </a:p>
        </p:txBody>
      </p:sp>
      <p:sp>
        <p:nvSpPr>
          <p:cNvPr id="48132"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49155" name="内容占位符 2"/>
          <p:cNvSpPr>
            <a:spLocks noGrp="1"/>
          </p:cNvSpPr>
          <p:nvPr>
            <p:ph sz="half" idx="1"/>
          </p:nvPr>
        </p:nvSpPr>
        <p:spPr>
          <a:xfrm>
            <a:off x="457200" y="1600200"/>
            <a:ext cx="3686175" cy="4525963"/>
          </a:xfrm>
          <a:ln/>
        </p:spPr>
        <p:txBody>
          <a:bodyPr vert="horz" wrap="square" lIns="91440" tIns="45720" rIns="91440" bIns="45720" anchor="t"/>
          <a:p>
            <a:pPr algn="just" eaLnBrk="1" hangingPunct="1">
              <a:lnSpc>
                <a:spcPct val="150000"/>
              </a:lnSpc>
              <a:buClrTx/>
              <a:buSzTx/>
            </a:pPr>
            <a:r>
              <a:rPr lang="zh-CN" altLang="en-US" sz="2000" b="1" kern="1200" dirty="0">
                <a:solidFill>
                  <a:schemeClr val="tx2"/>
                </a:solidFill>
                <a:latin typeface="Times New Roman" panose="02020603050405020304" pitchFamily="18" charset="0"/>
                <a:ea typeface="+mn-ea"/>
                <a:cs typeface="宋体" panose="02010600030101010101" pitchFamily="2" charset="-122"/>
              </a:rPr>
              <a:t>住建部</a:t>
            </a:r>
            <a:r>
              <a:rPr lang="en-US" altLang="zh-CN" sz="2000" b="1" kern="1200" dirty="0">
                <a:solidFill>
                  <a:schemeClr val="tx2"/>
                </a:solidFill>
                <a:latin typeface="Times New Roman" panose="02020603050405020304" pitchFamily="18" charset="0"/>
                <a:ea typeface="+mn-ea"/>
                <a:cs typeface="宋体" panose="02010600030101010101" pitchFamily="2" charset="-122"/>
              </a:rPr>
              <a:t>2013</a:t>
            </a:r>
            <a:r>
              <a:rPr lang="zh-CN" altLang="en-US" sz="2000" b="1" kern="1200" dirty="0">
                <a:solidFill>
                  <a:schemeClr val="tx2"/>
                </a:solidFill>
                <a:latin typeface="Times New Roman" panose="02020603050405020304" pitchFamily="18" charset="0"/>
                <a:ea typeface="+mn-ea"/>
                <a:cs typeface="宋体" panose="02010600030101010101" pitchFamily="2" charset="-122"/>
              </a:rPr>
              <a:t>版施工合同示范文本第</a:t>
            </a:r>
            <a:r>
              <a:rPr lang="en-US" altLang="zh-CN" sz="2000" b="1" kern="1200" dirty="0">
                <a:solidFill>
                  <a:schemeClr val="tx2"/>
                </a:solidFill>
                <a:latin typeface="Times New Roman" panose="02020603050405020304" pitchFamily="18" charset="0"/>
                <a:ea typeface="+mn-ea"/>
                <a:cs typeface="宋体" panose="02010600030101010101" pitchFamily="2" charset="-122"/>
              </a:rPr>
              <a:t>10</a:t>
            </a:r>
            <a:r>
              <a:rPr lang="zh-CN" altLang="en-US" sz="2000" b="1" kern="1200" dirty="0">
                <a:solidFill>
                  <a:schemeClr val="tx2"/>
                </a:solidFill>
                <a:latin typeface="Times New Roman" panose="02020603050405020304" pitchFamily="18" charset="0"/>
                <a:ea typeface="+mn-ea"/>
                <a:cs typeface="宋体" panose="02010600030101010101" pitchFamily="2" charset="-122"/>
              </a:rPr>
              <a:t>条</a:t>
            </a:r>
            <a:r>
              <a:rPr lang="en-US" altLang="zh-CN" sz="2000" b="1" kern="1200" dirty="0">
                <a:solidFill>
                  <a:schemeClr val="tx2"/>
                </a:solidFill>
                <a:latin typeface="Times New Roman" panose="02020603050405020304" pitchFamily="18" charset="0"/>
                <a:ea typeface="+mn-ea"/>
                <a:cs typeface="宋体" panose="02010600030101010101" pitchFamily="2" charset="-122"/>
              </a:rPr>
              <a:t>[</a:t>
            </a:r>
            <a:r>
              <a:rPr lang="zh-CN" altLang="zh-CN" sz="2000" b="1" kern="1200" dirty="0">
                <a:solidFill>
                  <a:schemeClr val="tx2"/>
                </a:solidFill>
                <a:latin typeface="Times New Roman" panose="02020603050405020304" pitchFamily="18" charset="0"/>
                <a:ea typeface="+mn-ea"/>
                <a:cs typeface="宋体" panose="02010600030101010101" pitchFamily="2" charset="-122"/>
              </a:rPr>
              <a:t>变更</a:t>
            </a:r>
            <a:r>
              <a:rPr lang="en-US" altLang="zh-CN" sz="2000" b="1" kern="1200" dirty="0">
                <a:solidFill>
                  <a:schemeClr val="tx2"/>
                </a:solidFill>
                <a:latin typeface="Times New Roman" panose="02020603050405020304" pitchFamily="18" charset="0"/>
                <a:ea typeface="+mn-ea"/>
                <a:cs typeface="宋体" panose="02010600030101010101" pitchFamily="2" charset="-122"/>
              </a:rPr>
              <a:t>]</a:t>
            </a:r>
            <a:r>
              <a:rPr lang="zh-CN" altLang="en-US" sz="2000" b="1" kern="1200" dirty="0">
                <a:solidFill>
                  <a:schemeClr val="tx2"/>
                </a:solidFill>
                <a:latin typeface="Times New Roman" panose="02020603050405020304" pitchFamily="18" charset="0"/>
                <a:ea typeface="+mn-ea"/>
                <a:cs typeface="宋体" panose="02010600030101010101" pitchFamily="2" charset="-122"/>
              </a:rPr>
              <a:t>的规定</a:t>
            </a:r>
            <a:endParaRPr lang="zh-CN" altLang="zh-CN" sz="20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ct val="90000"/>
              </a:lnSpc>
              <a:buClrTx/>
              <a:buSzTx/>
            </a:pPr>
            <a:endParaRPr lang="zh-CN" altLang="en-US" b="1" kern="1200" dirty="0">
              <a:solidFill>
                <a:schemeClr val="tx2"/>
              </a:solidFill>
              <a:latin typeface="+mn-lt"/>
              <a:ea typeface="+mn-ea"/>
              <a:cs typeface="宋体" panose="02010600030101010101" pitchFamily="2" charset="-122"/>
            </a:endParaRPr>
          </a:p>
        </p:txBody>
      </p:sp>
      <p:sp>
        <p:nvSpPr>
          <p:cNvPr id="49156" name="内容占位符 3"/>
          <p:cNvSpPr>
            <a:spLocks noGrp="1"/>
          </p:cNvSpPr>
          <p:nvPr>
            <p:ph sz="half" idx="2"/>
          </p:nvPr>
        </p:nvSpPr>
        <p:spPr>
          <a:ln/>
        </p:spPr>
        <p:txBody>
          <a:bodyPr vert="horz" wrap="square" lIns="91440" tIns="45720" rIns="91440" bIns="45720" anchor="t"/>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10.1</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变更的范围</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10.2 </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变更权</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10.3</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变更程序</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10.4</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变更估价</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10.5</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承包人的合理化建议	</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10.6</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变更引起的工期调整</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10.7 </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暂估价</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10.8 </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暂列金额</a:t>
            </a:r>
            <a:endParaRPr lang="zh-CN" altLang="zh-CN" sz="2000" b="1"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40000"/>
              </a:lnSpc>
              <a:buClrTx/>
              <a:buSzTx/>
            </a:pPr>
            <a:r>
              <a:rPr lang="en-US" altLang="zh-CN" sz="2000" b="1" kern="1200" dirty="0">
                <a:solidFill>
                  <a:schemeClr val="tx2"/>
                </a:solidFill>
                <a:latin typeface="宋体" panose="02010600030101010101" pitchFamily="2" charset="-122"/>
                <a:ea typeface="+mn-ea"/>
                <a:cs typeface="宋体" panose="02010600030101010101" pitchFamily="2" charset="-122"/>
              </a:rPr>
              <a:t>10.9 </a:t>
            </a:r>
            <a:r>
              <a:rPr lang="zh-CN" altLang="en-US" sz="2000" b="1" kern="1200" dirty="0">
                <a:solidFill>
                  <a:schemeClr val="tx2"/>
                </a:solidFill>
                <a:latin typeface="宋体" panose="02010600030101010101" pitchFamily="2" charset="-122"/>
                <a:ea typeface="+mn-ea"/>
                <a:cs typeface="宋体" panose="02010600030101010101" pitchFamily="2" charset="-122"/>
              </a:rPr>
              <a:t> </a:t>
            </a:r>
            <a:r>
              <a:rPr lang="en-US" altLang="zh-CN" sz="2000" b="1" kern="1200" dirty="0">
                <a:solidFill>
                  <a:schemeClr val="tx2"/>
                </a:solidFill>
                <a:latin typeface="宋体" panose="02010600030101010101" pitchFamily="2" charset="-122"/>
                <a:ea typeface="+mn-ea"/>
                <a:cs typeface="宋体" panose="02010600030101010101" pitchFamily="2" charset="-122"/>
              </a:rPr>
              <a:t>计日工</a:t>
            </a:r>
            <a:endParaRPr lang="zh-CN" altLang="en-US" sz="2000" b="1" kern="1200" dirty="0">
              <a:solidFill>
                <a:schemeClr val="tx2"/>
              </a:solidFill>
              <a:latin typeface="宋体" panose="02010600030101010101" pitchFamily="2" charset="-122"/>
              <a:ea typeface="+mn-ea"/>
              <a:cs typeface="宋体" panose="02010600030101010101" pitchFamily="2" charset="-122"/>
            </a:endParaRPr>
          </a:p>
        </p:txBody>
      </p:sp>
      <p:sp>
        <p:nvSpPr>
          <p:cNvPr id="4915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1"/>
          <p:cNvSpPr>
            <a:spLocks noGrp="1"/>
          </p:cNvSpPr>
          <p:nvPr>
            <p:ph type="title"/>
          </p:nvPr>
        </p:nvSpPr>
        <p:spPr>
          <a:xfrm>
            <a:off x="457200" y="142875"/>
            <a:ext cx="8229600" cy="714375"/>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50179" name="内容占位符 2"/>
          <p:cNvSpPr>
            <a:spLocks noGrp="1"/>
          </p:cNvSpPr>
          <p:nvPr>
            <p:ph sz="half" idx="1"/>
          </p:nvPr>
        </p:nvSpPr>
        <p:spPr>
          <a:xfrm>
            <a:off x="214313" y="1285875"/>
            <a:ext cx="2428875" cy="4840288"/>
          </a:xfrm>
          <a:ln/>
        </p:spPr>
        <p:txBody>
          <a:bodyPr vert="horz" wrap="square" lIns="91440" tIns="45720" rIns="91440" bIns="45720" anchor="t"/>
          <a:p>
            <a:pPr algn="just" eaLnBrk="1" hangingPunct="1">
              <a:lnSpc>
                <a:spcPct val="140000"/>
              </a:lnSpc>
              <a:buClrTx/>
              <a:buSzTx/>
            </a:pPr>
            <a:r>
              <a:rPr lang="zh-CN" altLang="en-US" sz="2000" b="1" kern="1200" dirty="0">
                <a:latin typeface="Times New Roman" panose="02020603050405020304" pitchFamily="18" charset="0"/>
                <a:ea typeface="+mn-ea"/>
                <a:cs typeface="宋体" panose="02010600030101010101" pitchFamily="2" charset="-122"/>
              </a:rPr>
              <a:t>示范文本第</a:t>
            </a:r>
            <a:r>
              <a:rPr lang="en-US" altLang="zh-CN" sz="2000" b="1" kern="1200" dirty="0">
                <a:latin typeface="Times New Roman" panose="02020603050405020304" pitchFamily="18" charset="0"/>
                <a:ea typeface="+mn-ea"/>
                <a:cs typeface="宋体" panose="02010600030101010101" pitchFamily="2" charset="-122"/>
              </a:rPr>
              <a:t>10</a:t>
            </a:r>
            <a:r>
              <a:rPr lang="zh-CN" altLang="en-US" sz="2000" b="1" kern="1200" dirty="0">
                <a:latin typeface="Times New Roman" panose="02020603050405020304" pitchFamily="18" charset="0"/>
                <a:ea typeface="+mn-ea"/>
                <a:cs typeface="宋体" panose="02010600030101010101" pitchFamily="2" charset="-122"/>
              </a:rPr>
              <a:t>条</a:t>
            </a:r>
            <a:r>
              <a:rPr lang="en-US" altLang="zh-CN" sz="2000" b="1" kern="1200" dirty="0">
                <a:latin typeface="Times New Roman" panose="02020603050405020304" pitchFamily="18" charset="0"/>
                <a:ea typeface="+mn-ea"/>
                <a:cs typeface="宋体" panose="02010600030101010101" pitchFamily="2" charset="-122"/>
              </a:rPr>
              <a:t>[</a:t>
            </a:r>
            <a:r>
              <a:rPr lang="zh-CN" altLang="zh-CN" sz="2000" b="1" kern="1200" dirty="0">
                <a:latin typeface="Times New Roman" panose="02020603050405020304" pitchFamily="18" charset="0"/>
                <a:ea typeface="+mn-ea"/>
                <a:cs typeface="宋体" panose="02010600030101010101" pitchFamily="2" charset="-122"/>
              </a:rPr>
              <a:t>变更</a:t>
            </a: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关于工程变更的规定</a:t>
            </a:r>
            <a:endParaRPr lang="en-US" altLang="zh-CN" sz="2000"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50180" name="内容占位符 3"/>
          <p:cNvSpPr>
            <a:spLocks noGrp="1"/>
          </p:cNvSpPr>
          <p:nvPr>
            <p:ph sz="half" idx="2"/>
          </p:nvPr>
        </p:nvSpPr>
        <p:spPr>
          <a:xfrm>
            <a:off x="2714625" y="1214438"/>
            <a:ext cx="5972175" cy="5214937"/>
          </a:xfrm>
          <a:ln/>
        </p:spPr>
        <p:txBody>
          <a:bodyPr vert="horz" wrap="square" lIns="91440" tIns="45720" rIns="91440" bIns="45720" anchor="t"/>
          <a:p>
            <a:pPr eaLnBrk="1" hangingPunct="1">
              <a:lnSpc>
                <a:spcPct val="140000"/>
              </a:lnSpc>
              <a:buClrTx/>
              <a:buSzTx/>
              <a:buNone/>
            </a:pPr>
            <a:r>
              <a:rPr lang="zh-CN" altLang="en-US" sz="1800" b="1" kern="1200" dirty="0">
                <a:latin typeface="宋体" panose="02010600030101010101" pitchFamily="2" charset="-122"/>
                <a:ea typeface="+mn-ea"/>
                <a:cs typeface="宋体" panose="02010600030101010101" pitchFamily="2" charset="-122"/>
              </a:rPr>
              <a:t>第</a:t>
            </a:r>
            <a:r>
              <a:rPr lang="en-US" altLang="zh-CN" sz="1800" b="1" kern="1200" dirty="0">
                <a:latin typeface="宋体" panose="02010600030101010101" pitchFamily="2" charset="-122"/>
                <a:ea typeface="+mn-ea"/>
                <a:cs typeface="宋体" panose="02010600030101010101" pitchFamily="2" charset="-122"/>
              </a:rPr>
              <a:t>10.1</a:t>
            </a:r>
            <a:r>
              <a:rPr lang="zh-CN" altLang="en-US" sz="1800" b="1" kern="1200" dirty="0">
                <a:latin typeface="宋体" panose="02010600030101010101" pitchFamily="2" charset="-122"/>
                <a:ea typeface="+mn-ea"/>
                <a:cs typeface="宋体" panose="02010600030101010101" pitchFamily="2" charset="-122"/>
              </a:rPr>
              <a:t>款</a:t>
            </a:r>
            <a:r>
              <a:rPr lang="en-US" altLang="zh-CN" sz="1800" b="1" kern="1200" dirty="0">
                <a:latin typeface="宋体" panose="02010600030101010101" pitchFamily="2" charset="-122"/>
                <a:ea typeface="+mn-ea"/>
                <a:cs typeface="宋体" panose="02010600030101010101" pitchFamily="2" charset="-122"/>
              </a:rPr>
              <a:t>[</a:t>
            </a:r>
            <a:r>
              <a:rPr lang="zh-CN" altLang="zh-CN" sz="1800" b="1" kern="1200" dirty="0">
                <a:latin typeface="宋体" panose="02010600030101010101" pitchFamily="2" charset="-122"/>
                <a:ea typeface="+mn-ea"/>
                <a:cs typeface="宋体" panose="02010600030101010101" pitchFamily="2" charset="-122"/>
              </a:rPr>
              <a:t>变更的范围</a:t>
            </a:r>
            <a:r>
              <a:rPr lang="en-US" altLang="zh-CN" sz="1800" b="1" kern="1200" dirty="0">
                <a:latin typeface="宋体" panose="02010600030101010101" pitchFamily="2" charset="-122"/>
                <a:ea typeface="+mn-ea"/>
                <a:cs typeface="宋体" panose="02010600030101010101" pitchFamily="2" charset="-122"/>
              </a:rPr>
              <a:t>]</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除专用合同条款另有约定外，合同履行过程中发生以下情形的，应按照本条约定进行变更：</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）增加或减少合同中任何工作，或追加额外的工作；</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）取消合同中任何工作，</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但转由他人实施的工作除外</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）改变合同中任何工作的质量标准或其他特性；</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）改变工程的基线、标高、位置和尺寸；</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5</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改变工程的时间安排或实施顺序。</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a:t>
            </a:r>
            <a:endPar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40000"/>
              </a:lnSpc>
              <a:buClrTx/>
              <a:buSzTx/>
              <a:buNone/>
            </a:pP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40000"/>
              </a:lnSpc>
              <a:buClrTx/>
              <a:buSzTx/>
            </a:pPr>
            <a:r>
              <a:rPr lang="zh-CN" altLang="zh-CN" sz="1600" kern="1200" dirty="0">
                <a:latin typeface="宋体" panose="02010600030101010101" pitchFamily="2" charset="-122"/>
                <a:ea typeface="+mn-ea"/>
                <a:cs typeface="宋体" panose="02010600030101010101" pitchFamily="2" charset="-122"/>
              </a:rPr>
              <a:t>取消合同中任何工作</a:t>
            </a:r>
            <a:r>
              <a:rPr lang="zh-CN" altLang="en-US" sz="1600" kern="1200" dirty="0">
                <a:latin typeface="宋体" panose="02010600030101010101" pitchFamily="2" charset="-122"/>
                <a:ea typeface="+mn-ea"/>
                <a:cs typeface="宋体" panose="02010600030101010101" pitchFamily="2" charset="-122"/>
              </a:rPr>
              <a:t>，不能转由他人或自己实施。</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40000"/>
              </a:lnSpc>
              <a:buClrTx/>
              <a:buSzTx/>
            </a:pPr>
            <a:r>
              <a:rPr lang="zh-CN" altLang="zh-CN" sz="1600" kern="1200" dirty="0">
                <a:latin typeface="宋体" panose="02010600030101010101" pitchFamily="2" charset="-122"/>
                <a:ea typeface="+mn-ea"/>
                <a:cs typeface="宋体" panose="02010600030101010101" pitchFamily="2" charset="-122"/>
              </a:rPr>
              <a:t>改变工程的</a:t>
            </a:r>
            <a:r>
              <a:rPr lang="zh-CN" altLang="en-US" sz="1600" kern="1200" dirty="0">
                <a:latin typeface="宋体" panose="02010600030101010101" pitchFamily="2" charset="-122"/>
                <a:ea typeface="+mn-ea"/>
                <a:cs typeface="宋体" panose="02010600030101010101" pitchFamily="2" charset="-122"/>
              </a:rPr>
              <a:t>“</a:t>
            </a:r>
            <a:r>
              <a:rPr lang="zh-CN" altLang="zh-CN" sz="1600" kern="1200" dirty="0">
                <a:latin typeface="宋体" panose="02010600030101010101" pitchFamily="2" charset="-122"/>
                <a:ea typeface="+mn-ea"/>
                <a:cs typeface="宋体" panose="02010600030101010101" pitchFamily="2" charset="-122"/>
              </a:rPr>
              <a:t>时间安排或实施顺序</a:t>
            </a:r>
            <a:r>
              <a:rPr lang="zh-CN" altLang="en-US" sz="1600" kern="1200" dirty="0">
                <a:latin typeface="宋体" panose="02010600030101010101" pitchFamily="2" charset="-122"/>
                <a:ea typeface="+mn-ea"/>
                <a:cs typeface="宋体" panose="02010600030101010101" pitchFamily="2" charset="-122"/>
              </a:rPr>
              <a:t>”是指工序安排而非竣工时间。</a:t>
            </a:r>
            <a:endParaRPr lang="zh-CN" altLang="en-US" sz="1600" kern="1200" dirty="0">
              <a:latin typeface="宋体" panose="02010600030101010101" pitchFamily="2" charset="-122"/>
              <a:ea typeface="+mn-ea"/>
              <a:cs typeface="宋体" panose="02010600030101010101" pitchFamily="2" charset="-122"/>
            </a:endParaRPr>
          </a:p>
          <a:p>
            <a:pPr eaLnBrk="1" hangingPunct="1">
              <a:lnSpc>
                <a:spcPct val="140000"/>
              </a:lnSpc>
              <a:buClrTx/>
              <a:buSzTx/>
            </a:pPr>
            <a:endParaRPr lang="en-US" altLang="zh-CN" sz="1800" b="1" kern="1200" dirty="0">
              <a:latin typeface="宋体" panose="02010600030101010101" pitchFamily="2" charset="-122"/>
              <a:ea typeface="+mn-ea"/>
              <a:cs typeface="宋体" panose="02010600030101010101" pitchFamily="2" charset="-122"/>
            </a:endParaRPr>
          </a:p>
        </p:txBody>
      </p:sp>
      <p:sp>
        <p:nvSpPr>
          <p:cNvPr id="5018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p>
        </p:txBody>
      </p:sp>
      <p:sp>
        <p:nvSpPr>
          <p:cNvPr id="51203" name="内容占位符 2"/>
          <p:cNvSpPr>
            <a:spLocks noGrp="1"/>
          </p:cNvSpPr>
          <p:nvPr>
            <p:ph sz="half" idx="1"/>
          </p:nvPr>
        </p:nvSpPr>
        <p:spPr>
          <a:xfrm>
            <a:off x="457200" y="1600200"/>
            <a:ext cx="3035300" cy="4525963"/>
          </a:xfrm>
          <a:ln/>
        </p:spPr>
        <p:txBody>
          <a:bodyPr vert="horz" wrap="square" lIns="91440" tIns="45720" rIns="91440" bIns="45720" anchor="t"/>
          <a:p>
            <a:pPr algn="just" eaLnBrk="1" hangingPunct="1">
              <a:lnSpc>
                <a:spcPct val="140000"/>
              </a:lnSpc>
              <a:buClrTx/>
              <a:buSzTx/>
            </a:pPr>
            <a:r>
              <a:rPr lang="zh-CN" altLang="en-US" sz="2000" b="1" kern="1200" dirty="0">
                <a:latin typeface="Times New Roman" panose="02020603050405020304" pitchFamily="18" charset="0"/>
                <a:ea typeface="+mn-ea"/>
                <a:cs typeface="宋体" panose="02010600030101010101" pitchFamily="2" charset="-122"/>
              </a:rPr>
              <a:t>示范文本第</a:t>
            </a:r>
            <a:r>
              <a:rPr lang="en-US" altLang="zh-CN" sz="2000" b="1" kern="1200" dirty="0">
                <a:latin typeface="Times New Roman" panose="02020603050405020304" pitchFamily="18" charset="0"/>
                <a:ea typeface="+mn-ea"/>
                <a:cs typeface="宋体" panose="02010600030101010101" pitchFamily="2" charset="-122"/>
              </a:rPr>
              <a:t>10</a:t>
            </a:r>
            <a:r>
              <a:rPr lang="zh-CN" altLang="en-US" sz="2000" b="1" kern="1200" dirty="0">
                <a:latin typeface="Times New Roman" panose="02020603050405020304" pitchFamily="18" charset="0"/>
                <a:ea typeface="+mn-ea"/>
                <a:cs typeface="宋体" panose="02010600030101010101" pitchFamily="2" charset="-122"/>
              </a:rPr>
              <a:t>条</a:t>
            </a:r>
            <a:r>
              <a:rPr lang="en-US" altLang="zh-CN" sz="2000" b="1" kern="1200" dirty="0">
                <a:latin typeface="Times New Roman" panose="02020603050405020304" pitchFamily="18" charset="0"/>
                <a:ea typeface="+mn-ea"/>
                <a:cs typeface="宋体" panose="02010600030101010101" pitchFamily="2" charset="-122"/>
              </a:rPr>
              <a:t>[</a:t>
            </a:r>
            <a:r>
              <a:rPr lang="zh-CN" altLang="zh-CN" sz="2000" b="1" kern="1200" dirty="0">
                <a:latin typeface="Times New Roman" panose="02020603050405020304" pitchFamily="18" charset="0"/>
                <a:ea typeface="+mn-ea"/>
                <a:cs typeface="宋体" panose="02010600030101010101" pitchFamily="2" charset="-122"/>
              </a:rPr>
              <a:t>变更</a:t>
            </a: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关于工程变更的规定</a:t>
            </a:r>
            <a:endParaRPr lang="en-US" altLang="zh-CN" sz="2000" kern="1200" dirty="0">
              <a:latin typeface="宋体" panose="02010600030101010101" pitchFamily="2" charset="-122"/>
              <a:ea typeface="+mn-ea"/>
              <a:cs typeface="宋体" panose="02010600030101010101" pitchFamily="2" charset="-122"/>
            </a:endParaRPr>
          </a:p>
          <a:p>
            <a:pPr eaLnBrk="1" hangingPunct="1">
              <a:lnSpc>
                <a:spcPct val="90000"/>
              </a:lnSpc>
              <a:buClrTx/>
              <a:buSzTx/>
            </a:pPr>
            <a:endParaRPr lang="zh-CN" altLang="en-US" kern="1200" dirty="0">
              <a:latin typeface="+mn-lt"/>
              <a:ea typeface="+mn-ea"/>
              <a:cs typeface="宋体" panose="02010600030101010101" pitchFamily="2" charset="-122"/>
            </a:endParaRPr>
          </a:p>
        </p:txBody>
      </p:sp>
      <p:sp>
        <p:nvSpPr>
          <p:cNvPr id="51204" name="内容占位符 3"/>
          <p:cNvSpPr>
            <a:spLocks noGrp="1"/>
          </p:cNvSpPr>
          <p:nvPr>
            <p:ph sz="half" idx="2"/>
          </p:nvPr>
        </p:nvSpPr>
        <p:spPr>
          <a:xfrm>
            <a:off x="3851275" y="1600200"/>
            <a:ext cx="4835525" cy="4525963"/>
          </a:xfrm>
          <a:ln/>
        </p:spPr>
        <p:txBody>
          <a:bodyPr vert="horz" wrap="square" lIns="91440" tIns="45720" rIns="91440" bIns="45720" anchor="t"/>
          <a:p>
            <a:pPr algn="just" eaLnBrk="1" hangingPunct="1">
              <a:lnSpc>
                <a:spcPct val="150000"/>
              </a:lnSpc>
              <a:buClrTx/>
              <a:buSzTx/>
            </a:pPr>
            <a:r>
              <a:rPr lang="zh-CN" altLang="en-US" sz="1800" b="1" kern="1200" dirty="0">
                <a:latin typeface="+mn-lt"/>
                <a:ea typeface="+mn-ea"/>
                <a:cs typeface="宋体" panose="02010600030101010101" pitchFamily="2" charset="-122"/>
              </a:rPr>
              <a:t>第</a:t>
            </a:r>
            <a:r>
              <a:rPr lang="zh-CN" altLang="zh-CN" sz="1800" b="1" kern="1200" dirty="0">
                <a:latin typeface="+mn-lt"/>
                <a:ea typeface="+mn-ea"/>
                <a:cs typeface="宋体" panose="02010600030101010101" pitchFamily="2" charset="-122"/>
              </a:rPr>
              <a:t>10.2</a:t>
            </a:r>
            <a:r>
              <a:rPr lang="zh-CN" altLang="en-US" sz="1800" b="1" kern="1200" dirty="0">
                <a:latin typeface="+mn-lt"/>
                <a:ea typeface="+mn-ea"/>
                <a:cs typeface="宋体" panose="02010600030101010101" pitchFamily="2" charset="-122"/>
              </a:rPr>
              <a:t>款</a:t>
            </a:r>
            <a:r>
              <a:rPr lang="en-US" altLang="zh-CN" sz="1800" b="1" kern="1200" dirty="0">
                <a:latin typeface="+mn-lt"/>
                <a:ea typeface="+mn-ea"/>
                <a:cs typeface="宋体" panose="02010600030101010101" pitchFamily="2" charset="-122"/>
              </a:rPr>
              <a:t>[</a:t>
            </a:r>
            <a:r>
              <a:rPr lang="zh-CN" altLang="zh-CN" sz="1800" b="1" kern="1200" dirty="0">
                <a:latin typeface="+mn-lt"/>
                <a:ea typeface="+mn-ea"/>
                <a:cs typeface="宋体" panose="02010600030101010101" pitchFamily="2" charset="-122"/>
              </a:rPr>
              <a:t>变更权</a:t>
            </a:r>
            <a:r>
              <a:rPr lang="en-US" altLang="zh-CN" sz="1800" b="1" kern="1200" dirty="0">
                <a:latin typeface="+mn-lt"/>
                <a:ea typeface="+mn-ea"/>
                <a:cs typeface="宋体" panose="02010600030101010101" pitchFamily="2" charset="-122"/>
              </a:rPr>
              <a:t>]</a:t>
            </a:r>
            <a:endParaRPr lang="zh-CN" altLang="en-US" sz="1800" b="1" kern="1200" dirty="0">
              <a:latin typeface="+mn-lt"/>
              <a:ea typeface="+mn-ea"/>
              <a:cs typeface="宋体" panose="02010600030101010101" pitchFamily="2" charset="-122"/>
            </a:endParaRPr>
          </a:p>
          <a:p>
            <a:pPr algn="just" eaLnBrk="1" hangingPunct="1">
              <a:lnSpc>
                <a:spcPct val="150000"/>
              </a:lnSpc>
              <a:buClrTx/>
              <a:buSzTx/>
              <a:buNone/>
            </a:pPr>
            <a:r>
              <a:rPr lang="zh-CN" altLang="en-US" sz="1800" kern="1200" dirty="0">
                <a:latin typeface="+mn-lt"/>
                <a:ea typeface="+mn-ea"/>
                <a:cs typeface="宋体" panose="02010600030101010101" pitchFamily="2" charset="-122"/>
              </a:rPr>
              <a:t>      </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“发包人和监理人均可以提出变更。</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变更指示均通过监理人发出</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监理人发出变更指示前应征得发包人同意</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。承包人收到经发包人签认的变更指示后，方可实施变更。未经许可，承包人不得擅自对工程的任何部分进行变更。</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涉及设计变更的，应由设计人提供变更后的图纸和说明。如变更超过原设计标准或批准的建设规模时，发包人应及时办理规划、设计变更等审批手续。”</a:t>
            </a:r>
            <a:endParaRPr lang="en-US"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p:txBody>
      </p:sp>
      <p:sp>
        <p:nvSpPr>
          <p:cNvPr id="5120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7"/>
          <p:cNvSpPr>
            <a:spLocks noGrp="1"/>
          </p:cNvSpPr>
          <p:nvPr>
            <p:ph type="title"/>
          </p:nvPr>
        </p:nvSpPr>
        <p:spPr>
          <a:xfrm>
            <a:off x="457200" y="274638"/>
            <a:ext cx="8229600" cy="836612"/>
          </a:xfrm>
          <a:ln/>
        </p:spPr>
        <p:txBody>
          <a:bodyPr vert="horz" wrap="square" lIns="91440" tIns="45720" rIns="91440" bIns="45720" anchor="ctr"/>
          <a:p>
            <a:pPr eaLnBrk="1" hangingPunct="1">
              <a:spcBef>
                <a:spcPct val="20000"/>
              </a:spcBef>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Baoli SC"/>
              <a:ea typeface="Baoli SC"/>
            </a:endParaRPr>
          </a:p>
        </p:txBody>
      </p:sp>
      <p:sp>
        <p:nvSpPr>
          <p:cNvPr id="6147" name="内容占位符 2"/>
          <p:cNvSpPr>
            <a:spLocks noGrp="1"/>
          </p:cNvSpPr>
          <p:nvPr>
            <p:ph sz="half" idx="1"/>
          </p:nvPr>
        </p:nvSpPr>
        <p:spPr>
          <a:xfrm>
            <a:off x="539750" y="1341438"/>
            <a:ext cx="3671888" cy="4895850"/>
          </a:xfrm>
          <a:ln/>
        </p:spPr>
        <p:txBody>
          <a:bodyPr vert="horz" wrap="square" lIns="91440" tIns="45720" rIns="91440" bIns="45720" anchor="t"/>
          <a:p>
            <a:pPr algn="just">
              <a:lnSpc>
                <a:spcPct val="150000"/>
              </a:lnSpc>
              <a:buClrTx/>
              <a:buSzTx/>
            </a:pPr>
            <a:r>
              <a:rPr lang="zh-CN" altLang="en-US" sz="2000" b="1" kern="1200" dirty="0">
                <a:latin typeface="宋体" panose="02010600030101010101" pitchFamily="2" charset="-122"/>
                <a:ea typeface="+mn-ea"/>
                <a:cs typeface="宋体" panose="02010600030101010101" pitchFamily="2" charset="-122"/>
              </a:rPr>
              <a:t>传统项目总承包形式 </a:t>
            </a:r>
            <a:endParaRPr lang="en-US" altLang="zh-CN" sz="2000" b="1" kern="1200" dirty="0">
              <a:latin typeface="宋体" panose="02010600030101010101" pitchFamily="2" charset="-122"/>
              <a:ea typeface="+mn-ea"/>
              <a:cs typeface="宋体" panose="02010600030101010101" pitchFamily="2" charset="-122"/>
            </a:endParaRPr>
          </a:p>
          <a:p>
            <a:pPr algn="just">
              <a:lnSpc>
                <a:spcPct val="150000"/>
              </a:lnSpc>
              <a:buClrTx/>
              <a:buSzTx/>
              <a:buNone/>
            </a:pPr>
            <a:r>
              <a:rPr lang="zh-CN" altLang="en-US" sz="2000" b="1" kern="1200" dirty="0">
                <a:latin typeface="宋体" panose="02010600030101010101" pitchFamily="2" charset="-122"/>
                <a:ea typeface="+mn-ea"/>
                <a:cs typeface="宋体" panose="02010600030101010101" pitchFamily="2" charset="-122"/>
              </a:rPr>
              <a:t>  （</a:t>
            </a:r>
            <a:r>
              <a:rPr lang="en-US" altLang="zh-CN" sz="2000" b="1" kern="1200" dirty="0">
                <a:latin typeface="宋体" panose="02010600030101010101" pitchFamily="2" charset="-122"/>
                <a:ea typeface="+mn-ea"/>
                <a:cs typeface="宋体" panose="02010600030101010101" pitchFamily="2" charset="-122"/>
              </a:rPr>
              <a:t>General</a:t>
            </a:r>
            <a:r>
              <a:rPr lang="zh-CN" altLang="en-US" sz="2000" b="1" kern="1200" dirty="0">
                <a:latin typeface="宋体" panose="02010600030101010101" pitchFamily="2" charset="-122"/>
                <a:ea typeface="+mn-ea"/>
                <a:cs typeface="宋体" panose="02010600030101010101" pitchFamily="2" charset="-122"/>
              </a:rPr>
              <a:t> </a:t>
            </a:r>
            <a:r>
              <a:rPr lang="en-US" altLang="zh-CN" sz="2000" b="1" kern="1200" dirty="0">
                <a:latin typeface="宋体" panose="02010600030101010101" pitchFamily="2" charset="-122"/>
                <a:ea typeface="+mn-ea"/>
                <a:cs typeface="宋体" panose="02010600030101010101" pitchFamily="2" charset="-122"/>
              </a:rPr>
              <a:t>Contractor</a:t>
            </a:r>
            <a:r>
              <a:rPr lang="zh-CN" altLang="en-US" sz="2000" b="1" kern="1200" dirty="0">
                <a:latin typeface="宋体" panose="02010600030101010101" pitchFamily="2" charset="-122"/>
                <a:ea typeface="+mn-ea"/>
                <a:cs typeface="宋体" panose="02010600030101010101" pitchFamily="2" charset="-122"/>
              </a:rPr>
              <a:t>）</a:t>
            </a:r>
            <a:endParaRPr lang="en-US" altLang="zh-CN" sz="2000" b="1" kern="1200" dirty="0">
              <a:latin typeface="宋体" panose="02010600030101010101" pitchFamily="2" charset="-122"/>
              <a:ea typeface="+mn-ea"/>
              <a:cs typeface="宋体" panose="02010600030101010101" pitchFamily="2" charset="-122"/>
            </a:endParaRPr>
          </a:p>
          <a:p>
            <a:pPr algn="just">
              <a:lnSpc>
                <a:spcPct val="150000"/>
              </a:lnSpc>
              <a:buClrTx/>
              <a:buSzTx/>
            </a:pPr>
            <a:endParaRPr lang="en-US" altLang="zh-CN" sz="1600" b="1"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endParaRPr lang="en-US" altLang="zh-CN" sz="1600" b="1"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buNone/>
            </a:pPr>
            <a:endParaRPr lang="en-US" altLang="zh-CN" sz="1600" b="1"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r>
              <a:rPr lang="en-US" altLang="zh-CN" sz="2000" b="1" kern="1200" dirty="0">
                <a:latin typeface="宋体" panose="02010600030101010101" pitchFamily="2" charset="-122"/>
                <a:ea typeface="+mn-ea"/>
                <a:cs typeface="宋体" panose="02010600030101010101" pitchFamily="2" charset="-122"/>
              </a:rPr>
              <a:t>PPP</a:t>
            </a:r>
            <a:r>
              <a:rPr lang="zh-CN" altLang="en-US" sz="2000" b="1" kern="1200" dirty="0">
                <a:latin typeface="宋体" panose="02010600030101010101" pitchFamily="2" charset="-122"/>
                <a:ea typeface="+mn-ea"/>
                <a:cs typeface="宋体" panose="02010600030101010101" pitchFamily="2" charset="-122"/>
              </a:rPr>
              <a:t>项目融资</a:t>
            </a:r>
            <a:endParaRPr lang="en-US" altLang="zh-CN" sz="2000" b="1" kern="1200" dirty="0">
              <a:latin typeface="宋体" panose="02010600030101010101" pitchFamily="2" charset="-122"/>
              <a:ea typeface="+mn-ea"/>
              <a:cs typeface="宋体" panose="02010600030101010101" pitchFamily="2" charset="-122"/>
            </a:endParaRPr>
          </a:p>
          <a:p>
            <a:pPr algn="just">
              <a:lnSpc>
                <a:spcPct val="150000"/>
              </a:lnSpc>
              <a:buClrTx/>
              <a:buSzTx/>
              <a:buNone/>
            </a:pPr>
            <a:r>
              <a:rPr lang="zh-CN" altLang="en-US" sz="2000" b="1" kern="1200" dirty="0">
                <a:latin typeface="宋体" panose="02010600030101010101" pitchFamily="2" charset="-122"/>
                <a:ea typeface="+mn-ea"/>
                <a:cs typeface="宋体" panose="02010600030101010101" pitchFamily="2" charset="-122"/>
              </a:rPr>
              <a:t>  （</a:t>
            </a:r>
            <a:r>
              <a:rPr lang="en-US" altLang="zh-CN" sz="2000" b="1" kern="1200" dirty="0">
                <a:latin typeface="宋体" panose="02010600030101010101" pitchFamily="2" charset="-122"/>
                <a:ea typeface="+mn-ea"/>
                <a:cs typeface="宋体" panose="02010600030101010101" pitchFamily="2" charset="-122"/>
              </a:rPr>
              <a:t>PPP</a:t>
            </a:r>
            <a:r>
              <a:rPr lang="zh-CN" altLang="en-US" sz="2000" b="1" kern="1200" dirty="0">
                <a:latin typeface="宋体" panose="02010600030101010101" pitchFamily="2" charset="-122"/>
                <a:ea typeface="+mn-ea"/>
                <a:cs typeface="宋体" panose="02010600030101010101" pitchFamily="2" charset="-122"/>
              </a:rPr>
              <a:t> </a:t>
            </a:r>
            <a:r>
              <a:rPr lang="en-US" altLang="zh-CN" sz="2000" b="1" kern="1200" dirty="0">
                <a:latin typeface="宋体" panose="02010600030101010101" pitchFamily="2" charset="-122"/>
                <a:ea typeface="+mn-ea"/>
                <a:cs typeface="宋体" panose="02010600030101010101" pitchFamily="2" charset="-122"/>
              </a:rPr>
              <a:t>Project</a:t>
            </a:r>
            <a:r>
              <a:rPr lang="zh-CN" altLang="en-US" sz="2000" b="1" kern="1200" dirty="0">
                <a:latin typeface="宋体" panose="02010600030101010101" pitchFamily="2" charset="-122"/>
                <a:ea typeface="+mn-ea"/>
                <a:cs typeface="宋体" panose="02010600030101010101" pitchFamily="2" charset="-122"/>
              </a:rPr>
              <a:t> </a:t>
            </a:r>
            <a:r>
              <a:rPr lang="en-US" altLang="zh-CN" sz="2000" b="1" kern="1200" dirty="0">
                <a:latin typeface="宋体" panose="02010600030101010101" pitchFamily="2" charset="-122"/>
                <a:ea typeface="+mn-ea"/>
                <a:cs typeface="宋体" panose="02010600030101010101" pitchFamily="2" charset="-122"/>
              </a:rPr>
              <a:t>Financing</a:t>
            </a:r>
            <a:r>
              <a:rPr lang="zh-CN" altLang="en-US" sz="2000" b="1" kern="1200" dirty="0">
                <a:latin typeface="宋体" panose="02010600030101010101" pitchFamily="2" charset="-122"/>
                <a:ea typeface="+mn-ea"/>
                <a:cs typeface="宋体" panose="02010600030101010101" pitchFamily="2" charset="-122"/>
              </a:rPr>
              <a:t>）</a:t>
            </a:r>
            <a:endParaRPr lang="en-US" altLang="zh-CN" sz="2000" b="1" kern="1200" dirty="0">
              <a:latin typeface="宋体" panose="02010600030101010101" pitchFamily="2" charset="-122"/>
              <a:ea typeface="+mn-ea"/>
              <a:cs typeface="宋体" panose="02010600030101010101" pitchFamily="2" charset="-122"/>
            </a:endParaRPr>
          </a:p>
          <a:p>
            <a:pPr algn="just">
              <a:lnSpc>
                <a:spcPct val="150000"/>
              </a:lnSpc>
              <a:buClrTx/>
              <a:buSzTx/>
            </a:pPr>
            <a:endParaRPr lang="en-US" altLang="zh-CN" sz="1600" b="1" kern="1200" dirty="0">
              <a:solidFill>
                <a:srgbClr val="FF0000"/>
              </a:solidFill>
              <a:latin typeface="隶书" panose="02010509060101010101" pitchFamily="49" charset="-122"/>
              <a:ea typeface="隶书" panose="02010509060101010101" pitchFamily="49" charset="-122"/>
              <a:cs typeface="宋体" panose="02010600030101010101" pitchFamily="2" charset="-122"/>
            </a:endParaRPr>
          </a:p>
        </p:txBody>
      </p:sp>
      <p:sp>
        <p:nvSpPr>
          <p:cNvPr id="6148" name="内容占位符 1"/>
          <p:cNvSpPr>
            <a:spLocks noGrp="1"/>
          </p:cNvSpPr>
          <p:nvPr>
            <p:ph sz="half" idx="2"/>
          </p:nvPr>
        </p:nvSpPr>
        <p:spPr>
          <a:xfrm>
            <a:off x="4211638" y="1341438"/>
            <a:ext cx="4475162" cy="4784725"/>
          </a:xfrm>
          <a:ln/>
        </p:spPr>
        <p:txBody>
          <a:bodyPr vert="horz" wrap="square" lIns="91440" tIns="45720" rIns="91440" bIns="45720" anchor="t"/>
          <a:p>
            <a:pPr algn="just">
              <a:lnSpc>
                <a:spcPct val="150000"/>
              </a:lnSpc>
              <a:buClrTx/>
              <a:buSzTx/>
            </a:pPr>
            <a:r>
              <a:rPr lang="zh-CN" altLang="en-US" sz="1800" u="sng" kern="1200" dirty="0">
                <a:solidFill>
                  <a:srgbClr val="FF0000"/>
                </a:solidFill>
                <a:latin typeface="宋体" panose="02010600030101010101" pitchFamily="2" charset="-122"/>
                <a:ea typeface="+mn-ea"/>
                <a:cs typeface="宋体" panose="02010600030101010101" pitchFamily="2" charset="-122"/>
              </a:rPr>
              <a:t>施工总承包合同（</a:t>
            </a:r>
            <a:r>
              <a:rPr lang="en-US" altLang="zh-CN" sz="1800" u="sng" kern="1200" dirty="0">
                <a:solidFill>
                  <a:srgbClr val="FF0000"/>
                </a:solidFill>
                <a:latin typeface="宋体" panose="02010600030101010101" pitchFamily="2" charset="-122"/>
                <a:ea typeface="+mn-ea"/>
                <a:cs typeface="宋体" panose="02010600030101010101" pitchFamily="2" charset="-122"/>
              </a:rPr>
              <a:t>GC</a:t>
            </a:r>
            <a:r>
              <a:rPr lang="zh-CN" altLang="en-US" sz="1800" u="sng" kern="1200" dirty="0">
                <a:solidFill>
                  <a:srgbClr val="FF0000"/>
                </a:solidFill>
                <a:latin typeface="宋体" panose="02010600030101010101" pitchFamily="2" charset="-122"/>
                <a:ea typeface="+mn-ea"/>
                <a:cs typeface="宋体" panose="02010600030101010101" pitchFamily="2" charset="-122"/>
              </a:rPr>
              <a:t>）</a:t>
            </a:r>
            <a:endParaRPr lang="en-US" altLang="zh-CN" sz="1800"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r>
              <a:rPr lang="zh-CN" altLang="en-US" sz="1800" u="sng" kern="1200" dirty="0">
                <a:solidFill>
                  <a:srgbClr val="FF0000"/>
                </a:solidFill>
                <a:latin typeface="宋体" panose="02010600030101010101" pitchFamily="2" charset="-122"/>
                <a:ea typeface="+mn-ea"/>
                <a:cs typeface="宋体" panose="02010600030101010101" pitchFamily="2" charset="-122"/>
              </a:rPr>
              <a:t>设计与建造总承包（</a:t>
            </a:r>
            <a:r>
              <a:rPr lang="en-US" altLang="zh-CN" sz="1800" u="sng" kern="1200" dirty="0">
                <a:solidFill>
                  <a:srgbClr val="FF0000"/>
                </a:solidFill>
                <a:latin typeface="宋体" panose="02010600030101010101" pitchFamily="2" charset="-122"/>
                <a:ea typeface="+mn-ea"/>
                <a:cs typeface="宋体" panose="02010600030101010101" pitchFamily="2" charset="-122"/>
              </a:rPr>
              <a:t>DB</a:t>
            </a:r>
            <a:r>
              <a:rPr lang="zh-CN" altLang="en-US" sz="1800" u="sng" kern="1200" dirty="0">
                <a:solidFill>
                  <a:srgbClr val="FF0000"/>
                </a:solidFill>
                <a:latin typeface="宋体" panose="02010600030101010101" pitchFamily="2" charset="-122"/>
                <a:ea typeface="+mn-ea"/>
                <a:cs typeface="宋体" panose="02010600030101010101" pitchFamily="2" charset="-122"/>
              </a:rPr>
              <a:t>）</a:t>
            </a:r>
            <a:endParaRPr lang="en-US" altLang="zh-CN" sz="1800"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r>
              <a:rPr lang="zh-CN" altLang="en-US" sz="1800" u="sng" kern="1200" dirty="0">
                <a:solidFill>
                  <a:srgbClr val="FF0000"/>
                </a:solidFill>
                <a:latin typeface="宋体" panose="02010600030101010101" pitchFamily="2" charset="-122"/>
                <a:ea typeface="+mn-ea"/>
                <a:cs typeface="宋体" panose="02010600030101010101" pitchFamily="2" charset="-122"/>
              </a:rPr>
              <a:t>设计采购施工／交钥匙总承包（</a:t>
            </a:r>
            <a:r>
              <a:rPr lang="en-US" altLang="zh-CN" sz="1800" u="sng" kern="1200" dirty="0">
                <a:solidFill>
                  <a:srgbClr val="FF0000"/>
                </a:solidFill>
                <a:latin typeface="宋体" panose="02010600030101010101" pitchFamily="2" charset="-122"/>
                <a:ea typeface="+mn-ea"/>
                <a:cs typeface="宋体" panose="02010600030101010101" pitchFamily="2" charset="-122"/>
              </a:rPr>
              <a:t>EPC</a:t>
            </a:r>
            <a:r>
              <a:rPr lang="zh-CN" altLang="en-US" sz="1800" u="sng" kern="1200" dirty="0">
                <a:solidFill>
                  <a:srgbClr val="FF0000"/>
                </a:solidFill>
                <a:latin typeface="宋体" panose="02010600030101010101" pitchFamily="2" charset="-122"/>
                <a:ea typeface="+mn-ea"/>
                <a:cs typeface="宋体" panose="02010600030101010101" pitchFamily="2" charset="-122"/>
              </a:rPr>
              <a:t>）</a:t>
            </a:r>
            <a:endParaRPr lang="en-US" altLang="zh-CN" sz="1800"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r>
              <a:rPr lang="zh-CN" altLang="en-US" sz="1800" kern="1200" dirty="0">
                <a:latin typeface="宋体" panose="02010600030101010101" pitchFamily="2" charset="-122"/>
                <a:ea typeface="+mn-ea"/>
                <a:cs typeface="宋体" panose="02010600030101010101" pitchFamily="2" charset="-122"/>
              </a:rPr>
              <a:t>设计采购总承包（</a:t>
            </a:r>
            <a:r>
              <a:rPr lang="en-US" altLang="zh-CN" sz="1800" kern="1200" dirty="0">
                <a:latin typeface="宋体" panose="02010600030101010101" pitchFamily="2" charset="-122"/>
                <a:ea typeface="+mn-ea"/>
                <a:cs typeface="宋体" panose="02010600030101010101" pitchFamily="2" charset="-122"/>
              </a:rPr>
              <a:t>EP</a:t>
            </a:r>
            <a:r>
              <a:rPr lang="zh-CN" altLang="en-US" sz="1800" kern="1200" dirty="0">
                <a:latin typeface="宋体" panose="02010600030101010101" pitchFamily="2" charset="-122"/>
                <a:ea typeface="+mn-ea"/>
                <a:cs typeface="宋体" panose="02010600030101010101" pitchFamily="2" charset="-122"/>
              </a:rPr>
              <a:t>）</a:t>
            </a:r>
            <a:endParaRPr lang="en-US" altLang="zh-CN" sz="1800" kern="1200" dirty="0">
              <a:latin typeface="宋体" panose="02010600030101010101" pitchFamily="2" charset="-122"/>
              <a:ea typeface="+mn-ea"/>
              <a:cs typeface="宋体" panose="02010600030101010101" pitchFamily="2" charset="-122"/>
            </a:endParaRPr>
          </a:p>
          <a:p>
            <a:pPr algn="just">
              <a:lnSpc>
                <a:spcPct val="150000"/>
              </a:lnSpc>
              <a:buClrTx/>
              <a:buSzTx/>
            </a:pPr>
            <a:endParaRPr lang="en-US" altLang="zh-CN" sz="1600" b="1" u="sng" kern="1200" dirty="0">
              <a:solidFill>
                <a:srgbClr val="FF0000"/>
              </a:solidFill>
              <a:latin typeface="宋体" panose="02010600030101010101" pitchFamily="2" charset="-122"/>
              <a:ea typeface="+mn-ea"/>
              <a:cs typeface="宋体" panose="02010600030101010101" pitchFamily="2" charset="-122"/>
            </a:endParaRPr>
          </a:p>
          <a:p>
            <a:pPr algn="just">
              <a:lnSpc>
                <a:spcPct val="150000"/>
              </a:lnSpc>
              <a:buClrTx/>
              <a:buSzTx/>
            </a:pPr>
            <a:r>
              <a:rPr lang="en-US" altLang="zh-CN" sz="1600" b="1" u="sng" kern="1200" dirty="0">
                <a:solidFill>
                  <a:srgbClr val="FF0000"/>
                </a:solidFill>
                <a:latin typeface="宋体" panose="02010600030101010101" pitchFamily="2" charset="-122"/>
                <a:ea typeface="+mn-ea"/>
                <a:cs typeface="宋体" panose="02010600030101010101" pitchFamily="2" charset="-122"/>
              </a:rPr>
              <a:t>TOT</a:t>
            </a:r>
            <a:r>
              <a:rPr lang="zh-CN" altLang="en-US" sz="1600" b="1" u="sng" kern="1200" dirty="0">
                <a:solidFill>
                  <a:srgbClr val="FF0000"/>
                </a:solidFill>
                <a:latin typeface="宋体" panose="02010600030101010101" pitchFamily="2" charset="-122"/>
                <a:ea typeface="+mn-ea"/>
                <a:cs typeface="宋体" panose="02010600030101010101" pitchFamily="2" charset="-122"/>
              </a:rPr>
              <a:t>、</a:t>
            </a:r>
            <a:r>
              <a:rPr lang="en-US" altLang="zh-CN" sz="1600" b="1" u="sng" kern="1200" dirty="0">
                <a:solidFill>
                  <a:srgbClr val="FF0000"/>
                </a:solidFill>
                <a:latin typeface="宋体" panose="02010600030101010101" pitchFamily="2" charset="-122"/>
                <a:ea typeface="+mn-ea"/>
                <a:cs typeface="宋体" panose="02010600030101010101" pitchFamily="2" charset="-122"/>
              </a:rPr>
              <a:t>ROT</a:t>
            </a:r>
            <a:r>
              <a:rPr lang="zh-CN" altLang="en-US" sz="1600" b="1" u="sng" kern="1200" dirty="0">
                <a:solidFill>
                  <a:srgbClr val="FF0000"/>
                </a:solidFill>
                <a:latin typeface="宋体" panose="02010600030101010101" pitchFamily="2" charset="-122"/>
                <a:ea typeface="+mn-ea"/>
                <a:cs typeface="宋体" panose="02010600030101010101" pitchFamily="2" charset="-122"/>
              </a:rPr>
              <a:t>、</a:t>
            </a:r>
            <a:r>
              <a:rPr lang="en-US" altLang="zh-CN" sz="1600" b="1" u="sng" kern="1200" dirty="0">
                <a:solidFill>
                  <a:srgbClr val="FF0000"/>
                </a:solidFill>
                <a:latin typeface="宋体" panose="02010600030101010101" pitchFamily="2" charset="-122"/>
                <a:ea typeface="+mn-ea"/>
                <a:cs typeface="宋体" panose="02010600030101010101" pitchFamily="2" charset="-122"/>
              </a:rPr>
              <a:t>BT</a:t>
            </a:r>
            <a:r>
              <a:rPr lang="zh-CN" altLang="en-US" sz="1600" b="1" u="sng" kern="1200" dirty="0">
                <a:solidFill>
                  <a:srgbClr val="FF0000"/>
                </a:solidFill>
                <a:latin typeface="宋体" panose="02010600030101010101" pitchFamily="2" charset="-122"/>
                <a:ea typeface="+mn-ea"/>
                <a:cs typeface="宋体" panose="02010600030101010101" pitchFamily="2" charset="-122"/>
              </a:rPr>
              <a:t>、</a:t>
            </a:r>
            <a:r>
              <a:rPr lang="en-US" altLang="zh-CN" sz="1600" b="1" u="sng" kern="1200" dirty="0">
                <a:solidFill>
                  <a:srgbClr val="FF0000"/>
                </a:solidFill>
                <a:latin typeface="宋体" panose="02010600030101010101" pitchFamily="2" charset="-122"/>
                <a:ea typeface="+mn-ea"/>
                <a:cs typeface="宋体" panose="02010600030101010101" pitchFamily="2" charset="-122"/>
              </a:rPr>
              <a:t>BOT</a:t>
            </a:r>
            <a:r>
              <a:rPr lang="zh-CN" altLang="en-US" sz="1600" b="1" u="sng" kern="1200" dirty="0">
                <a:solidFill>
                  <a:srgbClr val="FF0000"/>
                </a:solidFill>
                <a:latin typeface="宋体" panose="02010600030101010101" pitchFamily="2" charset="-122"/>
                <a:ea typeface="+mn-ea"/>
                <a:cs typeface="宋体" panose="02010600030101010101" pitchFamily="2" charset="-122"/>
              </a:rPr>
              <a:t>、</a:t>
            </a:r>
            <a:r>
              <a:rPr lang="en-US" altLang="zh-CN" sz="1600" b="1" u="sng" kern="1200" dirty="0">
                <a:solidFill>
                  <a:srgbClr val="FF0000"/>
                </a:solidFill>
                <a:latin typeface="宋体" panose="02010600030101010101" pitchFamily="2" charset="-122"/>
                <a:ea typeface="+mn-ea"/>
                <a:cs typeface="宋体" panose="02010600030101010101" pitchFamily="2" charset="-122"/>
              </a:rPr>
              <a:t>PPP</a:t>
            </a:r>
            <a:r>
              <a:rPr lang="zh-CN" altLang="en-US" sz="1600" b="1" u="sng" kern="1200" dirty="0">
                <a:solidFill>
                  <a:srgbClr val="FF0000"/>
                </a:solidFill>
                <a:latin typeface="宋体" panose="02010600030101010101" pitchFamily="2" charset="-122"/>
                <a:ea typeface="+mn-ea"/>
                <a:cs typeface="宋体" panose="02010600030101010101" pitchFamily="2" charset="-122"/>
              </a:rPr>
              <a:t>等项目融资形式</a:t>
            </a:r>
            <a:endParaRPr lang="zh-CN" altLang="en-US" sz="1600" b="1" u="sng" kern="1200" dirty="0">
              <a:solidFill>
                <a:srgbClr val="FF0000"/>
              </a:solidFill>
              <a:latin typeface="+mn-lt"/>
              <a:ea typeface="+mn-ea"/>
              <a:cs typeface="宋体" panose="02010600030101010101" pitchFamily="2" charset="-122"/>
            </a:endParaRPr>
          </a:p>
        </p:txBody>
      </p:sp>
      <p:sp>
        <p:nvSpPr>
          <p:cNvPr id="6149"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a:spLocks noGrp="1"/>
          </p:cNvSpPr>
          <p:nvPr>
            <p:ph type="title"/>
          </p:nvPr>
        </p:nvSpPr>
        <p:spPr>
          <a:xfrm>
            <a:off x="457200" y="274638"/>
            <a:ext cx="8229600" cy="939800"/>
          </a:xfrm>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p>
        </p:txBody>
      </p:sp>
      <p:sp>
        <p:nvSpPr>
          <p:cNvPr id="52227" name="内容占位符 2"/>
          <p:cNvSpPr>
            <a:spLocks noGrp="1"/>
          </p:cNvSpPr>
          <p:nvPr>
            <p:ph sz="half" idx="1"/>
          </p:nvPr>
        </p:nvSpPr>
        <p:spPr>
          <a:xfrm>
            <a:off x="214313" y="1214438"/>
            <a:ext cx="1785937" cy="4911725"/>
          </a:xfrm>
          <a:ln/>
        </p:spPr>
        <p:txBody>
          <a:bodyPr vert="horz" wrap="square" lIns="91440" tIns="45720" rIns="91440" bIns="45720" anchor="t"/>
          <a:p>
            <a:pPr algn="just" eaLnBrk="1" hangingPunct="1">
              <a:lnSpc>
                <a:spcPct val="150000"/>
              </a:lnSpc>
              <a:buClrTx/>
              <a:buSzTx/>
            </a:pPr>
            <a:r>
              <a:rPr lang="zh-CN" altLang="en-US" sz="2000" b="1" kern="1200" dirty="0">
                <a:latin typeface="Times New Roman" panose="02020603050405020304" pitchFamily="18" charset="0"/>
                <a:ea typeface="+mn-ea"/>
                <a:cs typeface="宋体" panose="02010600030101010101" pitchFamily="2" charset="-122"/>
              </a:rPr>
              <a:t>示范文本第</a:t>
            </a:r>
            <a:r>
              <a:rPr lang="en-US" altLang="zh-CN" sz="2000" b="1" kern="1200" dirty="0">
                <a:latin typeface="Times New Roman" panose="02020603050405020304" pitchFamily="18" charset="0"/>
                <a:ea typeface="+mn-ea"/>
                <a:cs typeface="宋体" panose="02010600030101010101" pitchFamily="2" charset="-122"/>
              </a:rPr>
              <a:t>10</a:t>
            </a:r>
            <a:r>
              <a:rPr lang="zh-CN" altLang="en-US" sz="2000" b="1" kern="1200" dirty="0">
                <a:latin typeface="Times New Roman" panose="02020603050405020304" pitchFamily="18" charset="0"/>
                <a:ea typeface="+mn-ea"/>
                <a:cs typeface="宋体" panose="02010600030101010101" pitchFamily="2" charset="-122"/>
              </a:rPr>
              <a:t>条</a:t>
            </a:r>
            <a:r>
              <a:rPr lang="en-US" altLang="zh-CN" sz="2000" b="1" kern="1200" dirty="0">
                <a:latin typeface="Times New Roman" panose="02020603050405020304" pitchFamily="18" charset="0"/>
                <a:ea typeface="+mn-ea"/>
                <a:cs typeface="宋体" panose="02010600030101010101" pitchFamily="2" charset="-122"/>
              </a:rPr>
              <a:t>[</a:t>
            </a:r>
            <a:r>
              <a:rPr lang="zh-CN" altLang="zh-CN" sz="2000" b="1" kern="1200" dirty="0">
                <a:latin typeface="Times New Roman" panose="02020603050405020304" pitchFamily="18" charset="0"/>
                <a:ea typeface="+mn-ea"/>
                <a:cs typeface="宋体" panose="02010600030101010101" pitchFamily="2" charset="-122"/>
              </a:rPr>
              <a:t>变更</a:t>
            </a: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关于工程变更的规定</a:t>
            </a:r>
            <a:endParaRPr lang="en-US" altLang="zh-CN" sz="2000" kern="1200" dirty="0">
              <a:latin typeface="宋体" panose="02010600030101010101" pitchFamily="2" charset="-122"/>
              <a:ea typeface="+mn-ea"/>
              <a:cs typeface="宋体" panose="02010600030101010101" pitchFamily="2" charset="-122"/>
            </a:endParaRPr>
          </a:p>
        </p:txBody>
      </p:sp>
      <p:sp>
        <p:nvSpPr>
          <p:cNvPr id="52228" name="内容占位符 3"/>
          <p:cNvSpPr>
            <a:spLocks noGrp="1"/>
          </p:cNvSpPr>
          <p:nvPr>
            <p:ph sz="half" idx="2"/>
          </p:nvPr>
        </p:nvSpPr>
        <p:spPr>
          <a:xfrm>
            <a:off x="2071688" y="1285875"/>
            <a:ext cx="7072312" cy="5429250"/>
          </a:xfrm>
          <a:ln/>
        </p:spPr>
        <p:txBody>
          <a:bodyPr vert="horz" wrap="square" lIns="91440" tIns="45720" rIns="91440" bIns="45720" anchor="t"/>
          <a:p>
            <a:pPr eaLnBrk="1" hangingPunct="1">
              <a:buClrTx/>
              <a:buSzTx/>
            </a:pP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第</a:t>
            </a: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10.3</a:t>
            </a: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变更程序</a:t>
            </a: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10.3.1 </a:t>
            </a: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发包人提出变更</a:t>
            </a:r>
            <a:endParaRPr lang="zh-CN" altLang="en-US" sz="14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发包人提出变更的，应通过监理人向承包人发出变更指示</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，变更指示应说明计划变更的工程范围和变更的内容。</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10.3.2 </a:t>
            </a: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监理人提出变更建议</a:t>
            </a:r>
            <a:endParaRPr lang="zh-CN" altLang="en-US" sz="14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监理人提出变更建议的，需要向发包人以书面形式提出变更计划，</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说明计划变更工程范围和变更的内容、理由，以及实施该变更对合同价格和工期的影响。</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发包人同意变更的，由监理人向承包人发出变更指示。</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发包人不同意变更的，监理人无权擅自发出变更指示。</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en-US" altLang="zh-CN" sz="1400" b="1" kern="1200" dirty="0">
                <a:latin typeface="华文楷体" panose="02010600040101010101" pitchFamily="2" charset="-122"/>
                <a:ea typeface="华文楷体" panose="02010600040101010101" pitchFamily="2" charset="-122"/>
                <a:cs typeface="宋体" panose="02010600030101010101" pitchFamily="2" charset="-122"/>
              </a:rPr>
              <a:t>10.3.3 </a:t>
            </a:r>
            <a:r>
              <a:rPr lang="zh-CN" altLang="en-US" sz="1400" b="1" kern="1200" dirty="0">
                <a:latin typeface="华文楷体" panose="02010600040101010101" pitchFamily="2" charset="-122"/>
                <a:ea typeface="华文楷体" panose="02010600040101010101" pitchFamily="2" charset="-122"/>
                <a:cs typeface="宋体" panose="02010600030101010101" pitchFamily="2" charset="-122"/>
              </a:rPr>
              <a:t>变更执行</a:t>
            </a:r>
            <a:endParaRPr lang="zh-CN" altLang="en-US" sz="14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承包人收到监理人下达的变更指示后，认为不能执行，应立即提出不能执行该变更指示的理由。承包人认为可以执行变更的，应当书面说明实施该变更指示对合同价格和工期的影响，且合同当事人应当按照第</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10.4</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变更估价</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约定确定变更估价。</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zh-CN" altLang="zh-CN" sz="1400" b="1" kern="1200" dirty="0">
                <a:latin typeface="华文楷体" panose="02010600040101010101" pitchFamily="2" charset="-122"/>
                <a:ea typeface="华文楷体" panose="02010600040101010101" pitchFamily="2" charset="-122"/>
                <a:cs typeface="宋体" panose="02010600030101010101" pitchFamily="2" charset="-122"/>
              </a:rPr>
              <a:t>10.5承包人的合理化建议</a:t>
            </a:r>
            <a:endParaRPr lang="zh-CN" altLang="en-US" sz="14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承包人提出合理化建议的，应向监理人提交合理化建议说明，</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说明建议的内容和理由，以及实施该建议对合同价格和工期的影响。</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除专用合同条款另有约定外，</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监理人应在收到承包人提交的合理化建议后</a:t>
            </a:r>
            <a:r>
              <a:rPr lang="en-US" altLang="zh-CN"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7</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天内审查完毕并报送发包人，</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发现其中存在技术上的缺陷，应通知承包人修改。发包人应在收到监理人报送的合理化建议后</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天内审批完毕。合理化建议</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经发包人批准的，监理人应及时发出变更指示</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，由此引起的合同价格调整按照第</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10.4</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款</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变更估价</a:t>
            </a:r>
            <a:r>
              <a:rPr lang="en-US" altLang="zh-CN" sz="14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约定执行。发包人不同意变更的，监理人应书面通知承包人。</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         合理化建议降低了合同价格或者提高了工程经济效益的，发包人可对承包人给予奖励，</a:t>
            </a:r>
            <a:r>
              <a:rPr lang="zh-CN" altLang="en-US" sz="14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奖励</a:t>
            </a:r>
            <a:r>
              <a:rPr lang="zh-CN" altLang="en-US" sz="1400" kern="1200" dirty="0">
                <a:latin typeface="华文楷体" panose="02010600040101010101" pitchFamily="2" charset="-122"/>
                <a:ea typeface="华文楷体" panose="02010600040101010101" pitchFamily="2" charset="-122"/>
                <a:cs typeface="宋体" panose="02010600030101010101" pitchFamily="2" charset="-122"/>
              </a:rPr>
              <a:t>的方法和金额在专用合同条款中约定。</a:t>
            </a:r>
            <a:endParaRPr lang="zh-CN" altLang="en-US" sz="14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5222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p>
        </p:txBody>
      </p:sp>
      <p:sp>
        <p:nvSpPr>
          <p:cNvPr id="53251" name="内容占位符 2"/>
          <p:cNvSpPr>
            <a:spLocks noGrp="1"/>
          </p:cNvSpPr>
          <p:nvPr>
            <p:ph sz="half" idx="1"/>
          </p:nvPr>
        </p:nvSpPr>
        <p:spPr>
          <a:xfrm>
            <a:off x="457200" y="1600200"/>
            <a:ext cx="2328863" cy="4525963"/>
          </a:xfrm>
          <a:ln/>
        </p:spPr>
        <p:txBody>
          <a:bodyPr vert="horz" wrap="square" lIns="91440" tIns="45720" rIns="91440" bIns="45720" anchor="t"/>
          <a:p>
            <a:pPr algn="just" eaLnBrk="1" hangingPunct="1">
              <a:lnSpc>
                <a:spcPct val="150000"/>
              </a:lnSpc>
              <a:buClrTx/>
              <a:buSzTx/>
            </a:pPr>
            <a:r>
              <a:rPr lang="zh-CN" altLang="en-US" sz="2000" b="1" kern="1200" dirty="0">
                <a:latin typeface="Times New Roman" panose="02020603050405020304" pitchFamily="18" charset="0"/>
                <a:ea typeface="+mn-ea"/>
                <a:cs typeface="宋体" panose="02010600030101010101" pitchFamily="2" charset="-122"/>
              </a:rPr>
              <a:t>示范文本第</a:t>
            </a:r>
            <a:r>
              <a:rPr lang="en-US" altLang="zh-CN" sz="2000" b="1" kern="1200" dirty="0">
                <a:latin typeface="Times New Roman" panose="02020603050405020304" pitchFamily="18" charset="0"/>
                <a:ea typeface="+mn-ea"/>
                <a:cs typeface="宋体" panose="02010600030101010101" pitchFamily="2" charset="-122"/>
              </a:rPr>
              <a:t>10</a:t>
            </a:r>
            <a:r>
              <a:rPr lang="zh-CN" altLang="en-US" sz="2000" b="1" kern="1200" dirty="0">
                <a:latin typeface="Times New Roman" panose="02020603050405020304" pitchFamily="18" charset="0"/>
                <a:ea typeface="+mn-ea"/>
                <a:cs typeface="宋体" panose="02010600030101010101" pitchFamily="2" charset="-122"/>
              </a:rPr>
              <a:t>条</a:t>
            </a:r>
            <a:r>
              <a:rPr lang="en-US" altLang="zh-CN" sz="2000" b="1" kern="1200" dirty="0">
                <a:latin typeface="Times New Roman" panose="02020603050405020304" pitchFamily="18" charset="0"/>
                <a:ea typeface="+mn-ea"/>
                <a:cs typeface="宋体" panose="02010600030101010101" pitchFamily="2" charset="-122"/>
              </a:rPr>
              <a:t>[</a:t>
            </a:r>
            <a:r>
              <a:rPr lang="zh-CN" altLang="zh-CN" sz="2000" b="1" kern="1200" dirty="0">
                <a:latin typeface="Times New Roman" panose="02020603050405020304" pitchFamily="18" charset="0"/>
                <a:ea typeface="+mn-ea"/>
                <a:cs typeface="宋体" panose="02010600030101010101" pitchFamily="2" charset="-122"/>
              </a:rPr>
              <a:t>变更</a:t>
            </a: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关于工程变更的规定</a:t>
            </a:r>
            <a:endParaRPr lang="en-US" altLang="zh-CN" sz="2000" kern="1200" dirty="0">
              <a:latin typeface="宋体" panose="02010600030101010101" pitchFamily="2" charset="-122"/>
              <a:ea typeface="+mn-ea"/>
              <a:cs typeface="宋体" panose="02010600030101010101" pitchFamily="2" charset="-122"/>
            </a:endParaRPr>
          </a:p>
          <a:p>
            <a:pPr eaLnBrk="1" hangingPunct="1">
              <a:buClrTx/>
              <a:buSzTx/>
            </a:pPr>
            <a:endParaRPr lang="en-US" altLang="zh-CN"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53252" name="内容占位符 3"/>
          <p:cNvSpPr>
            <a:spLocks noGrp="1"/>
          </p:cNvSpPr>
          <p:nvPr>
            <p:ph sz="half" idx="2"/>
          </p:nvPr>
        </p:nvSpPr>
        <p:spPr>
          <a:xfrm>
            <a:off x="3143250" y="1600200"/>
            <a:ext cx="5543550" cy="5257800"/>
          </a:xfrm>
          <a:ln/>
        </p:spPr>
        <p:txBody>
          <a:bodyPr vert="horz" wrap="square" lIns="91440" tIns="45720" rIns="91440" bIns="45720" anchor="t"/>
          <a:p>
            <a:pPr eaLnBrk="1" hangingPunct="1">
              <a:buClrTx/>
              <a:buSzTx/>
            </a:pPr>
            <a:r>
              <a:rPr lang="zh-CN" altLang="en-US" sz="1800" b="1" kern="1200" dirty="0">
                <a:latin typeface="+mn-lt"/>
                <a:ea typeface="+mn-ea"/>
                <a:cs typeface="宋体" panose="02010600030101010101" pitchFamily="2" charset="-122"/>
              </a:rPr>
              <a:t>第</a:t>
            </a:r>
            <a:r>
              <a:rPr lang="en-US" altLang="zh-CN" sz="1800" b="1" kern="1200" dirty="0">
                <a:latin typeface="+mn-lt"/>
                <a:ea typeface="+mn-ea"/>
                <a:cs typeface="宋体" panose="02010600030101010101" pitchFamily="2" charset="-122"/>
              </a:rPr>
              <a:t>10.4</a:t>
            </a:r>
            <a:r>
              <a:rPr lang="zh-CN" altLang="en-US" sz="1800" b="1" kern="1200" dirty="0">
                <a:latin typeface="+mn-lt"/>
                <a:ea typeface="+mn-ea"/>
                <a:cs typeface="宋体" panose="02010600030101010101" pitchFamily="2" charset="-122"/>
              </a:rPr>
              <a:t>款</a:t>
            </a:r>
            <a:r>
              <a:rPr lang="en-US" altLang="zh-CN" sz="1800" b="1" kern="1200" dirty="0">
                <a:latin typeface="+mn-lt"/>
                <a:ea typeface="+mn-ea"/>
                <a:cs typeface="宋体" panose="02010600030101010101" pitchFamily="2" charset="-122"/>
              </a:rPr>
              <a:t>[</a:t>
            </a:r>
            <a:r>
              <a:rPr lang="zh-CN" altLang="en-US" sz="1800" b="1" kern="1200" dirty="0">
                <a:latin typeface="+mn-lt"/>
                <a:ea typeface="+mn-ea"/>
                <a:cs typeface="宋体" panose="02010600030101010101" pitchFamily="2" charset="-122"/>
              </a:rPr>
              <a:t> </a:t>
            </a:r>
            <a:r>
              <a:rPr lang="zh-CN" altLang="zh-CN" sz="1800" b="1" kern="1200" dirty="0">
                <a:latin typeface="+mn-lt"/>
                <a:ea typeface="+mn-ea"/>
                <a:cs typeface="宋体" panose="02010600030101010101" pitchFamily="2" charset="-122"/>
              </a:rPr>
              <a:t>变更估价</a:t>
            </a:r>
            <a:r>
              <a:rPr lang="en-US" altLang="zh-CN" sz="1800" b="1" kern="1200" dirty="0">
                <a:latin typeface="+mn-lt"/>
                <a:ea typeface="+mn-ea"/>
                <a:cs typeface="宋体" panose="02010600030101010101" pitchFamily="2" charset="-122"/>
              </a:rPr>
              <a:t>]</a:t>
            </a:r>
            <a:endParaRPr lang="en-US" altLang="zh-CN" sz="1800" b="1" kern="1200" dirty="0">
              <a:latin typeface="+mn-lt"/>
              <a:ea typeface="+mn-ea"/>
              <a:cs typeface="宋体" panose="02010600030101010101" pitchFamily="2" charset="-122"/>
            </a:endParaRPr>
          </a:p>
          <a:p>
            <a:pPr eaLnBrk="1" hangingPunct="1">
              <a:buClrTx/>
              <a:buSzTx/>
            </a:pPr>
            <a:endParaRPr lang="zh-CN" altLang="zh-CN" sz="1800" b="1" kern="1200" dirty="0">
              <a:latin typeface="+mn-lt"/>
              <a:ea typeface="+mn-ea"/>
              <a:cs typeface="宋体" panose="02010600030101010101" pitchFamily="2" charset="-122"/>
            </a:endParaRPr>
          </a:p>
          <a:p>
            <a:pPr eaLnBrk="1" hangingPunct="1">
              <a:buClrTx/>
              <a:buSzTx/>
            </a:pPr>
            <a:r>
              <a:rPr lang="zh-CN" altLang="en-US" sz="1800" b="1" kern="1200" dirty="0">
                <a:latin typeface="+mn-lt"/>
                <a:ea typeface="+mn-ea"/>
                <a:cs typeface="宋体" panose="02010600030101010101" pitchFamily="2" charset="-122"/>
              </a:rPr>
              <a:t>第</a:t>
            </a:r>
            <a:r>
              <a:rPr lang="en-US" altLang="zh-CN" sz="1800" b="1" kern="1200" dirty="0">
                <a:latin typeface="+mn-lt"/>
                <a:ea typeface="+mn-ea"/>
                <a:cs typeface="宋体" panose="02010600030101010101" pitchFamily="2" charset="-122"/>
              </a:rPr>
              <a:t>10.4.1</a:t>
            </a:r>
            <a:r>
              <a:rPr lang="zh-CN" altLang="en-US" sz="1800" b="1" kern="1200" dirty="0">
                <a:latin typeface="+mn-lt"/>
                <a:ea typeface="+mn-ea"/>
                <a:cs typeface="宋体" panose="02010600030101010101" pitchFamily="2" charset="-122"/>
              </a:rPr>
              <a:t>项</a:t>
            </a:r>
            <a:r>
              <a:rPr lang="en-US" altLang="zh-CN" sz="1800" b="1" kern="1200" dirty="0">
                <a:latin typeface="+mn-lt"/>
                <a:ea typeface="+mn-ea"/>
                <a:cs typeface="宋体" panose="02010600030101010101" pitchFamily="2" charset="-122"/>
              </a:rPr>
              <a:t>[</a:t>
            </a:r>
            <a:r>
              <a:rPr lang="zh-CN" altLang="zh-CN" sz="1800" b="1" kern="1200" dirty="0">
                <a:latin typeface="+mn-lt"/>
                <a:ea typeface="+mn-ea"/>
                <a:cs typeface="宋体" panose="02010600030101010101" pitchFamily="2" charset="-122"/>
              </a:rPr>
              <a:t>变更估价原则</a:t>
            </a:r>
            <a:r>
              <a:rPr lang="en-US" altLang="zh-CN" sz="1800" b="1" kern="1200" dirty="0">
                <a:latin typeface="+mn-lt"/>
                <a:ea typeface="+mn-ea"/>
                <a:cs typeface="宋体" panose="02010600030101010101" pitchFamily="2" charset="-122"/>
              </a:rPr>
              <a:t>]</a:t>
            </a:r>
            <a:endParaRPr lang="en-US" altLang="zh-CN" sz="1800" b="1" kern="1200" dirty="0">
              <a:latin typeface="+mn-lt"/>
              <a:ea typeface="+mn-ea"/>
              <a:cs typeface="宋体" panose="02010600030101010101" pitchFamily="2" charset="-122"/>
            </a:endParaRPr>
          </a:p>
          <a:p>
            <a:pPr eaLnBrk="1" hangingPunct="1">
              <a:buClrTx/>
              <a:buSzTx/>
              <a:buNone/>
            </a:pPr>
            <a:r>
              <a:rPr lang="zh-CN" altLang="en-US" sz="1800" kern="1200" dirty="0">
                <a:latin typeface="+mn-lt"/>
                <a:ea typeface="+mn-ea"/>
                <a:cs typeface="宋体" panose="02010600030101010101" pitchFamily="2" charset="-122"/>
              </a:rPr>
              <a:t>       </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除专用合同条款另有约定外，变更估价按照本款约定处理：</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）已标价工程量清单或预算书</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有相同项目的，按照相同项目单价</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认定；</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）已标价工程量清单或预算书中无相同项目，但</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有类似项目的，参照类似项目的单价</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认定；</a:t>
            </a:r>
            <a:endParaRPr lang="zh-CN"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）变更导致实际完成的变更工程量与已标价工程量清单或预算书中列明的该项目</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工程量的变化幅度超过</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15%</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的，或已标价工程量清单或预算书中无相同项目及类似项目单价的</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，按照合理的成本与利润构成的原则，由合同</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当事人按照第</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4.4</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款〔商定或确定〕确定变更工作的单价</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5325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4"/>
          <p:cNvSpPr>
            <a:spLocks noGrp="1"/>
          </p:cNvSpPr>
          <p:nvPr>
            <p:ph type="ctrTitle"/>
          </p:nvPr>
        </p:nvSpPr>
        <p:spPr>
          <a:xfrm>
            <a:off x="714375" y="785813"/>
            <a:ext cx="7772400" cy="798512"/>
          </a:xfrm>
          <a:ln/>
        </p:spPr>
        <p:txBody>
          <a:bodyPr vert="horz" wrap="square" lIns="91440" tIns="45720" rIns="91440" bIns="45720" anchor="ctr"/>
          <a:p>
            <a:pPr eaLnBrk="1" hangingPunct="1">
              <a:buClrTx/>
              <a:buSzTx/>
              <a:buFontTx/>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Baoli SC"/>
              <a:ea typeface="Baoli SC"/>
            </a:endParaRPr>
          </a:p>
        </p:txBody>
      </p:sp>
      <p:sp>
        <p:nvSpPr>
          <p:cNvPr id="54275" name="副标题 5"/>
          <p:cNvSpPr>
            <a:spLocks noGrp="1"/>
          </p:cNvSpPr>
          <p:nvPr>
            <p:ph type="subTitle" idx="1"/>
          </p:nvPr>
        </p:nvSpPr>
        <p:spPr>
          <a:xfrm>
            <a:off x="1357313" y="2714625"/>
            <a:ext cx="6400800" cy="1752600"/>
          </a:xfrm>
          <a:ln/>
        </p:spPr>
        <p:txBody>
          <a:bodyPr vert="horz" wrap="square" lIns="91440" tIns="45720" rIns="91440" bIns="45720" anchor="t"/>
          <a:p>
            <a:pPr eaLnBrk="1" hangingPunct="1">
              <a:buClrTx/>
              <a:buSzTx/>
            </a:pPr>
            <a:endParaRPr lang="en-US" altLang="zh-CN" b="1" kern="1200" dirty="0">
              <a:solidFill>
                <a:schemeClr val="tx2"/>
              </a:solidFill>
              <a:latin typeface="隶书" panose="02010509060101010101" pitchFamily="49" charset="-122"/>
              <a:ea typeface="隶书" panose="02010509060101010101" pitchFamily="49" charset="-122"/>
              <a:cs typeface="宋体" panose="02010600030101010101" pitchFamily="2" charset="-122"/>
            </a:endParaRPr>
          </a:p>
          <a:p>
            <a:pPr eaLnBrk="1" hangingPunct="1">
              <a:buClrTx/>
              <a:buSzTx/>
            </a:pPr>
            <a:r>
              <a:rPr lang="zh-CN" altLang="en-US" sz="3600" b="1" kern="1200" dirty="0">
                <a:solidFill>
                  <a:schemeClr val="tx2"/>
                </a:solidFill>
                <a:latin typeface="隶书" panose="02010509060101010101" pitchFamily="49" charset="-122"/>
                <a:ea typeface="隶书" panose="02010509060101010101" pitchFamily="49" charset="-122"/>
                <a:cs typeface="宋体" panose="02010600030101010101" pitchFamily="2" charset="-122"/>
              </a:rPr>
              <a:t>工程索赔风险防范</a:t>
            </a:r>
            <a:endParaRPr lang="zh-CN" altLang="en-US" sz="3600" b="1" kern="1200" dirty="0">
              <a:solidFill>
                <a:schemeClr val="tx2"/>
              </a:solidFill>
              <a:latin typeface="隶书" panose="02010509060101010101" pitchFamily="49" charset="-122"/>
              <a:ea typeface="隶书" panose="02010509060101010101" pitchFamily="49" charset="-122"/>
              <a:cs typeface="宋体" panose="02010600030101010101" pitchFamily="2" charset="-122"/>
            </a:endParaRPr>
          </a:p>
        </p:txBody>
      </p:sp>
      <p:sp>
        <p:nvSpPr>
          <p:cNvPr id="54276"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55299" name="内容占位符 2"/>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400" b="1" kern="1200" dirty="0">
                <a:latin typeface="+mn-lt"/>
                <a:ea typeface="+mn-ea"/>
                <a:cs typeface="宋体" panose="02010600030101010101" pitchFamily="2" charset="-122"/>
              </a:rPr>
              <a:t>示范文本管与索赔的规定</a:t>
            </a:r>
            <a:endParaRPr lang="zh-CN" altLang="en-US" sz="2400" kern="1200" dirty="0">
              <a:latin typeface="+mn-lt"/>
              <a:ea typeface="+mn-ea"/>
              <a:cs typeface="宋体" panose="02010600030101010101" pitchFamily="2" charset="-122"/>
            </a:endParaRPr>
          </a:p>
        </p:txBody>
      </p:sp>
      <p:sp>
        <p:nvSpPr>
          <p:cNvPr id="55300" name="内容占位符 3"/>
          <p:cNvSpPr>
            <a:spLocks noGrp="1"/>
          </p:cNvSpPr>
          <p:nvPr>
            <p:ph sz="half" idx="2"/>
          </p:nvPr>
        </p:nvSpPr>
        <p:spPr>
          <a:xfrm>
            <a:off x="4648200" y="1600200"/>
            <a:ext cx="4038600" cy="4614863"/>
          </a:xfrm>
          <a:ln/>
        </p:spPr>
        <p:txBody>
          <a:bodyPr vert="horz" wrap="square" lIns="91440" tIns="45720" rIns="91440" bIns="45720" anchor="t"/>
          <a:p>
            <a:pPr eaLnBrk="1" hangingPunct="1">
              <a:lnSpc>
                <a:spcPct val="150000"/>
              </a:lnSpc>
              <a:buClrTx/>
              <a:buSzTx/>
              <a:buFont typeface="Wingdings" panose="05000000000000000000" pitchFamily="2" charset="2"/>
              <a:buChar char="l"/>
            </a:pPr>
            <a:r>
              <a:rPr lang="en-US" altLang="zh-CN" sz="1800" b="1" kern="1200" dirty="0">
                <a:latin typeface="+mn-lt"/>
                <a:ea typeface="+mn-ea"/>
                <a:cs typeface="宋体" panose="02010600030101010101" pitchFamily="2" charset="-122"/>
              </a:rPr>
              <a:t>19</a:t>
            </a:r>
            <a:r>
              <a:rPr lang="zh-CN" altLang="zh-CN" sz="1800" b="1" kern="1200" dirty="0">
                <a:latin typeface="+mn-lt"/>
                <a:ea typeface="+mn-ea"/>
                <a:cs typeface="宋体" panose="02010600030101010101" pitchFamily="2" charset="-122"/>
              </a:rPr>
              <a:t>、索赔</a:t>
            </a:r>
            <a:endParaRPr lang="en-US" altLang="zh-CN" sz="1800" b="1" kern="1200" dirty="0">
              <a:latin typeface="+mn-lt"/>
              <a:ea typeface="+mn-ea"/>
              <a:cs typeface="宋体" panose="02010600030101010101" pitchFamily="2" charset="-122"/>
            </a:endParaRPr>
          </a:p>
          <a:p>
            <a:pPr eaLnBrk="1" hangingPunct="1">
              <a:lnSpc>
                <a:spcPct val="150000"/>
              </a:lnSpc>
              <a:buClrTx/>
              <a:buSzTx/>
            </a:pPr>
            <a:r>
              <a:rPr lang="en-US" altLang="zh-CN" sz="1800" kern="1200" dirty="0">
                <a:latin typeface="+mn-lt"/>
                <a:ea typeface="+mn-ea"/>
                <a:cs typeface="宋体" panose="02010600030101010101" pitchFamily="2" charset="-122"/>
              </a:rPr>
              <a:t>19.1 </a:t>
            </a:r>
            <a:r>
              <a:rPr lang="zh-CN" altLang="en-US" sz="1800" kern="1200" dirty="0">
                <a:latin typeface="+mn-lt"/>
                <a:ea typeface="+mn-ea"/>
                <a:cs typeface="宋体" panose="02010600030101010101" pitchFamily="2" charset="-122"/>
              </a:rPr>
              <a:t> </a:t>
            </a:r>
            <a:r>
              <a:rPr lang="en-US" altLang="zh-CN" sz="1800" kern="1200" dirty="0">
                <a:latin typeface="+mn-lt"/>
                <a:ea typeface="+mn-ea"/>
                <a:cs typeface="宋体" panose="02010600030101010101" pitchFamily="2" charset="-122"/>
              </a:rPr>
              <a:t>承包人的索赔</a:t>
            </a:r>
            <a:endParaRPr lang="en-US" altLang="zh-CN" sz="1800" kern="1200" dirty="0">
              <a:latin typeface="+mn-lt"/>
              <a:ea typeface="+mn-ea"/>
              <a:cs typeface="宋体" panose="02010600030101010101" pitchFamily="2" charset="-122"/>
            </a:endParaRPr>
          </a:p>
          <a:p>
            <a:pPr eaLnBrk="1" hangingPunct="1">
              <a:lnSpc>
                <a:spcPct val="150000"/>
              </a:lnSpc>
              <a:buClrTx/>
              <a:buSzTx/>
            </a:pPr>
            <a:r>
              <a:rPr lang="en-US" altLang="zh-CN" sz="1800" kern="1200" dirty="0">
                <a:latin typeface="+mn-lt"/>
                <a:ea typeface="+mn-ea"/>
                <a:cs typeface="宋体" panose="02010600030101010101" pitchFamily="2" charset="-122"/>
              </a:rPr>
              <a:t>19.2</a:t>
            </a:r>
            <a:r>
              <a:rPr lang="zh-CN" altLang="en-US" sz="1800" kern="1200" dirty="0">
                <a:latin typeface="+mn-lt"/>
                <a:ea typeface="+mn-ea"/>
                <a:cs typeface="宋体" panose="02010600030101010101" pitchFamily="2" charset="-122"/>
              </a:rPr>
              <a:t> </a:t>
            </a:r>
            <a:r>
              <a:rPr lang="en-US" altLang="zh-CN" sz="1800" kern="1200" dirty="0">
                <a:latin typeface="+mn-lt"/>
                <a:ea typeface="+mn-ea"/>
                <a:cs typeface="宋体" panose="02010600030101010101" pitchFamily="2" charset="-122"/>
              </a:rPr>
              <a:t> 对承包人索赔的处理</a:t>
            </a:r>
            <a:endParaRPr lang="en-US" altLang="zh-CN" sz="1800" kern="1200" dirty="0">
              <a:latin typeface="+mn-lt"/>
              <a:ea typeface="+mn-ea"/>
              <a:cs typeface="宋体" panose="02010600030101010101" pitchFamily="2" charset="-122"/>
            </a:endParaRPr>
          </a:p>
          <a:p>
            <a:pPr eaLnBrk="1" hangingPunct="1">
              <a:lnSpc>
                <a:spcPct val="150000"/>
              </a:lnSpc>
              <a:buClrTx/>
              <a:buSzTx/>
            </a:pPr>
            <a:r>
              <a:rPr lang="en-US" altLang="zh-CN" sz="1800" kern="1200" dirty="0">
                <a:latin typeface="+mn-lt"/>
                <a:ea typeface="+mn-ea"/>
                <a:cs typeface="宋体" panose="02010600030101010101" pitchFamily="2" charset="-122"/>
              </a:rPr>
              <a:t>19.3 </a:t>
            </a:r>
            <a:r>
              <a:rPr lang="zh-CN" altLang="en-US" sz="1800" kern="1200" dirty="0">
                <a:latin typeface="+mn-lt"/>
                <a:ea typeface="+mn-ea"/>
                <a:cs typeface="宋体" panose="02010600030101010101" pitchFamily="2" charset="-122"/>
              </a:rPr>
              <a:t> </a:t>
            </a:r>
            <a:r>
              <a:rPr lang="en-US" altLang="zh-CN" sz="1800" kern="1200" dirty="0">
                <a:latin typeface="+mn-lt"/>
                <a:ea typeface="+mn-ea"/>
                <a:cs typeface="宋体" panose="02010600030101010101" pitchFamily="2" charset="-122"/>
              </a:rPr>
              <a:t>发包人的索赔</a:t>
            </a:r>
            <a:endParaRPr lang="en-US" altLang="zh-CN" sz="1800" kern="1200" dirty="0">
              <a:latin typeface="+mn-lt"/>
              <a:ea typeface="+mn-ea"/>
              <a:cs typeface="宋体" panose="02010600030101010101" pitchFamily="2" charset="-122"/>
            </a:endParaRPr>
          </a:p>
          <a:p>
            <a:pPr eaLnBrk="1" hangingPunct="1">
              <a:lnSpc>
                <a:spcPct val="150000"/>
              </a:lnSpc>
              <a:buClrTx/>
              <a:buSzTx/>
            </a:pPr>
            <a:r>
              <a:rPr lang="en-US" altLang="zh-CN" sz="1800" kern="1200" dirty="0">
                <a:latin typeface="+mn-lt"/>
                <a:ea typeface="+mn-ea"/>
                <a:cs typeface="宋体" panose="02010600030101010101" pitchFamily="2" charset="-122"/>
              </a:rPr>
              <a:t>19.4</a:t>
            </a:r>
            <a:r>
              <a:rPr lang="zh-CN" altLang="en-US" sz="1800" kern="1200" dirty="0">
                <a:latin typeface="+mn-lt"/>
                <a:ea typeface="+mn-ea"/>
                <a:cs typeface="宋体" panose="02010600030101010101" pitchFamily="2" charset="-122"/>
              </a:rPr>
              <a:t> </a:t>
            </a:r>
            <a:r>
              <a:rPr lang="en-US" altLang="zh-CN" sz="1800" kern="1200" dirty="0">
                <a:latin typeface="+mn-lt"/>
                <a:ea typeface="+mn-ea"/>
                <a:cs typeface="宋体" panose="02010600030101010101" pitchFamily="2" charset="-122"/>
              </a:rPr>
              <a:t> 对发包人索赔的处理</a:t>
            </a:r>
            <a:endParaRPr lang="en-US" altLang="zh-CN" sz="1800" kern="1200" dirty="0">
              <a:latin typeface="+mn-lt"/>
              <a:ea typeface="+mn-ea"/>
              <a:cs typeface="宋体" panose="02010600030101010101" pitchFamily="2" charset="-122"/>
            </a:endParaRPr>
          </a:p>
          <a:p>
            <a:pPr eaLnBrk="1" hangingPunct="1">
              <a:lnSpc>
                <a:spcPct val="150000"/>
              </a:lnSpc>
              <a:buClrTx/>
              <a:buSzTx/>
            </a:pPr>
            <a:r>
              <a:rPr lang="en-US" altLang="zh-CN" sz="1800" kern="1200" dirty="0">
                <a:latin typeface="+mn-lt"/>
                <a:ea typeface="+mn-ea"/>
                <a:cs typeface="宋体" panose="02010600030101010101" pitchFamily="2" charset="-122"/>
              </a:rPr>
              <a:t>19.5 </a:t>
            </a:r>
            <a:r>
              <a:rPr lang="zh-CN" altLang="en-US" sz="1800" kern="1200" dirty="0">
                <a:latin typeface="+mn-lt"/>
                <a:ea typeface="+mn-ea"/>
                <a:cs typeface="宋体" panose="02010600030101010101" pitchFamily="2" charset="-122"/>
              </a:rPr>
              <a:t> </a:t>
            </a:r>
            <a:r>
              <a:rPr lang="en-US" altLang="zh-CN" sz="1800" kern="1200" dirty="0">
                <a:latin typeface="+mn-lt"/>
                <a:ea typeface="+mn-ea"/>
                <a:cs typeface="宋体" panose="02010600030101010101" pitchFamily="2" charset="-122"/>
              </a:rPr>
              <a:t>提出索赔的期限</a:t>
            </a:r>
            <a:endParaRPr lang="zh-CN" altLang="en-US" sz="1800" kern="1200" dirty="0">
              <a:latin typeface="+mn-lt"/>
              <a:ea typeface="+mn-ea"/>
              <a:cs typeface="宋体" panose="02010600030101010101" pitchFamily="2" charset="-122"/>
            </a:endParaRPr>
          </a:p>
        </p:txBody>
      </p:sp>
      <p:sp>
        <p:nvSpPr>
          <p:cNvPr id="5530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标题 1"/>
          <p:cNvSpPr>
            <a:spLocks noGrp="1"/>
          </p:cNvSpPr>
          <p:nvPr>
            <p:ph type="title"/>
          </p:nvPr>
        </p:nvSpPr>
        <p:spPr>
          <a:ln/>
        </p:spPr>
        <p:txBody>
          <a:bodyPr vert="horz" wrap="square" lIns="91440" tIns="45720" rIns="91440" bIns="45720" anchor="ctr"/>
          <a:p>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56323" name="内容占位符 2"/>
          <p:cNvSpPr>
            <a:spLocks noGrp="1"/>
          </p:cNvSpPr>
          <p:nvPr>
            <p:ph sz="half" idx="1"/>
          </p:nvPr>
        </p:nvSpPr>
        <p:spPr>
          <a:xfrm>
            <a:off x="457200" y="1600200"/>
            <a:ext cx="2114550"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示范文本关于索赔的规定</a:t>
            </a:r>
            <a:endParaRPr lang="en-US" altLang="zh-CN" sz="2000" b="1" kern="1200" dirty="0">
              <a:latin typeface="+mn-lt"/>
              <a:ea typeface="+mn-ea"/>
              <a:cs typeface="宋体" panose="02010600030101010101" pitchFamily="2" charset="-122"/>
            </a:endParaRPr>
          </a:p>
          <a:p>
            <a:pPr>
              <a:buClrTx/>
              <a:buSzTx/>
            </a:pPr>
            <a:endParaRPr lang="zh-CN" altLang="en-US" kern="1200" dirty="0">
              <a:latin typeface="+mn-lt"/>
              <a:ea typeface="+mn-ea"/>
              <a:cs typeface="宋体" panose="02010600030101010101" pitchFamily="2" charset="-122"/>
            </a:endParaRPr>
          </a:p>
        </p:txBody>
      </p:sp>
      <p:sp>
        <p:nvSpPr>
          <p:cNvPr id="56324" name="内容占位符 3"/>
          <p:cNvSpPr>
            <a:spLocks noGrp="1"/>
          </p:cNvSpPr>
          <p:nvPr>
            <p:ph sz="half" idx="2"/>
          </p:nvPr>
        </p:nvSpPr>
        <p:spPr>
          <a:xfrm>
            <a:off x="2500313" y="1600200"/>
            <a:ext cx="6186487" cy="5043488"/>
          </a:xfrm>
          <a:ln/>
        </p:spPr>
        <p:txBody>
          <a:bodyPr vert="horz" wrap="square" lIns="91440" tIns="45720" rIns="91440" bIns="45720" anchor="t"/>
          <a:p>
            <a:pPr>
              <a:buClrTx/>
              <a:buSzTx/>
            </a:pPr>
            <a:r>
              <a:rPr lang="zh-CN" altLang="en-US" sz="1600" b="1" kern="1200" dirty="0">
                <a:latin typeface="宋体" panose="02010600030101010101" pitchFamily="2" charset="-122"/>
                <a:ea typeface="+mn-ea"/>
                <a:cs typeface="宋体" panose="02010600030101010101" pitchFamily="2" charset="-122"/>
              </a:rPr>
              <a:t>第</a:t>
            </a:r>
            <a:r>
              <a:rPr lang="zh-CN" altLang="zh-CN" sz="1600" b="1" kern="1200" dirty="0">
                <a:latin typeface="+mn-lt"/>
                <a:ea typeface="+mn-ea"/>
                <a:cs typeface="宋体" panose="02010600030101010101" pitchFamily="2" charset="-122"/>
              </a:rPr>
              <a:t>19.1</a:t>
            </a:r>
            <a:r>
              <a:rPr lang="zh-CN" altLang="en-US" sz="1600" b="1" kern="1200" dirty="0">
                <a:latin typeface="宋体" panose="02010600030101010101" pitchFamily="2" charset="-122"/>
                <a:ea typeface="+mn-ea"/>
                <a:cs typeface="宋体" panose="02010600030101010101" pitchFamily="2" charset="-122"/>
              </a:rPr>
              <a:t>款</a:t>
            </a:r>
            <a:r>
              <a:rPr lang="en-US" altLang="zh-CN" sz="1600" b="1" kern="1200" dirty="0">
                <a:latin typeface="宋体" panose="02010600030101010101" pitchFamily="2" charset="-122"/>
                <a:ea typeface="+mn-ea"/>
                <a:cs typeface="宋体" panose="02010600030101010101" pitchFamily="2" charset="-122"/>
              </a:rPr>
              <a:t>[</a:t>
            </a:r>
            <a:r>
              <a:rPr lang="zh-CN" altLang="zh-CN" sz="1600" b="1" kern="1200" dirty="0">
                <a:latin typeface="+mn-lt"/>
                <a:ea typeface="+mn-ea"/>
                <a:cs typeface="宋体" panose="02010600030101010101" pitchFamily="2" charset="-122"/>
              </a:rPr>
              <a:t>承包人的索赔</a:t>
            </a:r>
            <a:r>
              <a:rPr lang="en-US" altLang="zh-CN" sz="1600" b="1" kern="1200" dirty="0">
                <a:latin typeface="宋体" panose="02010600030101010101" pitchFamily="2" charset="-122"/>
                <a:ea typeface="+mn-ea"/>
                <a:cs typeface="宋体" panose="02010600030101010101" pitchFamily="2" charset="-122"/>
              </a:rPr>
              <a:t>]</a:t>
            </a:r>
            <a:endParaRPr lang="zh-CN" altLang="en-US" sz="1600" b="1" kern="1200" dirty="0">
              <a:latin typeface="宋体" panose="02010600030101010101" pitchFamily="2" charset="-122"/>
              <a:ea typeface="+mn-ea"/>
              <a:cs typeface="宋体" panose="02010600030101010101" pitchFamily="2" charset="-122"/>
            </a:endParaRPr>
          </a:p>
          <a:p>
            <a:pPr>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根据合同约定，承包人认为有权得到追加付款和（或）延长工期的，应按以下程序向发包人提出索赔</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知道或应当知道索赔事件发生后</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，向监理人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递交索赔意向通知书</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，并说明发生索赔事件的事由；</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承包人未在前述</a:t>
            </a:r>
            <a:r>
              <a:rPr lang="en-US"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天内发出索赔意向通知书的，丧失要求追加付款和（或）延长工期的权利</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）承包人应在发出索赔意向通知书后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天内，向监理人正式递交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索赔报告</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；索赔报告应详细说明索赔理由以及要求追加的付款金额和（或）延长的工期，并附必要的记录和证明材料；</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3</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）索赔事件具有持续影响的，承包人应按合理时间间隔继续递交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延续索赔通知</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，说明持续影响的实际情况和记录，列出累计的追加付款金额和（或）工期延长天数；</a:t>
            </a:r>
            <a:endParaRPr lang="zh-CN" altLang="en-US" sz="1600" kern="1200" dirty="0">
              <a:latin typeface="华文楷体" panose="02010600040101010101" pitchFamily="2" charset="-122"/>
              <a:ea typeface="华文楷体" panose="02010600040101010101" pitchFamily="2" charset="-122"/>
              <a:cs typeface="宋体" panose="02010600030101010101" pitchFamily="2" charset="-122"/>
            </a:endParaRPr>
          </a:p>
          <a:p>
            <a:pPr>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4</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）在索赔事件影响结束后</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天内，承包人应向监理人递交</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最终索赔报告</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，说明最终要求索赔的追加付款金额和（或）延长的工期，并附必要的记录和证明材料。”</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buClrTx/>
              <a:buSzTx/>
              <a:buNone/>
            </a:pPr>
            <a:r>
              <a:rPr lang="zh-CN" altLang="en-US" sz="1600" kern="1200" dirty="0">
                <a:latin typeface="宋体" panose="02010600030101010101" pitchFamily="2" charset="-122"/>
                <a:ea typeface="+mn-ea"/>
                <a:cs typeface="宋体" panose="02010600030101010101" pitchFamily="2" charset="-122"/>
              </a:rPr>
              <a:t>    第</a:t>
            </a:r>
            <a:r>
              <a:rPr lang="en-US" altLang="zh-CN" sz="1600" kern="1200" dirty="0">
                <a:latin typeface="宋体" panose="02010600030101010101" pitchFamily="2" charset="-122"/>
                <a:ea typeface="+mn-ea"/>
                <a:cs typeface="宋体" panose="02010600030101010101" pitchFamily="2" charset="-122"/>
              </a:rPr>
              <a:t>19.2</a:t>
            </a:r>
            <a:r>
              <a:rPr lang="zh-CN" altLang="en-US" sz="1600" kern="1200" dirty="0">
                <a:latin typeface="宋体" panose="02010600030101010101" pitchFamily="2" charset="-122"/>
                <a:ea typeface="+mn-ea"/>
                <a:cs typeface="宋体" panose="02010600030101010101" pitchFamily="2" charset="-122"/>
              </a:rPr>
              <a:t>款</a:t>
            </a:r>
            <a:r>
              <a:rPr lang="en-US" altLang="zh-CN" sz="1600" kern="1200" dirty="0">
                <a:latin typeface="宋体" panose="02010600030101010101" pitchFamily="2" charset="-122"/>
                <a:ea typeface="+mn-ea"/>
                <a:cs typeface="宋体" panose="02010600030101010101" pitchFamily="2" charset="-122"/>
              </a:rPr>
              <a:t>[</a:t>
            </a:r>
            <a:r>
              <a:rPr lang="zh-CN" altLang="zh-CN" sz="1600" kern="1200" dirty="0">
                <a:latin typeface="宋体" panose="02010600030101010101" pitchFamily="2" charset="-122"/>
                <a:ea typeface="+mn-ea"/>
                <a:cs typeface="宋体" panose="02010600030101010101" pitchFamily="2" charset="-122"/>
              </a:rPr>
              <a:t>对承包人索赔的处理</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规定，</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发包人逾期答复的，则视为认可承包人的索赔要求</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5632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57347" name="内容占位符 2"/>
          <p:cNvSpPr>
            <a:spLocks noGrp="1"/>
          </p:cNvSpPr>
          <p:nvPr>
            <p:ph sz="half" idx="1"/>
          </p:nvPr>
        </p:nvSpPr>
        <p:spPr>
          <a:xfrm>
            <a:off x="428625" y="1571625"/>
            <a:ext cx="2428875"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示范文本关于索赔的规定</a:t>
            </a:r>
            <a:endParaRPr lang="en-US" altLang="zh-CN"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57348" name="内容占位符 3"/>
          <p:cNvSpPr>
            <a:spLocks noGrp="1"/>
          </p:cNvSpPr>
          <p:nvPr>
            <p:ph sz="half" idx="2"/>
          </p:nvPr>
        </p:nvSpPr>
        <p:spPr>
          <a:xfrm>
            <a:off x="3286125" y="1500188"/>
            <a:ext cx="5400675" cy="4572000"/>
          </a:xfrm>
          <a:ln/>
        </p:spPr>
        <p:txBody>
          <a:bodyPr vert="horz" wrap="square" lIns="91440" tIns="45720" rIns="91440" bIns="45720" anchor="t"/>
          <a:p>
            <a:pPr eaLnBrk="1" hangingPunct="1">
              <a:lnSpc>
                <a:spcPct val="150000"/>
              </a:lnSpc>
              <a:buClrTx/>
              <a:buSzTx/>
            </a:pP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19.3</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b="1" kern="1200" dirty="0">
                <a:latin typeface="华文楷体" panose="02010600040101010101" pitchFamily="2" charset="-122"/>
                <a:ea typeface="华文楷体" panose="02010600040101010101" pitchFamily="2" charset="-122"/>
                <a:cs typeface="宋体" panose="02010600030101010101" pitchFamily="2" charset="-122"/>
              </a:rPr>
              <a:t>发包人的索赔</a:t>
            </a:r>
            <a:endParaRPr lang="en-US" altLang="zh-CN"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根据合同约定，发包人认为有权得到赔付金额和（或）延长缺陷责任期的，监理人应向承包人发出通知并附有详细的证明。</a:t>
            </a:r>
            <a:endParaRPr lang="en-US" altLang="zh-CN"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发包人应在知道或应当知道索赔事件发生后</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天内通过监理人向承包人提出索赔意向通知书，</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发包人未在前述</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28</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天内发出索赔意向通知书的，丧失要求赔付金额和（或）延长缺陷责任期的权利。</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发包人应在发出索赔意向通知书后</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28</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天内，通过监理人向承包人正式递交索赔报告。</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57349"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58371" name="内容占位符 2"/>
          <p:cNvSpPr>
            <a:spLocks noGrp="1"/>
          </p:cNvSpPr>
          <p:nvPr>
            <p:ph sz="half" idx="1"/>
          </p:nvPr>
        </p:nvSpPr>
        <p:spPr>
          <a:xfrm>
            <a:off x="457200" y="1600200"/>
            <a:ext cx="2471738" cy="4525963"/>
          </a:xfrm>
          <a:ln/>
        </p:spPr>
        <p:txBody>
          <a:bodyPr vert="horz" wrap="square" lIns="91440" tIns="45720" rIns="91440" bIns="45720" anchor="t"/>
          <a:p>
            <a:pPr algn="just" eaLnBrk="1" hangingPunct="1">
              <a:lnSpc>
                <a:spcPct val="150000"/>
              </a:lnSpc>
              <a:buClrTx/>
              <a:buSzTx/>
            </a:pPr>
            <a:r>
              <a:rPr lang="zh-CN" altLang="en-US" sz="2000" b="1" kern="1200" dirty="0">
                <a:latin typeface="+mn-lt"/>
                <a:ea typeface="+mn-ea"/>
                <a:cs typeface="宋体" panose="02010600030101010101" pitchFamily="2" charset="-122"/>
              </a:rPr>
              <a:t>示范文本关于索赔的规定</a:t>
            </a:r>
            <a:endParaRPr lang="en-US" altLang="zh-CN"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58372" name="内容占位符 3"/>
          <p:cNvSpPr>
            <a:spLocks noGrp="1"/>
          </p:cNvSpPr>
          <p:nvPr>
            <p:ph sz="half" idx="2"/>
          </p:nvPr>
        </p:nvSpPr>
        <p:spPr>
          <a:xfrm>
            <a:off x="3429000" y="1600200"/>
            <a:ext cx="5257800" cy="4525963"/>
          </a:xfrm>
          <a:ln/>
        </p:spPr>
        <p:txBody>
          <a:bodyPr vert="horz" wrap="square" lIns="91440" tIns="45720" rIns="91440" bIns="45720" anchor="t"/>
          <a:p>
            <a:pPr eaLnBrk="1" hangingPunct="1">
              <a:lnSpc>
                <a:spcPct val="150000"/>
              </a:lnSpc>
              <a:buClrTx/>
              <a:buSzTx/>
            </a:pPr>
            <a:r>
              <a:rPr lang="en-US" altLang="zh-CN" sz="2000" b="1" kern="1200" dirty="0">
                <a:latin typeface="宋体" panose="02010600030101010101" pitchFamily="2" charset="-122"/>
                <a:ea typeface="+mn-ea"/>
                <a:cs typeface="宋体" panose="02010600030101010101" pitchFamily="2" charset="-122"/>
              </a:rPr>
              <a:t>19.5 </a:t>
            </a:r>
            <a:r>
              <a:rPr lang="zh-CN" altLang="zh-CN" sz="2000" b="1" kern="1200" dirty="0">
                <a:latin typeface="宋体" panose="02010600030101010101" pitchFamily="2" charset="-122"/>
                <a:ea typeface="+mn-ea"/>
                <a:cs typeface="宋体" panose="02010600030101010101" pitchFamily="2" charset="-122"/>
              </a:rPr>
              <a:t>提出索赔的期限</a:t>
            </a:r>
            <a:endParaRPr lang="en-US" altLang="zh-CN" sz="2000" b="1"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buNone/>
            </a:pPr>
            <a:r>
              <a:rPr lang="zh-CN" altLang="en-US" sz="18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 </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承包人按第</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14.2</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款〔竣工结算审核〕约定接收竣工付款证书后，应被视为已无权再提出在工程接收证书颁发前所发生的任何索赔。</a:t>
            </a:r>
            <a:endPar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承包人按第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14.4</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款〔最终结清〕提交的</a:t>
            </a:r>
            <a:r>
              <a:rPr lang="zh-CN"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最终结清申请单中，只限于提出工程接收证书颁发后发生的索赔。</a:t>
            </a:r>
            <a:r>
              <a:rPr lang="zh-CN" altLang="zh-CN" sz="1800" kern="1200" dirty="0">
                <a:latin typeface="华文楷体" panose="02010600040101010101" pitchFamily="2" charset="-122"/>
                <a:ea typeface="华文楷体" panose="02010600040101010101" pitchFamily="2" charset="-122"/>
                <a:cs typeface="宋体" panose="02010600030101010101" pitchFamily="2" charset="-122"/>
              </a:rPr>
              <a:t>提出索赔的期限自接受最终结清证书时终止。</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p:txBody>
      </p:sp>
      <p:sp>
        <p:nvSpPr>
          <p:cNvPr id="58373"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59395" name="内容占位符 3"/>
          <p:cNvSpPr>
            <a:spLocks noGrp="1"/>
          </p:cNvSpPr>
          <p:nvPr>
            <p:ph idx="1"/>
          </p:nvPr>
        </p:nvSpPr>
        <p:spPr>
          <a:ln/>
        </p:spPr>
        <p:txBody>
          <a:bodyPr vert="horz" wrap="square" lIns="91440" tIns="45720" rIns="91440" bIns="45720" anchor="t"/>
          <a:p>
            <a:pPr eaLnBrk="1" hangingPunct="1"/>
            <a:r>
              <a:rPr lang="zh-CN" altLang="en-US" sz="1800" b="1" dirty="0">
                <a:latin typeface="宋体" panose="02010600030101010101" pitchFamily="2" charset="-122"/>
              </a:rPr>
              <a:t>遵守合同规定的期限，</a:t>
            </a:r>
            <a:r>
              <a:rPr lang="zh-CN" altLang="en-US" sz="1800" dirty="0">
                <a:latin typeface="宋体" panose="02010600030101010101" pitchFamily="2" charset="-122"/>
              </a:rPr>
              <a:t>及时递交索赔意向通知书</a:t>
            </a:r>
            <a:endParaRPr lang="en-US" altLang="zh-CN" sz="1800" dirty="0">
              <a:latin typeface="宋体" panose="02010600030101010101" pitchFamily="2" charset="-122"/>
            </a:endParaRPr>
          </a:p>
          <a:p>
            <a:pPr eaLnBrk="1" hangingPunct="1"/>
            <a:endParaRPr lang="en-US" altLang="zh-CN" sz="1800" b="1" dirty="0">
              <a:latin typeface="宋体" panose="02010600030101010101" pitchFamily="2" charset="-122"/>
            </a:endParaRPr>
          </a:p>
          <a:p>
            <a:pPr eaLnBrk="1" hangingPunct="1"/>
            <a:r>
              <a:rPr lang="zh-CN" altLang="en-US" sz="1800" b="1" dirty="0">
                <a:latin typeface="宋体" panose="02010600030101010101" pitchFamily="2" charset="-122"/>
              </a:rPr>
              <a:t>注意索赔的“三个期限”： </a:t>
            </a:r>
            <a:endParaRPr lang="en-US" altLang="zh-CN" sz="1800" b="1" dirty="0">
              <a:latin typeface="宋体" panose="02010600030101010101" pitchFamily="2" charset="-122"/>
            </a:endParaRPr>
          </a:p>
          <a:p>
            <a:pPr eaLnBrk="1" hangingPunct="1">
              <a:buNone/>
            </a:pPr>
            <a:r>
              <a:rPr lang="zh-CN" altLang="en-US" sz="1800" dirty="0">
                <a:latin typeface="宋体" panose="02010600030101010101" pitchFamily="2" charset="-122"/>
              </a:rPr>
              <a:t>    （</a:t>
            </a:r>
            <a:r>
              <a:rPr lang="en-US" altLang="zh-CN" sz="1800" dirty="0">
                <a:latin typeface="宋体" panose="02010600030101010101" pitchFamily="2" charset="-122"/>
              </a:rPr>
              <a:t>1</a:t>
            </a:r>
            <a:r>
              <a:rPr lang="zh-CN" altLang="en-US" sz="1800" dirty="0">
                <a:latin typeface="宋体" panose="02010600030101010101" pitchFamily="2" charset="-122"/>
              </a:rPr>
              <a:t>）知道或应当知道索赔事件发生后</a:t>
            </a:r>
            <a:r>
              <a:rPr lang="en-US" altLang="zh-CN" sz="1800" u="sng" dirty="0">
                <a:solidFill>
                  <a:srgbClr val="FF0000"/>
                </a:solidFill>
                <a:latin typeface="宋体" panose="02010600030101010101" pitchFamily="2" charset="-122"/>
              </a:rPr>
              <a:t>28</a:t>
            </a:r>
            <a:r>
              <a:rPr lang="zh-CN" altLang="en-US" sz="1800" u="sng" dirty="0">
                <a:solidFill>
                  <a:srgbClr val="FF0000"/>
                </a:solidFill>
                <a:latin typeface="宋体" panose="02010600030101010101" pitchFamily="2" charset="-122"/>
              </a:rPr>
              <a:t>天</a:t>
            </a:r>
            <a:r>
              <a:rPr lang="zh-CN" altLang="en-US" sz="1800" dirty="0">
                <a:latin typeface="宋体" panose="02010600030101010101" pitchFamily="2" charset="-122"/>
              </a:rPr>
              <a:t>内，向承包人发出索赔（意向）通知</a:t>
            </a:r>
            <a:endParaRPr lang="en-US" altLang="zh-CN" sz="1800" dirty="0">
              <a:latin typeface="宋体" panose="02010600030101010101" pitchFamily="2" charset="-122"/>
            </a:endParaRPr>
          </a:p>
          <a:p>
            <a:pPr eaLnBrk="1" hangingPunct="1">
              <a:buNone/>
            </a:pPr>
            <a:r>
              <a:rPr lang="zh-CN" altLang="en-US" sz="1800" dirty="0">
                <a:latin typeface="宋体" panose="02010600030101010101" pitchFamily="2" charset="-122"/>
              </a:rPr>
              <a:t>    （</a:t>
            </a:r>
            <a:r>
              <a:rPr lang="en-US" altLang="zh-CN" sz="1800" dirty="0">
                <a:latin typeface="宋体" panose="02010600030101010101" pitchFamily="2" charset="-122"/>
              </a:rPr>
              <a:t>2</a:t>
            </a:r>
            <a:r>
              <a:rPr lang="zh-CN" altLang="en-US" sz="1800" dirty="0">
                <a:latin typeface="宋体" panose="02010600030101010101" pitchFamily="2" charset="-122"/>
              </a:rPr>
              <a:t>）承包人</a:t>
            </a:r>
            <a:r>
              <a:rPr lang="zh-CN" altLang="en-US" sz="1800" u="sng" dirty="0">
                <a:solidFill>
                  <a:srgbClr val="FF0000"/>
                </a:solidFill>
                <a:latin typeface="宋体" panose="02010600030101010101" pitchFamily="2" charset="-122"/>
              </a:rPr>
              <a:t>接受竣工付款证书</a:t>
            </a:r>
            <a:r>
              <a:rPr lang="zh-CN" altLang="en-US" sz="1800" dirty="0">
                <a:latin typeface="宋体" panose="02010600030101010101" pitchFamily="2" charset="-122"/>
              </a:rPr>
              <a:t>之后，无权再提出接收证书颁发前所发生的任何索赔</a:t>
            </a:r>
            <a:endParaRPr lang="en-US" altLang="zh-CN" sz="1800" dirty="0">
              <a:latin typeface="宋体" panose="02010600030101010101" pitchFamily="2" charset="-122"/>
            </a:endParaRPr>
          </a:p>
          <a:p>
            <a:pPr eaLnBrk="1" hangingPunct="1">
              <a:buNone/>
            </a:pPr>
            <a:r>
              <a:rPr lang="zh-CN" altLang="en-US" sz="1800" dirty="0">
                <a:latin typeface="宋体" panose="02010600030101010101" pitchFamily="2" charset="-122"/>
              </a:rPr>
              <a:t>    （</a:t>
            </a:r>
            <a:r>
              <a:rPr lang="en-US" altLang="zh-CN" sz="1800" dirty="0">
                <a:latin typeface="宋体" panose="02010600030101010101" pitchFamily="2" charset="-122"/>
              </a:rPr>
              <a:t>3</a:t>
            </a:r>
            <a:r>
              <a:rPr lang="zh-CN" altLang="en-US" sz="1800" dirty="0">
                <a:latin typeface="宋体" panose="02010600030101010101" pitchFamily="2" charset="-122"/>
              </a:rPr>
              <a:t>）监理人在收到索赔通知书或进一步证明材料后</a:t>
            </a:r>
            <a:r>
              <a:rPr lang="en-US" altLang="zh-CN" sz="1800" u="sng" dirty="0">
                <a:solidFill>
                  <a:srgbClr val="FF0000"/>
                </a:solidFill>
                <a:latin typeface="宋体" panose="02010600030101010101" pitchFamily="2" charset="-122"/>
              </a:rPr>
              <a:t>42</a:t>
            </a:r>
            <a:r>
              <a:rPr lang="zh-CN" altLang="en-US" sz="1800" u="sng" dirty="0">
                <a:solidFill>
                  <a:srgbClr val="FF0000"/>
                </a:solidFill>
                <a:latin typeface="宋体" panose="02010600030101010101" pitchFamily="2" charset="-122"/>
              </a:rPr>
              <a:t>天</a:t>
            </a:r>
            <a:r>
              <a:rPr lang="zh-CN" altLang="en-US" sz="1800" dirty="0">
                <a:latin typeface="宋体" panose="02010600030101010101" pitchFamily="2" charset="-122"/>
              </a:rPr>
              <a:t>内不予答复的，视为认可索赔</a:t>
            </a:r>
            <a:endParaRPr lang="en-US" altLang="zh-CN" sz="1800" dirty="0">
              <a:latin typeface="宋体" panose="02010600030101010101" pitchFamily="2" charset="-122"/>
            </a:endParaRPr>
          </a:p>
          <a:p>
            <a:pPr eaLnBrk="1" hangingPunct="1"/>
            <a:endParaRPr lang="en-US" altLang="zh-CN" sz="1800" b="1" dirty="0">
              <a:latin typeface="宋体" panose="02010600030101010101" pitchFamily="2" charset="-122"/>
            </a:endParaRPr>
          </a:p>
          <a:p>
            <a:pPr eaLnBrk="1" hangingPunct="1"/>
            <a:r>
              <a:rPr lang="zh-CN" altLang="en-US" sz="1800" b="1" dirty="0">
                <a:latin typeface="宋体" panose="02010600030101010101" pitchFamily="2" charset="-122"/>
              </a:rPr>
              <a:t>写好索赔报告</a:t>
            </a:r>
            <a:endParaRPr lang="en-US" altLang="zh-CN" sz="1800" b="1" dirty="0">
              <a:latin typeface="宋体" panose="02010600030101010101" pitchFamily="2" charset="-122"/>
            </a:endParaRPr>
          </a:p>
          <a:p>
            <a:pPr eaLnBrk="1" hangingPunct="1">
              <a:buNone/>
            </a:pPr>
            <a:r>
              <a:rPr lang="zh-CN" altLang="en-US" sz="1800" dirty="0">
                <a:latin typeface="宋体" panose="02010600030101010101" pitchFamily="2" charset="-122"/>
              </a:rPr>
              <a:t>   </a:t>
            </a:r>
            <a:r>
              <a:rPr lang="en-US" altLang="zh-CN" sz="1800" dirty="0">
                <a:latin typeface="宋体" panose="02010600030101010101" pitchFamily="2" charset="-122"/>
              </a:rPr>
              <a:t>《</a:t>
            </a:r>
            <a:r>
              <a:rPr lang="zh-CN" altLang="en-US" sz="1800" dirty="0">
                <a:latin typeface="宋体" panose="02010600030101010101" pitchFamily="2" charset="-122"/>
              </a:rPr>
              <a:t>通用条款</a:t>
            </a:r>
            <a:r>
              <a:rPr lang="en-US" altLang="zh-CN" sz="1800" dirty="0">
                <a:latin typeface="宋体" panose="02010600030101010101" pitchFamily="2" charset="-122"/>
              </a:rPr>
              <a:t>》</a:t>
            </a:r>
            <a:r>
              <a:rPr lang="zh-CN" altLang="en-US" sz="1800" dirty="0">
                <a:latin typeface="宋体" panose="02010600030101010101" pitchFamily="2" charset="-122"/>
              </a:rPr>
              <a:t>第</a:t>
            </a:r>
            <a:r>
              <a:rPr lang="en-US" altLang="zh-CN" sz="1800" dirty="0">
                <a:latin typeface="宋体" panose="02010600030101010101" pitchFamily="2" charset="-122"/>
              </a:rPr>
              <a:t>23.1</a:t>
            </a:r>
            <a:r>
              <a:rPr lang="zh-CN" altLang="en-US" sz="1800" dirty="0">
                <a:latin typeface="宋体" panose="02010600030101010101" pitchFamily="2" charset="-122"/>
              </a:rPr>
              <a:t>款（</a:t>
            </a:r>
            <a:r>
              <a:rPr lang="en-US" altLang="zh-CN" sz="1800" dirty="0">
                <a:latin typeface="宋体" panose="02010600030101010101" pitchFamily="2" charset="-122"/>
              </a:rPr>
              <a:t>2</a:t>
            </a:r>
            <a:r>
              <a:rPr lang="zh-CN" altLang="en-US" sz="1800" dirty="0">
                <a:latin typeface="宋体" panose="02010600030101010101" pitchFamily="2" charset="-122"/>
              </a:rPr>
              <a:t>）项，</a:t>
            </a:r>
            <a:r>
              <a:rPr lang="zh-CN" altLang="en-US" sz="1800" dirty="0">
                <a:latin typeface="宋体" panose="02010600030101010101" pitchFamily="2" charset="-122"/>
                <a:ea typeface="华文楷体" panose="02010600040101010101" pitchFamily="2" charset="-122"/>
              </a:rPr>
              <a:t>“索赔通知书应详细说明</a:t>
            </a:r>
            <a:r>
              <a:rPr lang="zh-CN" altLang="en-US" sz="1800" u="sng" dirty="0">
                <a:solidFill>
                  <a:srgbClr val="FF0000"/>
                </a:solidFill>
                <a:latin typeface="宋体" panose="02010600030101010101" pitchFamily="2" charset="-122"/>
                <a:ea typeface="华文楷体" panose="02010600040101010101" pitchFamily="2" charset="-122"/>
              </a:rPr>
              <a:t>索赔理由</a:t>
            </a:r>
            <a:r>
              <a:rPr lang="zh-CN" altLang="en-US" sz="1800" dirty="0">
                <a:latin typeface="宋体" panose="02010600030101010101" pitchFamily="2" charset="-122"/>
                <a:ea typeface="华文楷体" panose="02010600040101010101" pitchFamily="2" charset="-122"/>
              </a:rPr>
              <a:t>以及</a:t>
            </a:r>
            <a:r>
              <a:rPr lang="zh-CN" altLang="en-US" sz="1800" u="sng" dirty="0">
                <a:solidFill>
                  <a:srgbClr val="FF0000"/>
                </a:solidFill>
                <a:latin typeface="宋体" panose="02010600030101010101" pitchFamily="2" charset="-122"/>
                <a:ea typeface="华文楷体" panose="02010600040101010101" pitchFamily="2" charset="-122"/>
              </a:rPr>
              <a:t>要求追加的付款金额和（或）延长的工期</a:t>
            </a:r>
            <a:r>
              <a:rPr lang="zh-CN" altLang="en-US" sz="1800" dirty="0">
                <a:latin typeface="宋体" panose="02010600030101010101" pitchFamily="2" charset="-122"/>
                <a:ea typeface="华文楷体" panose="02010600040101010101" pitchFamily="2" charset="-122"/>
              </a:rPr>
              <a:t>，并</a:t>
            </a:r>
            <a:r>
              <a:rPr lang="zh-CN" altLang="en-US" sz="1800" u="sng" dirty="0">
                <a:solidFill>
                  <a:srgbClr val="FF0000"/>
                </a:solidFill>
                <a:latin typeface="宋体" panose="02010600030101010101" pitchFamily="2" charset="-122"/>
                <a:ea typeface="华文楷体" panose="02010600040101010101" pitchFamily="2" charset="-122"/>
              </a:rPr>
              <a:t>附必要的记录和证明材料</a:t>
            </a:r>
            <a:r>
              <a:rPr lang="zh-CN" altLang="en-US" sz="1800" dirty="0">
                <a:latin typeface="宋体" panose="02010600030101010101" pitchFamily="2" charset="-122"/>
                <a:ea typeface="华文楷体" panose="02010600040101010101" pitchFamily="2" charset="-122"/>
              </a:rPr>
              <a:t>”。</a:t>
            </a:r>
            <a:endParaRPr lang="en-US" altLang="zh-CN" sz="1800" dirty="0">
              <a:latin typeface="宋体" panose="02010600030101010101" pitchFamily="2" charset="-122"/>
              <a:ea typeface="华文楷体" panose="02010600040101010101" pitchFamily="2" charset="-122"/>
            </a:endParaRPr>
          </a:p>
          <a:p>
            <a:pPr eaLnBrk="1" hangingPunct="1">
              <a:buNone/>
            </a:pPr>
            <a:r>
              <a:rPr lang="zh-CN" altLang="en-US" sz="1800" dirty="0">
                <a:latin typeface="宋体" panose="02010600030101010101" pitchFamily="2" charset="-122"/>
              </a:rPr>
              <a:t>    </a:t>
            </a:r>
            <a:endParaRPr lang="zh-CN" altLang="en-US" sz="1800" dirty="0">
              <a:latin typeface="宋体" panose="02010600030101010101" pitchFamily="2" charset="-122"/>
            </a:endParaRPr>
          </a:p>
        </p:txBody>
      </p:sp>
      <p:sp>
        <p:nvSpPr>
          <p:cNvPr id="59396"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4"/>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en-US" altLang="zh-CN" sz="2400" b="1" dirty="0">
              <a:solidFill>
                <a:schemeClr val="tx2"/>
              </a:solidFill>
              <a:latin typeface="Baoli SC"/>
              <a:ea typeface="Baoli SC"/>
            </a:endParaRPr>
          </a:p>
        </p:txBody>
      </p:sp>
      <p:sp>
        <p:nvSpPr>
          <p:cNvPr id="60419"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sz="3600" b="1" dirty="0">
              <a:solidFill>
                <a:schemeClr val="tx2"/>
              </a:solidFill>
              <a:latin typeface="隶书" panose="02010509060101010101" pitchFamily="49" charset="-122"/>
              <a:ea typeface="隶书" panose="02010509060101010101" pitchFamily="49" charset="-122"/>
            </a:endParaRPr>
          </a:p>
          <a:p>
            <a:pPr marL="0" indent="0" algn="ctr" eaLnBrk="1" hangingPunct="1">
              <a:lnSpc>
                <a:spcPct val="150000"/>
              </a:lnSpc>
              <a:buNone/>
            </a:pPr>
            <a:r>
              <a:rPr lang="zh-CN" altLang="en-US" sz="3600" b="1" dirty="0">
                <a:solidFill>
                  <a:schemeClr val="tx2"/>
                </a:solidFill>
                <a:latin typeface="隶书" panose="02010509060101010101" pitchFamily="49" charset="-122"/>
                <a:ea typeface="隶书" panose="02010509060101010101" pitchFamily="49" charset="-122"/>
              </a:rPr>
              <a:t>合同纠纷解决方式风险防范</a:t>
            </a:r>
            <a:endParaRPr lang="zh-CN" altLang="en-US" sz="3600" b="1" dirty="0">
              <a:solidFill>
                <a:schemeClr val="tx2"/>
              </a:solidFill>
              <a:latin typeface="隶书" panose="02010509060101010101" pitchFamily="49" charset="-122"/>
              <a:ea typeface="隶书" panose="02010509060101010101" pitchFamily="49" charset="-122"/>
            </a:endParaRPr>
          </a:p>
        </p:txBody>
      </p:sp>
      <p:sp>
        <p:nvSpPr>
          <p:cNvPr id="60420"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61443" name="内容占位符 2"/>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示范文本关于合同争议解决的规定</a:t>
            </a:r>
            <a:endParaRPr lang="zh-CN" altLang="en-US" sz="2000" b="1" kern="1200" dirty="0">
              <a:latin typeface="宋体" panose="02010600030101010101" pitchFamily="2" charset="-122"/>
              <a:ea typeface="+mn-ea"/>
              <a:cs typeface="宋体" panose="02010600030101010101" pitchFamily="2" charset="-122"/>
            </a:endParaRPr>
          </a:p>
        </p:txBody>
      </p:sp>
      <p:sp>
        <p:nvSpPr>
          <p:cNvPr id="61444" name="内容占位符 3"/>
          <p:cNvSpPr>
            <a:spLocks noGrp="1"/>
          </p:cNvSpPr>
          <p:nvPr>
            <p:ph sz="half" idx="2"/>
          </p:nvPr>
        </p:nvSpPr>
        <p:spPr>
          <a:ln/>
        </p:spPr>
        <p:txBody>
          <a:bodyPr vert="horz" wrap="square" lIns="91440" tIns="45720" rIns="91440" bIns="45720" anchor="t"/>
          <a:p>
            <a:pPr eaLnBrk="1" hangingPunct="1">
              <a:lnSpc>
                <a:spcPct val="150000"/>
              </a:lnSpc>
              <a:buClrTx/>
              <a:buSzTx/>
              <a:buFont typeface="Wingdings" panose="05000000000000000000" pitchFamily="2" charset="2"/>
              <a:buChar char="l"/>
            </a:pPr>
            <a:r>
              <a:rPr lang="en-US" altLang="zh-CN" sz="2000" b="1" kern="1200" dirty="0">
                <a:latin typeface="宋体" panose="02010600030101010101" pitchFamily="2" charset="-122"/>
                <a:ea typeface="+mn-ea"/>
                <a:cs typeface="宋体" panose="02010600030101010101" pitchFamily="2" charset="-122"/>
              </a:rPr>
              <a:t>20</a:t>
            </a:r>
            <a:r>
              <a:rPr lang="zh-CN" altLang="en-US" sz="2000" b="1" kern="1200" dirty="0">
                <a:latin typeface="宋体" panose="02010600030101010101" pitchFamily="2" charset="-122"/>
                <a:ea typeface="+mn-ea"/>
                <a:cs typeface="宋体" panose="02010600030101010101" pitchFamily="2" charset="-122"/>
              </a:rPr>
              <a:t>、争议解决</a:t>
            </a:r>
            <a:endParaRPr lang="en-US" altLang="zh-CN" sz="2000" b="1"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2000" kern="1200" dirty="0">
                <a:latin typeface="+mn-lt"/>
                <a:ea typeface="+mn-ea"/>
                <a:cs typeface="宋体" panose="02010600030101010101" pitchFamily="2" charset="-122"/>
              </a:rPr>
              <a:t>20.1</a:t>
            </a:r>
            <a:r>
              <a:rPr lang="zh-CN" altLang="en-US" sz="2000" kern="1200" dirty="0">
                <a:latin typeface="+mn-lt"/>
                <a:ea typeface="+mn-ea"/>
                <a:cs typeface="宋体" panose="02010600030101010101" pitchFamily="2" charset="-122"/>
              </a:rPr>
              <a:t> </a:t>
            </a:r>
            <a:r>
              <a:rPr lang="en-US" altLang="zh-CN" sz="2000" kern="1200" dirty="0">
                <a:latin typeface="+mn-lt"/>
                <a:ea typeface="+mn-ea"/>
                <a:cs typeface="宋体" panose="02010600030101010101" pitchFamily="2" charset="-122"/>
              </a:rPr>
              <a:t>和解</a:t>
            </a:r>
            <a:endParaRPr lang="en-US" altLang="zh-CN" sz="2000" kern="1200" dirty="0">
              <a:latin typeface="+mn-lt"/>
              <a:ea typeface="+mn-ea"/>
              <a:cs typeface="宋体" panose="02010600030101010101" pitchFamily="2" charset="-122"/>
            </a:endParaRPr>
          </a:p>
          <a:p>
            <a:pPr eaLnBrk="1" hangingPunct="1">
              <a:lnSpc>
                <a:spcPct val="150000"/>
              </a:lnSpc>
              <a:buClrTx/>
              <a:buSzTx/>
            </a:pPr>
            <a:r>
              <a:rPr lang="en-US" altLang="zh-CN" sz="2000" kern="1200" dirty="0">
                <a:latin typeface="+mn-lt"/>
                <a:ea typeface="+mn-ea"/>
                <a:cs typeface="宋体" panose="02010600030101010101" pitchFamily="2" charset="-122"/>
              </a:rPr>
              <a:t>20.2</a:t>
            </a:r>
            <a:r>
              <a:rPr lang="zh-CN" altLang="en-US" sz="2000" kern="1200" dirty="0">
                <a:latin typeface="+mn-lt"/>
                <a:ea typeface="+mn-ea"/>
                <a:cs typeface="宋体" panose="02010600030101010101" pitchFamily="2" charset="-122"/>
              </a:rPr>
              <a:t> </a:t>
            </a:r>
            <a:r>
              <a:rPr lang="en-US" altLang="zh-CN" sz="2000" kern="1200" dirty="0">
                <a:latin typeface="+mn-lt"/>
                <a:ea typeface="+mn-ea"/>
                <a:cs typeface="宋体" panose="02010600030101010101" pitchFamily="2" charset="-122"/>
              </a:rPr>
              <a:t>调解</a:t>
            </a:r>
            <a:endParaRPr lang="en-US" altLang="zh-CN" sz="2000" kern="1200" dirty="0">
              <a:latin typeface="+mn-lt"/>
              <a:ea typeface="+mn-ea"/>
              <a:cs typeface="宋体" panose="02010600030101010101" pitchFamily="2" charset="-122"/>
            </a:endParaRPr>
          </a:p>
          <a:p>
            <a:pPr eaLnBrk="1" hangingPunct="1">
              <a:lnSpc>
                <a:spcPct val="150000"/>
              </a:lnSpc>
              <a:buClrTx/>
              <a:buSzTx/>
            </a:pPr>
            <a:r>
              <a:rPr lang="en-US" altLang="zh-CN" sz="2000" kern="1200" dirty="0">
                <a:latin typeface="+mn-lt"/>
                <a:ea typeface="+mn-ea"/>
                <a:cs typeface="宋体" panose="02010600030101010101" pitchFamily="2" charset="-122"/>
              </a:rPr>
              <a:t>20.3</a:t>
            </a:r>
            <a:r>
              <a:rPr lang="zh-CN" altLang="en-US" sz="2000" kern="1200" dirty="0">
                <a:latin typeface="+mn-lt"/>
                <a:ea typeface="+mn-ea"/>
                <a:cs typeface="宋体" panose="02010600030101010101" pitchFamily="2" charset="-122"/>
              </a:rPr>
              <a:t>  </a:t>
            </a:r>
            <a:r>
              <a:rPr lang="en-US" altLang="zh-CN" sz="2000" kern="1200" dirty="0">
                <a:latin typeface="+mn-lt"/>
                <a:ea typeface="+mn-ea"/>
                <a:cs typeface="宋体" panose="02010600030101010101" pitchFamily="2" charset="-122"/>
              </a:rPr>
              <a:t>争议评审</a:t>
            </a:r>
            <a:endParaRPr lang="en-US" altLang="zh-CN" sz="2000" kern="1200" dirty="0">
              <a:latin typeface="+mn-lt"/>
              <a:ea typeface="+mn-ea"/>
              <a:cs typeface="宋体" panose="02010600030101010101" pitchFamily="2" charset="-122"/>
            </a:endParaRPr>
          </a:p>
          <a:p>
            <a:pPr eaLnBrk="1" hangingPunct="1">
              <a:lnSpc>
                <a:spcPct val="150000"/>
              </a:lnSpc>
              <a:buClrTx/>
              <a:buSzTx/>
            </a:pPr>
            <a:r>
              <a:rPr lang="en-US" altLang="zh-CN" sz="2000" kern="1200" dirty="0">
                <a:latin typeface="+mn-lt"/>
                <a:ea typeface="+mn-ea"/>
                <a:cs typeface="宋体" panose="02010600030101010101" pitchFamily="2" charset="-122"/>
              </a:rPr>
              <a:t>20.4</a:t>
            </a:r>
            <a:r>
              <a:rPr lang="zh-CN" altLang="en-US" sz="2000" kern="1200" dirty="0">
                <a:latin typeface="+mn-lt"/>
                <a:ea typeface="+mn-ea"/>
                <a:cs typeface="宋体" panose="02010600030101010101" pitchFamily="2" charset="-122"/>
              </a:rPr>
              <a:t>  </a:t>
            </a:r>
            <a:r>
              <a:rPr lang="en-US" altLang="zh-CN" sz="2000" kern="1200" dirty="0">
                <a:latin typeface="+mn-lt"/>
                <a:ea typeface="+mn-ea"/>
                <a:cs typeface="宋体" panose="02010600030101010101" pitchFamily="2" charset="-122"/>
              </a:rPr>
              <a:t>仲裁或诉讼</a:t>
            </a:r>
            <a:endParaRPr lang="en-US" altLang="zh-CN" sz="2000" kern="1200" dirty="0">
              <a:latin typeface="+mn-lt"/>
              <a:ea typeface="+mn-ea"/>
              <a:cs typeface="宋体" panose="02010600030101010101" pitchFamily="2" charset="-122"/>
            </a:endParaRPr>
          </a:p>
          <a:p>
            <a:pPr eaLnBrk="1" hangingPunct="1">
              <a:lnSpc>
                <a:spcPct val="150000"/>
              </a:lnSpc>
              <a:buClrTx/>
              <a:buSzTx/>
            </a:pPr>
            <a:r>
              <a:rPr lang="en-US" altLang="zh-CN" sz="2000" kern="1200" dirty="0">
                <a:latin typeface="+mn-lt"/>
                <a:ea typeface="+mn-ea"/>
                <a:cs typeface="宋体" panose="02010600030101010101" pitchFamily="2" charset="-122"/>
              </a:rPr>
              <a:t>20.5</a:t>
            </a:r>
            <a:r>
              <a:rPr lang="zh-CN" altLang="en-US" sz="2000" kern="1200" dirty="0">
                <a:latin typeface="+mn-lt"/>
                <a:ea typeface="+mn-ea"/>
                <a:cs typeface="宋体" panose="02010600030101010101" pitchFamily="2" charset="-122"/>
              </a:rPr>
              <a:t>  </a:t>
            </a:r>
            <a:r>
              <a:rPr lang="en-US" altLang="zh-CN" sz="2000" kern="1200" dirty="0">
                <a:latin typeface="+mn-lt"/>
                <a:ea typeface="+mn-ea"/>
                <a:cs typeface="宋体" panose="02010600030101010101" pitchFamily="2" charset="-122"/>
              </a:rPr>
              <a:t>争议解决条款效力</a:t>
            </a:r>
            <a:endParaRPr lang="zh-CN" altLang="en-US" kern="1200" dirty="0">
              <a:latin typeface="+mn-lt"/>
              <a:ea typeface="+mn-ea"/>
              <a:cs typeface="宋体" panose="02010600030101010101" pitchFamily="2" charset="-122"/>
            </a:endParaRPr>
          </a:p>
        </p:txBody>
      </p:sp>
      <p:sp>
        <p:nvSpPr>
          <p:cNvPr id="6144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5"/>
          <p:cNvSpPr>
            <a:spLocks noGrp="1"/>
          </p:cNvSpPr>
          <p:nvPr>
            <p:ph type="title"/>
          </p:nvPr>
        </p:nvSpPr>
        <p:spPr>
          <a:ln/>
        </p:spPr>
        <p:txBody>
          <a:bodyPr vert="horz" wrap="square" lIns="91440" tIns="45720" rIns="91440" bIns="45720" anchor="ctr"/>
          <a:p>
            <a:endParaRPr lang="zh-CN" altLang="en-US" dirty="0">
              <a:solidFill>
                <a:schemeClr val="tx2"/>
              </a:solidFill>
            </a:endParaRPr>
          </a:p>
        </p:txBody>
      </p:sp>
      <p:sp>
        <p:nvSpPr>
          <p:cNvPr id="7171" name="副标题 5"/>
          <p:cNvSpPr>
            <a:spLocks noGrp="1"/>
          </p:cNvSpPr>
          <p:nvPr>
            <p:ph idx="1"/>
          </p:nvPr>
        </p:nvSpPr>
        <p:spPr>
          <a:ln/>
        </p:spPr>
        <p:txBody>
          <a:bodyPr vert="horz" wrap="square" lIns="91440" tIns="45720" rIns="91440" bIns="45720" anchor="t"/>
          <a:p>
            <a:pPr marL="0" indent="0" algn="ctr">
              <a:lnSpc>
                <a:spcPct val="150000"/>
              </a:lnSpc>
              <a:buNone/>
            </a:pPr>
            <a:r>
              <a:rPr lang="en-US" altLang="zh-CN" sz="3600" b="1" dirty="0">
                <a:solidFill>
                  <a:srgbClr val="FF0000"/>
                </a:solidFill>
                <a:latin typeface="Baoli SC"/>
                <a:ea typeface="Baoli SC"/>
              </a:rPr>
              <a:t>2017</a:t>
            </a:r>
            <a:r>
              <a:rPr lang="zh-CN" altLang="zh-CN" sz="3600" b="1" dirty="0">
                <a:solidFill>
                  <a:srgbClr val="FF0000"/>
                </a:solidFill>
                <a:latin typeface="Baoli SC"/>
                <a:ea typeface="Baoli SC"/>
              </a:rPr>
              <a:t>版</a:t>
            </a:r>
            <a:endParaRPr lang="en-US" altLang="zh-CN" sz="3600" b="1" dirty="0">
              <a:solidFill>
                <a:srgbClr val="FF0000"/>
              </a:solidFill>
              <a:latin typeface="Baoli SC"/>
              <a:ea typeface="Baoli SC"/>
            </a:endParaRPr>
          </a:p>
          <a:p>
            <a:pPr marL="0" indent="0" algn="ctr">
              <a:lnSpc>
                <a:spcPct val="150000"/>
              </a:lnSpc>
              <a:buNone/>
            </a:pPr>
            <a:r>
              <a:rPr lang="zh-CN" altLang="en-US" sz="3600" b="1" dirty="0">
                <a:solidFill>
                  <a:srgbClr val="FF0000"/>
                </a:solidFill>
                <a:latin typeface="Baoli SC"/>
                <a:ea typeface="Baoli SC"/>
              </a:rPr>
              <a:t>建设工程施工合同</a:t>
            </a:r>
            <a:r>
              <a:rPr lang="zh-CN" altLang="zh-CN" sz="3600" b="1" dirty="0">
                <a:solidFill>
                  <a:srgbClr val="FF0000"/>
                </a:solidFill>
                <a:latin typeface="Baoli SC"/>
                <a:ea typeface="Baoli SC"/>
              </a:rPr>
              <a:t>示范文本</a:t>
            </a:r>
            <a:endParaRPr lang="en-US" altLang="zh-CN" sz="3600" b="1" dirty="0">
              <a:solidFill>
                <a:srgbClr val="FF0000"/>
              </a:solidFill>
              <a:latin typeface="Baoli SC"/>
              <a:ea typeface="Baoli SC"/>
            </a:endParaRPr>
          </a:p>
          <a:p>
            <a:pPr marL="0" indent="0" algn="ctr">
              <a:lnSpc>
                <a:spcPct val="150000"/>
              </a:lnSpc>
              <a:buNone/>
            </a:pPr>
            <a:r>
              <a:rPr lang="zh-CN" altLang="zh-CN" sz="3600" b="1" dirty="0">
                <a:solidFill>
                  <a:srgbClr val="FF0000"/>
                </a:solidFill>
                <a:latin typeface="Baoli SC"/>
                <a:ea typeface="Baoli SC"/>
              </a:rPr>
              <a:t>适用范围</a:t>
            </a:r>
            <a:endParaRPr lang="zh-CN" altLang="en-US" sz="3600" b="1" dirty="0">
              <a:solidFill>
                <a:srgbClr val="FF0000"/>
              </a:solidFill>
              <a:latin typeface="Baoli SC"/>
              <a:ea typeface="Baoli SC"/>
            </a:endParaRPr>
          </a:p>
        </p:txBody>
      </p:sp>
      <p:sp>
        <p:nvSpPr>
          <p:cNvPr id="7172"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62467" name="内容占位符 3"/>
          <p:cNvSpPr>
            <a:spLocks noGrp="1"/>
          </p:cNvSpPr>
          <p:nvPr>
            <p:ph idx="1"/>
          </p:nvPr>
        </p:nvSpPr>
        <p:spPr>
          <a:xfrm>
            <a:off x="457200" y="1600200"/>
            <a:ext cx="8229600" cy="4614863"/>
          </a:xfrm>
          <a:ln/>
        </p:spPr>
        <p:txBody>
          <a:bodyPr vert="horz" wrap="square" lIns="91440" tIns="45720" rIns="91440" bIns="45720" anchor="t"/>
          <a:p>
            <a:pPr eaLnBrk="1" hangingPunct="1">
              <a:lnSpc>
                <a:spcPts val="2600"/>
              </a:lnSpc>
            </a:pPr>
            <a:r>
              <a:rPr lang="zh-CN" altLang="en-US" sz="1600" b="1" dirty="0">
                <a:latin typeface="隶书" panose="02010509060101010101" pitchFamily="49" charset="-122"/>
                <a:ea typeface="隶书" panose="02010509060101010101" pitchFamily="49" charset="-122"/>
              </a:rPr>
              <a:t>建设工程施工总承包项目主要风险识别与防范</a:t>
            </a:r>
            <a:endParaRPr lang="en-US" altLang="zh-CN" sz="1600" b="1" dirty="0"/>
          </a:p>
          <a:p>
            <a:pPr eaLnBrk="1" hangingPunct="1">
              <a:lnSpc>
                <a:spcPts val="2600"/>
              </a:lnSpc>
            </a:pPr>
            <a:r>
              <a:rPr lang="en-US" altLang="zh-CN" sz="1600" b="1" dirty="0"/>
              <a:t>20.3</a:t>
            </a:r>
            <a:r>
              <a:rPr lang="zh-CN" altLang="en-US" sz="1600" b="1" dirty="0"/>
              <a:t>  </a:t>
            </a:r>
            <a:r>
              <a:rPr lang="zh-CN" altLang="zh-CN" sz="1600" b="1" dirty="0"/>
              <a:t>争议评审</a:t>
            </a:r>
            <a:endParaRPr lang="zh-CN" altLang="zh-CN" sz="1600" b="1" dirty="0"/>
          </a:p>
          <a:p>
            <a:pPr eaLnBrk="1" hangingPunct="1">
              <a:lnSpc>
                <a:spcPts val="2600"/>
              </a:lnSpc>
              <a:buNone/>
            </a:pPr>
            <a:r>
              <a:rPr lang="zh-CN" altLang="en-US" sz="1600" dirty="0"/>
              <a:t>       </a:t>
            </a:r>
            <a:r>
              <a:rPr lang="zh-CN" altLang="en-US" sz="1600" dirty="0">
                <a:latin typeface="华文楷体" panose="02010600040101010101" pitchFamily="2" charset="-122"/>
                <a:ea typeface="华文楷体" panose="02010600040101010101" pitchFamily="2" charset="-122"/>
              </a:rPr>
              <a:t>“</a:t>
            </a:r>
            <a:r>
              <a:rPr lang="zh-CN" altLang="zh-CN" sz="1600" dirty="0">
                <a:latin typeface="华文楷体" panose="02010600040101010101" pitchFamily="2" charset="-122"/>
                <a:ea typeface="华文楷体" panose="02010600040101010101" pitchFamily="2" charset="-122"/>
              </a:rPr>
              <a:t>合同当事人</a:t>
            </a:r>
            <a:r>
              <a:rPr lang="zh-CN" altLang="zh-CN" sz="1600" u="sng" dirty="0">
                <a:solidFill>
                  <a:srgbClr val="FF0000"/>
                </a:solidFill>
                <a:latin typeface="华文楷体" panose="02010600040101010101" pitchFamily="2" charset="-122"/>
                <a:ea typeface="华文楷体" panose="02010600040101010101" pitchFamily="2" charset="-122"/>
              </a:rPr>
              <a:t>在专用合同条款中约定</a:t>
            </a:r>
            <a:r>
              <a:rPr lang="zh-CN" altLang="zh-CN" sz="1600" dirty="0">
                <a:latin typeface="华文楷体" panose="02010600040101010101" pitchFamily="2" charset="-122"/>
                <a:ea typeface="华文楷体" panose="02010600040101010101" pitchFamily="2" charset="-122"/>
              </a:rPr>
              <a:t>采取争议评审方式解决争议以及</a:t>
            </a:r>
            <a:r>
              <a:rPr lang="zh-CN" altLang="zh-CN" sz="1600" u="sng" dirty="0">
                <a:solidFill>
                  <a:srgbClr val="FF0000"/>
                </a:solidFill>
                <a:latin typeface="华文楷体" panose="02010600040101010101" pitchFamily="2" charset="-122"/>
                <a:ea typeface="华文楷体" panose="02010600040101010101" pitchFamily="2" charset="-122"/>
              </a:rPr>
              <a:t>评审规则</a:t>
            </a:r>
            <a:r>
              <a:rPr lang="zh-CN" altLang="zh-CN" sz="1600" dirty="0">
                <a:latin typeface="华文楷体" panose="02010600040101010101" pitchFamily="2" charset="-122"/>
                <a:ea typeface="华文楷体" panose="02010600040101010101" pitchFamily="2" charset="-122"/>
              </a:rPr>
              <a:t>，并按下列约定执行：</a:t>
            </a:r>
            <a:endParaRPr lang="zh-CN" altLang="zh-CN" sz="1600" dirty="0">
              <a:latin typeface="华文楷体" panose="02010600040101010101" pitchFamily="2" charset="-122"/>
              <a:ea typeface="华文楷体" panose="02010600040101010101" pitchFamily="2" charset="-122"/>
            </a:endParaRPr>
          </a:p>
          <a:p>
            <a:pPr eaLnBrk="1" hangingPunct="1">
              <a:lnSpc>
                <a:spcPts val="26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20.3.1 </a:t>
            </a:r>
            <a:r>
              <a:rPr lang="zh-CN" altLang="zh-CN" sz="1600" b="1" dirty="0">
                <a:latin typeface="华文楷体" panose="02010600040101010101" pitchFamily="2" charset="-122"/>
                <a:ea typeface="华文楷体" panose="02010600040101010101" pitchFamily="2" charset="-122"/>
              </a:rPr>
              <a:t>争议评审小组的确定</a:t>
            </a:r>
            <a:endParaRPr lang="zh-CN" altLang="zh-CN" sz="1600" dirty="0">
              <a:latin typeface="华文楷体" panose="02010600040101010101" pitchFamily="2" charset="-122"/>
              <a:ea typeface="华文楷体" panose="02010600040101010101" pitchFamily="2" charset="-122"/>
            </a:endParaRPr>
          </a:p>
          <a:p>
            <a:pPr eaLnBrk="1" hangingPunct="1">
              <a:lnSpc>
                <a:spcPts val="2600"/>
              </a:lnSpc>
              <a:buNone/>
            </a:pPr>
            <a:r>
              <a:rPr lang="zh-CN" altLang="en-US" sz="1600" dirty="0">
                <a:latin typeface="华文楷体" panose="02010600040101010101" pitchFamily="2" charset="-122"/>
                <a:ea typeface="华文楷体" panose="02010600040101010101" pitchFamily="2" charset="-122"/>
              </a:rPr>
              <a:t>       </a:t>
            </a:r>
            <a:r>
              <a:rPr lang="zh-CN" altLang="zh-CN" sz="1600" dirty="0">
                <a:latin typeface="华文楷体" panose="02010600040101010101" pitchFamily="2" charset="-122"/>
                <a:ea typeface="华文楷体" panose="02010600040101010101" pitchFamily="2" charset="-122"/>
              </a:rPr>
              <a:t>合同当事人可以共同选择一名或三名争议评审员，组成争议评审小组。除专用合同条款另有约定外，合同当事人应当</a:t>
            </a:r>
            <a:r>
              <a:rPr lang="zh-CN" altLang="zh-CN" sz="1600" u="sng" dirty="0">
                <a:solidFill>
                  <a:srgbClr val="FF0000"/>
                </a:solidFill>
                <a:latin typeface="华文楷体" panose="02010600040101010101" pitchFamily="2" charset="-122"/>
                <a:ea typeface="华文楷体" panose="02010600040101010101" pitchFamily="2" charset="-122"/>
              </a:rPr>
              <a:t>自合同签订后</a:t>
            </a:r>
            <a:r>
              <a:rPr lang="en-US" altLang="zh-CN" sz="1600" u="sng" dirty="0">
                <a:solidFill>
                  <a:srgbClr val="FF0000"/>
                </a:solidFill>
                <a:latin typeface="华文楷体" panose="02010600040101010101" pitchFamily="2" charset="-122"/>
                <a:ea typeface="华文楷体" panose="02010600040101010101" pitchFamily="2" charset="-122"/>
              </a:rPr>
              <a:t>28</a:t>
            </a:r>
            <a:r>
              <a:rPr lang="zh-CN" altLang="zh-CN" sz="1600" u="sng" dirty="0">
                <a:solidFill>
                  <a:srgbClr val="FF0000"/>
                </a:solidFill>
                <a:latin typeface="华文楷体" panose="02010600040101010101" pitchFamily="2" charset="-122"/>
                <a:ea typeface="华文楷体" panose="02010600040101010101" pitchFamily="2" charset="-122"/>
              </a:rPr>
              <a:t>天内，或者争议发生后</a:t>
            </a:r>
            <a:r>
              <a:rPr lang="en-US" altLang="zh-CN" sz="1600" u="sng" dirty="0">
                <a:solidFill>
                  <a:srgbClr val="FF0000"/>
                </a:solidFill>
                <a:latin typeface="华文楷体" panose="02010600040101010101" pitchFamily="2" charset="-122"/>
                <a:ea typeface="华文楷体" panose="02010600040101010101" pitchFamily="2" charset="-122"/>
              </a:rPr>
              <a:t>14</a:t>
            </a:r>
            <a:r>
              <a:rPr lang="zh-CN" altLang="zh-CN" sz="1600" u="sng" dirty="0">
                <a:solidFill>
                  <a:srgbClr val="FF0000"/>
                </a:solidFill>
                <a:latin typeface="华文楷体" panose="02010600040101010101" pitchFamily="2" charset="-122"/>
                <a:ea typeface="华文楷体" panose="02010600040101010101" pitchFamily="2" charset="-122"/>
              </a:rPr>
              <a:t>天内，选定争议评审员</a:t>
            </a:r>
            <a:r>
              <a:rPr lang="zh-CN" altLang="zh-CN" sz="1600" dirty="0">
                <a:latin typeface="华文楷体" panose="02010600040101010101" pitchFamily="2" charset="-122"/>
                <a:ea typeface="华文楷体" panose="02010600040101010101" pitchFamily="2" charset="-122"/>
              </a:rPr>
              <a:t>。</a:t>
            </a:r>
            <a:endParaRPr lang="zh-CN" altLang="zh-CN" sz="1600" dirty="0">
              <a:latin typeface="华文楷体" panose="02010600040101010101" pitchFamily="2" charset="-122"/>
              <a:ea typeface="华文楷体" panose="02010600040101010101" pitchFamily="2" charset="-122"/>
            </a:endParaRPr>
          </a:p>
          <a:p>
            <a:pPr eaLnBrk="1" hangingPunct="1">
              <a:lnSpc>
                <a:spcPts val="2600"/>
              </a:lnSpc>
              <a:buNone/>
            </a:pPr>
            <a:r>
              <a:rPr lang="zh-CN" altLang="en-US" sz="1600" dirty="0">
                <a:latin typeface="华文楷体" panose="02010600040101010101" pitchFamily="2" charset="-122"/>
                <a:ea typeface="华文楷体" panose="02010600040101010101" pitchFamily="2" charset="-122"/>
              </a:rPr>
              <a:t>       </a:t>
            </a:r>
            <a:r>
              <a:rPr lang="zh-CN" altLang="zh-CN" sz="1600" dirty="0">
                <a:latin typeface="华文楷体" panose="02010600040101010101" pitchFamily="2" charset="-122"/>
                <a:ea typeface="华文楷体" panose="02010600040101010101" pitchFamily="2" charset="-122"/>
              </a:rPr>
              <a:t>选择一名争议评审员的，由合同当事人共同确定；选择三名争议评审员的，各自选定一名，第三名成员为首席争议评审员，由合同当事人共同确定或由合同当事人委托已选定的争议评审员共同确定，或由专用合同条款约定的评审机构指定第三名首席争议评审员。</a:t>
            </a:r>
            <a:r>
              <a:rPr lang="en-US" altLang="zh-CN" sz="1600" dirty="0">
                <a:latin typeface="华文楷体" panose="02010600040101010101" pitchFamily="2" charset="-122"/>
                <a:ea typeface="华文楷体" panose="02010600040101010101" pitchFamily="2" charset="-122"/>
              </a:rPr>
              <a:t> </a:t>
            </a:r>
            <a:endParaRPr lang="zh-CN" altLang="zh-CN" sz="1600" dirty="0">
              <a:latin typeface="华文楷体" panose="02010600040101010101" pitchFamily="2" charset="-122"/>
              <a:ea typeface="华文楷体" panose="02010600040101010101" pitchFamily="2" charset="-122"/>
            </a:endParaRPr>
          </a:p>
          <a:p>
            <a:pPr eaLnBrk="1" hangingPunct="1">
              <a:lnSpc>
                <a:spcPts val="2600"/>
              </a:lnSpc>
              <a:buNone/>
            </a:pPr>
            <a:r>
              <a:rPr lang="zh-CN" altLang="en-US" sz="1600" dirty="0">
                <a:latin typeface="华文楷体" panose="02010600040101010101" pitchFamily="2" charset="-122"/>
                <a:ea typeface="华文楷体" panose="02010600040101010101" pitchFamily="2" charset="-122"/>
              </a:rPr>
              <a:t>       </a:t>
            </a:r>
            <a:r>
              <a:rPr lang="zh-CN" altLang="zh-CN" sz="1600" dirty="0">
                <a:latin typeface="华文楷体" panose="02010600040101010101" pitchFamily="2" charset="-122"/>
                <a:ea typeface="华文楷体" panose="02010600040101010101" pitchFamily="2" charset="-122"/>
              </a:rPr>
              <a:t>除专用合同条款另有约定外，</a:t>
            </a:r>
            <a:r>
              <a:rPr lang="zh-CN" altLang="zh-CN" sz="1600" u="sng" dirty="0">
                <a:solidFill>
                  <a:srgbClr val="FF0000"/>
                </a:solidFill>
                <a:latin typeface="华文楷体" panose="02010600040101010101" pitchFamily="2" charset="-122"/>
                <a:ea typeface="华文楷体" panose="02010600040101010101" pitchFamily="2" charset="-122"/>
              </a:rPr>
              <a:t>评审员报酬</a:t>
            </a:r>
            <a:r>
              <a:rPr lang="zh-CN" altLang="zh-CN" sz="1600" dirty="0">
                <a:latin typeface="华文楷体" panose="02010600040101010101" pitchFamily="2" charset="-122"/>
                <a:ea typeface="华文楷体" panose="02010600040101010101" pitchFamily="2" charset="-122"/>
              </a:rPr>
              <a:t>由发包人和承包人各承担一半。</a:t>
            </a:r>
            <a:r>
              <a:rPr lang="zh-CN" altLang="en-US" sz="1600" dirty="0">
                <a:latin typeface="华文楷体" panose="02010600040101010101" pitchFamily="2" charset="-122"/>
                <a:ea typeface="华文楷体" panose="02010600040101010101" pitchFamily="2" charset="-122"/>
              </a:rPr>
              <a:t>”</a:t>
            </a:r>
            <a:endParaRPr lang="zh-CN" altLang="zh-CN" sz="1600" dirty="0">
              <a:latin typeface="华文楷体" panose="02010600040101010101" pitchFamily="2" charset="-122"/>
              <a:ea typeface="华文楷体" panose="02010600040101010101" pitchFamily="2" charset="-122"/>
            </a:endParaRPr>
          </a:p>
        </p:txBody>
      </p:sp>
      <p:sp>
        <p:nvSpPr>
          <p:cNvPr id="62468"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63491" name="内容占位符 2"/>
          <p:cNvSpPr>
            <a:spLocks noGrp="1"/>
          </p:cNvSpPr>
          <p:nvPr>
            <p:ph idx="1"/>
          </p:nvPr>
        </p:nvSpPr>
        <p:spPr>
          <a:xfrm>
            <a:off x="395288" y="1357313"/>
            <a:ext cx="8229600" cy="4868862"/>
          </a:xfrm>
          <a:ln/>
        </p:spPr>
        <p:txBody>
          <a:bodyPr vert="horz" wrap="square" lIns="91440" tIns="45720" rIns="91440" bIns="45720" anchor="t"/>
          <a:p>
            <a:pPr eaLnBrk="1" hangingPunct="1">
              <a:lnSpc>
                <a:spcPct val="150000"/>
              </a:lnSpc>
            </a:pPr>
            <a:r>
              <a:rPr lang="zh-CN" altLang="en-US" sz="1800" b="1" dirty="0">
                <a:latin typeface="华文楷体" panose="02010600040101010101" pitchFamily="2" charset="-122"/>
                <a:ea typeface="华文楷体" panose="02010600040101010101" pitchFamily="2" charset="-122"/>
              </a:rPr>
              <a:t>“</a:t>
            </a:r>
            <a:r>
              <a:rPr lang="en-US" altLang="zh-CN" sz="1800" b="1" dirty="0">
                <a:latin typeface="华文楷体" panose="02010600040101010101" pitchFamily="2" charset="-122"/>
                <a:ea typeface="华文楷体" panose="02010600040101010101" pitchFamily="2" charset="-122"/>
              </a:rPr>
              <a:t>20.3.2 </a:t>
            </a:r>
            <a:r>
              <a:rPr lang="zh-CN" altLang="zh-CN" sz="1800" b="1" dirty="0">
                <a:latin typeface="华文楷体" panose="02010600040101010101" pitchFamily="2" charset="-122"/>
                <a:ea typeface="华文楷体" panose="02010600040101010101" pitchFamily="2" charset="-122"/>
              </a:rPr>
              <a:t>争议评审小组的决定</a:t>
            </a:r>
            <a:endParaRPr lang="zh-CN" altLang="zh-CN" sz="1800" b="1" dirty="0">
              <a:latin typeface="华文楷体" panose="02010600040101010101" pitchFamily="2" charset="-122"/>
              <a:ea typeface="华文楷体" panose="02010600040101010101" pitchFamily="2" charset="-122"/>
            </a:endParaRPr>
          </a:p>
          <a:p>
            <a:pPr eaLnBrk="1" hangingPunct="1">
              <a:lnSpc>
                <a:spcPct val="150000"/>
              </a:lnSpc>
              <a:buNone/>
            </a:pPr>
            <a:r>
              <a:rPr lang="zh-CN" altLang="en-US" sz="1800" dirty="0">
                <a:latin typeface="华文楷体" panose="02010600040101010101" pitchFamily="2" charset="-122"/>
                <a:ea typeface="华文楷体" panose="02010600040101010101" pitchFamily="2" charset="-122"/>
              </a:rPr>
              <a:t>       </a:t>
            </a:r>
            <a:r>
              <a:rPr lang="zh-CN" altLang="zh-CN" sz="1800" dirty="0">
                <a:latin typeface="华文楷体" panose="02010600040101010101" pitchFamily="2" charset="-122"/>
                <a:ea typeface="华文楷体" panose="02010600040101010101" pitchFamily="2" charset="-122"/>
              </a:rPr>
              <a:t>合同当事人可在任何时间将与合同有关的任何争议共同提请争议评审小组进行评审。争议评审小组应秉持客观、公正原则，充分听取合同当事人的意见，依据相关法律、规范、标准、案例经验及商业惯例等，</a:t>
            </a:r>
            <a:r>
              <a:rPr lang="zh-CN" altLang="zh-CN" sz="1800" u="sng" dirty="0">
                <a:solidFill>
                  <a:srgbClr val="FF0000"/>
                </a:solidFill>
                <a:latin typeface="华文楷体" panose="02010600040101010101" pitchFamily="2" charset="-122"/>
                <a:ea typeface="华文楷体" panose="02010600040101010101" pitchFamily="2" charset="-122"/>
              </a:rPr>
              <a:t>自收到争议评审申请报告后</a:t>
            </a:r>
            <a:r>
              <a:rPr lang="en-US" altLang="zh-CN" sz="1800" u="sng" dirty="0">
                <a:solidFill>
                  <a:srgbClr val="FF0000"/>
                </a:solidFill>
                <a:latin typeface="华文楷体" panose="02010600040101010101" pitchFamily="2" charset="-122"/>
                <a:ea typeface="华文楷体" panose="02010600040101010101" pitchFamily="2" charset="-122"/>
              </a:rPr>
              <a:t>14</a:t>
            </a:r>
            <a:r>
              <a:rPr lang="zh-CN" altLang="zh-CN" sz="1800" u="sng" dirty="0">
                <a:solidFill>
                  <a:srgbClr val="FF0000"/>
                </a:solidFill>
                <a:latin typeface="华文楷体" panose="02010600040101010101" pitchFamily="2" charset="-122"/>
                <a:ea typeface="华文楷体" panose="02010600040101010101" pitchFamily="2" charset="-122"/>
              </a:rPr>
              <a:t>天内作出书面决定</a:t>
            </a:r>
            <a:r>
              <a:rPr lang="zh-CN" altLang="zh-CN" sz="1800" dirty="0">
                <a:latin typeface="华文楷体" panose="02010600040101010101" pitchFamily="2" charset="-122"/>
                <a:ea typeface="华文楷体" panose="02010600040101010101" pitchFamily="2" charset="-122"/>
              </a:rPr>
              <a:t>，并说明理由。合同当事人可以在专用合同条款中对本项事项另行约定。</a:t>
            </a:r>
            <a:endParaRPr lang="zh-CN" altLang="zh-CN" sz="1800" dirty="0">
              <a:latin typeface="华文楷体" panose="02010600040101010101" pitchFamily="2" charset="-122"/>
              <a:ea typeface="华文楷体" panose="02010600040101010101" pitchFamily="2" charset="-122"/>
            </a:endParaRPr>
          </a:p>
          <a:p>
            <a:pPr eaLnBrk="1" hangingPunct="1">
              <a:lnSpc>
                <a:spcPct val="150000"/>
              </a:lnSpc>
            </a:pPr>
            <a:r>
              <a:rPr lang="en-US" altLang="zh-CN" sz="1800" b="1" dirty="0">
                <a:latin typeface="华文楷体" panose="02010600040101010101" pitchFamily="2" charset="-122"/>
                <a:ea typeface="华文楷体" panose="02010600040101010101" pitchFamily="2" charset="-122"/>
              </a:rPr>
              <a:t>20.3.3 </a:t>
            </a:r>
            <a:r>
              <a:rPr lang="zh-CN" altLang="zh-CN" sz="1800" b="1" dirty="0">
                <a:latin typeface="华文楷体" panose="02010600040101010101" pitchFamily="2" charset="-122"/>
                <a:ea typeface="华文楷体" panose="02010600040101010101" pitchFamily="2" charset="-122"/>
              </a:rPr>
              <a:t>争议评审小组决定的效力</a:t>
            </a:r>
            <a:endParaRPr lang="zh-CN" altLang="zh-CN" sz="1800" b="1" dirty="0">
              <a:latin typeface="华文楷体" panose="02010600040101010101" pitchFamily="2" charset="-122"/>
              <a:ea typeface="华文楷体" panose="02010600040101010101" pitchFamily="2" charset="-122"/>
            </a:endParaRPr>
          </a:p>
          <a:p>
            <a:pPr eaLnBrk="1" hangingPunct="1">
              <a:lnSpc>
                <a:spcPct val="150000"/>
              </a:lnSpc>
              <a:buNone/>
            </a:pPr>
            <a:r>
              <a:rPr lang="zh-CN" altLang="en-US" sz="1800" dirty="0">
                <a:latin typeface="华文楷体" panose="02010600040101010101" pitchFamily="2" charset="-122"/>
                <a:ea typeface="华文楷体" panose="02010600040101010101" pitchFamily="2" charset="-122"/>
              </a:rPr>
              <a:t>      </a:t>
            </a:r>
            <a:r>
              <a:rPr lang="zh-CN" altLang="zh-CN" sz="1800" dirty="0">
                <a:latin typeface="华文楷体" panose="02010600040101010101" pitchFamily="2" charset="-122"/>
                <a:ea typeface="华文楷体" panose="02010600040101010101" pitchFamily="2" charset="-122"/>
              </a:rPr>
              <a:t>争议评审小组作出的书面</a:t>
            </a:r>
            <a:r>
              <a:rPr lang="zh-CN" altLang="zh-CN" sz="1800" u="sng" dirty="0">
                <a:solidFill>
                  <a:srgbClr val="FF0000"/>
                </a:solidFill>
                <a:latin typeface="华文楷体" panose="02010600040101010101" pitchFamily="2" charset="-122"/>
                <a:ea typeface="华文楷体" panose="02010600040101010101" pitchFamily="2" charset="-122"/>
              </a:rPr>
              <a:t>决定经合同当事人签字确认后，对双方具有约束力</a:t>
            </a:r>
            <a:r>
              <a:rPr lang="zh-CN" altLang="zh-CN" sz="1800" dirty="0">
                <a:latin typeface="华文楷体" panose="02010600040101010101" pitchFamily="2" charset="-122"/>
                <a:ea typeface="华文楷体" panose="02010600040101010101" pitchFamily="2" charset="-122"/>
              </a:rPr>
              <a:t>，双方应遵照执行。</a:t>
            </a:r>
            <a:endParaRPr lang="zh-CN" altLang="zh-CN" sz="1800" dirty="0">
              <a:latin typeface="华文楷体" panose="02010600040101010101" pitchFamily="2" charset="-122"/>
              <a:ea typeface="华文楷体" panose="02010600040101010101" pitchFamily="2" charset="-122"/>
            </a:endParaRPr>
          </a:p>
          <a:p>
            <a:pPr eaLnBrk="1" hangingPunct="1">
              <a:lnSpc>
                <a:spcPct val="150000"/>
              </a:lnSpc>
              <a:buNone/>
            </a:pPr>
            <a:r>
              <a:rPr lang="zh-CN" altLang="en-US" sz="1800" dirty="0">
                <a:latin typeface="华文楷体" panose="02010600040101010101" pitchFamily="2" charset="-122"/>
                <a:ea typeface="华文楷体" panose="02010600040101010101" pitchFamily="2" charset="-122"/>
              </a:rPr>
              <a:t>      </a:t>
            </a:r>
            <a:r>
              <a:rPr lang="zh-CN" altLang="zh-CN" sz="1800" dirty="0">
                <a:latin typeface="华文楷体" panose="02010600040101010101" pitchFamily="2" charset="-122"/>
                <a:ea typeface="华文楷体" panose="02010600040101010101" pitchFamily="2" charset="-122"/>
              </a:rPr>
              <a:t>任何一方当事人</a:t>
            </a:r>
            <a:r>
              <a:rPr lang="zh-CN" altLang="zh-CN" sz="1800" u="sng" dirty="0">
                <a:solidFill>
                  <a:srgbClr val="FF0000"/>
                </a:solidFill>
                <a:latin typeface="华文楷体" panose="02010600040101010101" pitchFamily="2" charset="-122"/>
                <a:ea typeface="华文楷体" panose="02010600040101010101" pitchFamily="2" charset="-122"/>
              </a:rPr>
              <a:t>不接受争议评审小组决定或不履行争议评审小组决定的，双方可选择采用其他争议解决方式</a:t>
            </a:r>
            <a:r>
              <a:rPr lang="zh-CN" altLang="zh-CN" sz="1800" dirty="0">
                <a:latin typeface="华文楷体" panose="02010600040101010101" pitchFamily="2" charset="-122"/>
                <a:ea typeface="华文楷体" panose="02010600040101010101" pitchFamily="2" charset="-122"/>
              </a:rPr>
              <a:t>。</a:t>
            </a:r>
            <a:r>
              <a:rPr lang="zh-CN" altLang="en-US" sz="1800" dirty="0">
                <a:latin typeface="华文楷体" panose="02010600040101010101" pitchFamily="2" charset="-122"/>
                <a:ea typeface="华文楷体" panose="02010600040101010101" pitchFamily="2" charset="-122"/>
              </a:rPr>
              <a:t>”</a:t>
            </a:r>
            <a:endParaRPr lang="zh-CN" altLang="en-US" sz="1800" dirty="0">
              <a:latin typeface="华文楷体" panose="02010600040101010101" pitchFamily="2" charset="-122"/>
              <a:ea typeface="华文楷体" panose="02010600040101010101" pitchFamily="2" charset="-122"/>
            </a:endParaRPr>
          </a:p>
        </p:txBody>
      </p:sp>
      <p:sp>
        <p:nvSpPr>
          <p:cNvPr id="63492" name="灯片编号占位符 3"/>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b="1" dirty="0">
              <a:latin typeface="Baoli SC"/>
              <a:ea typeface="Baoli SC"/>
            </a:endParaRPr>
          </a:p>
        </p:txBody>
      </p:sp>
      <p:sp>
        <p:nvSpPr>
          <p:cNvPr id="64515" name="内容占位符 2"/>
          <p:cNvSpPr>
            <a:spLocks noGrp="1"/>
          </p:cNvSpPr>
          <p:nvPr>
            <p:ph sz="half" idx="1"/>
          </p:nvPr>
        </p:nvSpPr>
        <p:spPr>
          <a:xfrm>
            <a:off x="457200" y="1600200"/>
            <a:ext cx="2114550" cy="4525963"/>
          </a:xfrm>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示范文本关于合同争议解决的规定</a:t>
            </a:r>
            <a:endParaRPr lang="zh-CN" altLang="en-US" sz="2000" b="1" kern="1200" dirty="0">
              <a:latin typeface="宋体" panose="02010600030101010101" pitchFamily="2" charset="-122"/>
              <a:ea typeface="+mn-ea"/>
              <a:cs typeface="宋体" panose="02010600030101010101" pitchFamily="2" charset="-122"/>
            </a:endParaRPr>
          </a:p>
        </p:txBody>
      </p:sp>
      <p:sp>
        <p:nvSpPr>
          <p:cNvPr id="64516" name="内容占位符 3"/>
          <p:cNvSpPr>
            <a:spLocks noGrp="1"/>
          </p:cNvSpPr>
          <p:nvPr>
            <p:ph sz="half" idx="2"/>
          </p:nvPr>
        </p:nvSpPr>
        <p:spPr>
          <a:xfrm>
            <a:off x="3571875" y="1571625"/>
            <a:ext cx="5114925" cy="4525963"/>
          </a:xfrm>
          <a:ln/>
        </p:spPr>
        <p:txBody>
          <a:bodyPr vert="horz" wrap="square" lIns="91440" tIns="45720" rIns="91440" bIns="45720" anchor="t"/>
          <a:p>
            <a:pPr algn="just" eaLnBrk="1" hangingPunct="1">
              <a:lnSpc>
                <a:spcPct val="150000"/>
              </a:lnSpc>
              <a:buClrTx/>
              <a:buSzTx/>
            </a:pPr>
            <a:r>
              <a:rPr lang="zh-CN" altLang="en-US" sz="1600" b="1" kern="1200" dirty="0">
                <a:latin typeface="+mn-lt"/>
                <a:ea typeface="+mn-ea"/>
                <a:cs typeface="宋体" panose="02010600030101010101" pitchFamily="2" charset="-122"/>
              </a:rPr>
              <a:t>“无救济则无权利”</a:t>
            </a:r>
            <a:endParaRPr lang="en-US" altLang="zh-CN" sz="1600" b="1" kern="1200" dirty="0">
              <a:latin typeface="+mn-lt"/>
              <a:ea typeface="+mn-ea"/>
              <a:cs typeface="宋体" panose="02010600030101010101" pitchFamily="2" charset="-122"/>
            </a:endParaRPr>
          </a:p>
          <a:p>
            <a:pPr algn="just" eaLnBrk="1" hangingPunct="1">
              <a:lnSpc>
                <a:spcPct val="150000"/>
              </a:lnSpc>
              <a:buClrTx/>
              <a:buSzTx/>
              <a:buNone/>
            </a:pPr>
            <a:r>
              <a:rPr lang="zh-CN" altLang="en-US" sz="1600" b="1" kern="1200" dirty="0">
                <a:latin typeface="+mn-lt"/>
                <a:ea typeface="+mn-ea"/>
                <a:cs typeface="宋体" panose="02010600030101010101" pitchFamily="2" charset="-122"/>
              </a:rPr>
              <a:t>        </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第</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20.4</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款</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仲裁或诉讼</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a:t>
            </a:r>
            <a:endParaRPr lang="en-US" altLang="zh-CN" sz="16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ct val="15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a:t>
            </a:r>
            <a:r>
              <a:rPr lang="zh-CN" altLang="zh-CN" sz="1600" kern="1200" dirty="0">
                <a:latin typeface="楷体" panose="02010609060101010101" pitchFamily="49" charset="-122"/>
                <a:ea typeface="楷体" panose="02010609060101010101" pitchFamily="49" charset="-122"/>
                <a:cs typeface="宋体" panose="02010600030101010101" pitchFamily="2" charset="-122"/>
              </a:rPr>
              <a:t>因合同及合同有关事项产生</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的争议，合同当事人可以在专用合同条款中约定以下一种方式解决争议：</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1</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）向约定的仲裁委员会申请</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仲裁</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2</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）向有管辖权的人民法院</a:t>
            </a:r>
            <a:r>
              <a:rPr lang="zh-CN" altLang="zh-CN"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起诉</a:t>
            </a:r>
            <a:r>
              <a:rPr lang="zh-CN" altLang="zh-CN" sz="1600" kern="1200" dirty="0">
                <a:latin typeface="华文楷体" panose="02010600040101010101" pitchFamily="2" charset="-122"/>
                <a:ea typeface="华文楷体" panose="02010600040101010101" pitchFamily="2" charset="-122"/>
                <a:cs typeface="宋体" panose="02010600030101010101" pitchFamily="2" charset="-122"/>
              </a:rPr>
              <a:t>。</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buNone/>
            </a:pPr>
            <a:endParaRPr lang="en-US" altLang="zh-CN" sz="1600" kern="1200" dirty="0">
              <a:latin typeface="华文楷体" panose="02010600040101010101" pitchFamily="2" charset="-122"/>
              <a:ea typeface="华文楷体" panose="02010600040101010101" pitchFamily="2" charset="-122"/>
              <a:cs typeface="宋体" panose="02010600030101010101" pitchFamily="2" charset="-122"/>
            </a:endParaRPr>
          </a:p>
          <a:p>
            <a:pPr algn="just"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争议解决条款的独立性</a:t>
            </a:r>
            <a:endParaRPr lang="en-US" altLang="zh-CN" sz="1600" b="1" kern="1200" dirty="0">
              <a:latin typeface="宋体" panose="02010600030101010101" pitchFamily="2" charset="-122"/>
              <a:ea typeface="+mn-ea"/>
              <a:cs typeface="宋体" panose="02010600030101010101" pitchFamily="2" charset="-122"/>
            </a:endParaRPr>
          </a:p>
          <a:p>
            <a:pPr algn="just">
              <a:lnSpc>
                <a:spcPct val="150000"/>
              </a:lnSpc>
              <a:buClrTx/>
              <a:buSzTx/>
              <a:buNone/>
            </a:pPr>
            <a:r>
              <a:rPr lang="en-US" altLang="zh-CN" sz="1600" kern="1200" dirty="0">
                <a:latin typeface="楷体" panose="02010609060101010101" pitchFamily="49" charset="-122"/>
                <a:ea typeface="楷体" panose="02010609060101010101" pitchFamily="49" charset="-122"/>
                <a:cs typeface="宋体" panose="02010600030101010101" pitchFamily="2" charset="-122"/>
              </a:rPr>
              <a:t>   </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20.5</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 </a:t>
            </a:r>
            <a:r>
              <a:rPr lang="zh-CN" altLang="zh-CN" sz="1600" b="1" kern="1200" dirty="0">
                <a:latin typeface="楷体" panose="02010609060101010101" pitchFamily="49" charset="-122"/>
                <a:ea typeface="楷体" panose="02010609060101010101" pitchFamily="49" charset="-122"/>
                <a:cs typeface="宋体" panose="02010600030101010101" pitchFamily="2" charset="-122"/>
              </a:rPr>
              <a:t>争议解决条款效力</a:t>
            </a:r>
            <a:endParaRPr lang="zh-CN" altLang="en-US" sz="1600" b="1" kern="1200" dirty="0">
              <a:latin typeface="楷体" panose="02010609060101010101" pitchFamily="49" charset="-122"/>
              <a:ea typeface="楷体" panose="02010609060101010101" pitchFamily="49" charset="-122"/>
              <a:cs typeface="宋体" panose="02010600030101010101" pitchFamily="2" charset="-122"/>
            </a:endParaRPr>
          </a:p>
          <a:p>
            <a:pPr algn="just">
              <a:lnSpc>
                <a:spcPct val="15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合同有关争议解决的条款独立存在，</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合同的变更、解除、终止、无效或者被撤销均不影响其效力。</a:t>
            </a:r>
            <a:endPar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p:txBody>
      </p:sp>
      <p:sp>
        <p:nvSpPr>
          <p:cNvPr id="6451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65539" name="内容占位符 3"/>
          <p:cNvSpPr>
            <a:spLocks noGrp="1"/>
          </p:cNvSpPr>
          <p:nvPr>
            <p:ph sz="half" idx="1"/>
          </p:nvPr>
        </p:nvSpPr>
        <p:spPr>
          <a:xfrm>
            <a:off x="457200" y="1600200"/>
            <a:ext cx="3106738" cy="4525963"/>
          </a:xfrm>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合同纠纷解决方式风险防范对策</a:t>
            </a:r>
            <a:br>
              <a:rPr lang="en-US" altLang="zh-CN" sz="2000" b="1" kern="1200" dirty="0">
                <a:latin typeface="宋体" panose="02010600030101010101" pitchFamily="2" charset="-122"/>
                <a:ea typeface="+mn-ea"/>
                <a:cs typeface="宋体" panose="02010600030101010101" pitchFamily="2" charset="-122"/>
              </a:rPr>
            </a:br>
            <a:r>
              <a:rPr lang="en-US" altLang="zh-CN" sz="2000" b="1" kern="1200" dirty="0">
                <a:latin typeface="宋体" panose="02010600030101010101" pitchFamily="2" charset="-122"/>
                <a:ea typeface="Baoli SC"/>
                <a:cs typeface="宋体" panose="02010600030101010101" pitchFamily="2" charset="-122"/>
              </a:rPr>
              <a:t>----</a:t>
            </a:r>
            <a:r>
              <a:rPr lang="zh-CN" altLang="en-US" sz="2000" b="1" kern="1200" dirty="0">
                <a:latin typeface="宋体" panose="02010600030101010101" pitchFamily="2" charset="-122"/>
                <a:ea typeface="Baoli SC"/>
                <a:cs typeface="宋体" panose="02010600030101010101" pitchFamily="2" charset="-122"/>
              </a:rPr>
              <a:t>诉讼仲裁方式</a:t>
            </a:r>
            <a:endParaRPr lang="zh-CN" altLang="en-US" sz="2000" kern="1200" dirty="0">
              <a:latin typeface="Baoli SC"/>
              <a:ea typeface="Baoli SC"/>
              <a:cs typeface="宋体" panose="02010600030101010101" pitchFamily="2" charset="-122"/>
            </a:endParaRPr>
          </a:p>
        </p:txBody>
      </p:sp>
      <p:sp>
        <p:nvSpPr>
          <p:cNvPr id="65540" name="内容占位符 1"/>
          <p:cNvSpPr>
            <a:spLocks noGrp="1"/>
          </p:cNvSpPr>
          <p:nvPr>
            <p:ph sz="half" idx="2"/>
          </p:nvPr>
        </p:nvSpPr>
        <p:spPr>
          <a:xfrm>
            <a:off x="3563938" y="1600200"/>
            <a:ext cx="5256212" cy="4525963"/>
          </a:xfrm>
          <a:ln/>
        </p:spPr>
        <p:txBody>
          <a:bodyPr vert="horz" wrap="square" lIns="91440" tIns="45720" rIns="91440" bIns="45720" anchor="t"/>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按照可能发生纠纷的要求进行项目管理</a:t>
            </a: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认真审核仲裁与诉讼条款</a:t>
            </a:r>
            <a:endParaRPr lang="en-US" altLang="zh-CN" sz="1600" b="1" kern="1200" dirty="0">
              <a:latin typeface="宋体" panose="02010600030101010101" pitchFamily="2" charset="-122"/>
              <a:ea typeface="+mn-ea"/>
              <a:cs typeface="宋体" panose="02010600030101010101" pitchFamily="2" charset="-122"/>
            </a:endParaRPr>
          </a:p>
          <a:p>
            <a:pPr lvl="1" eaLnBrk="1" hangingPunct="1">
              <a:lnSpc>
                <a:spcPct val="150000"/>
              </a:lnSpc>
              <a:buChar char="•"/>
            </a:pPr>
            <a:r>
              <a:rPr lang="zh-CN" altLang="en-US" sz="1600" kern="1200" dirty="0">
                <a:latin typeface="宋体" panose="02010600030101010101" pitchFamily="2" charset="-122"/>
                <a:ea typeface="+mn-ea"/>
                <a:cs typeface="宋体" panose="02010600030101010101" pitchFamily="2" charset="-122"/>
              </a:rPr>
              <a:t>选择适当的方式</a:t>
            </a:r>
            <a:endParaRPr lang="en-US" altLang="zh-CN" sz="1600" kern="1200" dirty="0">
              <a:latin typeface="宋体" panose="02010600030101010101" pitchFamily="2" charset="-122"/>
              <a:ea typeface="+mn-ea"/>
              <a:cs typeface="宋体" panose="02010600030101010101" pitchFamily="2" charset="-122"/>
            </a:endParaRPr>
          </a:p>
          <a:p>
            <a:pPr lvl="1" eaLnBrk="1" hangingPunct="1">
              <a:lnSpc>
                <a:spcPct val="150000"/>
              </a:lnSpc>
              <a:buChar char="•"/>
            </a:pPr>
            <a:r>
              <a:rPr lang="zh-CN" altLang="en-US" sz="1600" kern="1200" dirty="0">
                <a:latin typeface="宋体" panose="02010600030101010101" pitchFamily="2" charset="-122"/>
                <a:ea typeface="+mn-ea"/>
                <a:cs typeface="宋体" panose="02010600030101010101" pitchFamily="2" charset="-122"/>
              </a:rPr>
              <a:t>可以通过仲裁条款避免工程所在地法院专属管辖</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起草好仲裁条款，注意仲裁条款“三要素”：</a:t>
            </a:r>
            <a:endParaRPr lang="en-US" altLang="zh-CN" sz="1600" b="1" kern="1200" dirty="0">
              <a:latin typeface="宋体" panose="02010600030101010101" pitchFamily="2" charset="-122"/>
              <a:ea typeface="+mn-ea"/>
              <a:cs typeface="宋体" panose="02010600030101010101" pitchFamily="2" charset="-122"/>
            </a:endParaRPr>
          </a:p>
          <a:p>
            <a:pPr lvl="1" eaLnBrk="1" hangingPunct="1">
              <a:lnSpc>
                <a:spcPct val="150000"/>
              </a:lnSpc>
              <a:buChar char="•"/>
            </a:pPr>
            <a:r>
              <a:rPr lang="zh-CN" altLang="en-US" sz="1600" kern="1200" dirty="0">
                <a:latin typeface="宋体" panose="02010600030101010101" pitchFamily="2" charset="-122"/>
                <a:ea typeface="+mn-ea"/>
                <a:cs typeface="宋体" panose="02010600030101010101" pitchFamily="2" charset="-122"/>
              </a:rPr>
              <a:t>请求仲裁的意思表示</a:t>
            </a:r>
            <a:endParaRPr lang="en-US" altLang="zh-CN" sz="1600" kern="1200" dirty="0">
              <a:latin typeface="宋体" panose="02010600030101010101" pitchFamily="2" charset="-122"/>
              <a:ea typeface="+mn-ea"/>
              <a:cs typeface="宋体" panose="02010600030101010101" pitchFamily="2" charset="-122"/>
            </a:endParaRPr>
          </a:p>
          <a:p>
            <a:pPr lvl="1" eaLnBrk="1" hangingPunct="1">
              <a:lnSpc>
                <a:spcPct val="150000"/>
              </a:lnSpc>
              <a:buChar char="•"/>
            </a:pPr>
            <a:r>
              <a:rPr lang="zh-CN" altLang="en-US" sz="1600" kern="1200" dirty="0">
                <a:latin typeface="宋体" panose="02010600030101010101" pitchFamily="2" charset="-122"/>
                <a:ea typeface="+mn-ea"/>
                <a:cs typeface="宋体" panose="02010600030101010101" pitchFamily="2" charset="-122"/>
              </a:rPr>
              <a:t>仲裁事项</a:t>
            </a:r>
            <a:r>
              <a:rPr lang="en-US" altLang="zh-CN" sz="1600" kern="1200" dirty="0">
                <a:latin typeface="宋体" panose="02010600030101010101" pitchFamily="2" charset="-122"/>
                <a:ea typeface="+mn-ea"/>
                <a:cs typeface="宋体" panose="02010600030101010101" pitchFamily="2" charset="-122"/>
              </a:rPr>
              <a:t> </a:t>
            </a:r>
            <a:endParaRPr lang="en-US" altLang="zh-CN" sz="1600" kern="1200" dirty="0">
              <a:latin typeface="宋体" panose="02010600030101010101" pitchFamily="2" charset="-122"/>
              <a:ea typeface="+mn-ea"/>
              <a:cs typeface="宋体" panose="02010600030101010101" pitchFamily="2" charset="-122"/>
            </a:endParaRPr>
          </a:p>
          <a:p>
            <a:pPr lvl="1" eaLnBrk="1" hangingPunct="1">
              <a:lnSpc>
                <a:spcPct val="150000"/>
              </a:lnSpc>
              <a:buChar char="•"/>
            </a:pPr>
            <a:r>
              <a:rPr lang="zh-CN" altLang="en-US" sz="1600" kern="1200" dirty="0">
                <a:latin typeface="宋体" panose="02010600030101010101" pitchFamily="2" charset="-122"/>
                <a:ea typeface="+mn-ea"/>
                <a:cs typeface="宋体" panose="02010600030101010101" pitchFamily="2" charset="-122"/>
              </a:rPr>
              <a:t>仲裁机构</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不宜事前放弃“优先受偿权”</a:t>
            </a: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b="1" kern="1200" dirty="0">
                <a:latin typeface="宋体" panose="02010600030101010101" pitchFamily="2" charset="-122"/>
                <a:ea typeface="+mn-ea"/>
                <a:cs typeface="宋体" panose="02010600030101010101" pitchFamily="2" charset="-122"/>
              </a:rPr>
              <a:t>和解、调解、争议裁决程序可以规定不作为诉讼</a:t>
            </a:r>
            <a:r>
              <a:rPr lang="en-US" altLang="zh-CN" sz="1600" b="1" kern="1200" dirty="0">
                <a:latin typeface="宋体" panose="02010600030101010101" pitchFamily="2" charset="-122"/>
                <a:ea typeface="+mn-ea"/>
                <a:cs typeface="宋体" panose="02010600030101010101" pitchFamily="2" charset="-122"/>
              </a:rPr>
              <a:t>/</a:t>
            </a:r>
            <a:r>
              <a:rPr lang="zh-CN" altLang="en-US" sz="1600" b="1" kern="1200" dirty="0">
                <a:latin typeface="宋体" panose="02010600030101010101" pitchFamily="2" charset="-122"/>
                <a:ea typeface="+mn-ea"/>
                <a:cs typeface="宋体" panose="02010600030101010101" pitchFamily="2" charset="-122"/>
              </a:rPr>
              <a:t>仲裁的前置程序</a:t>
            </a:r>
            <a:endParaRPr lang="en-US" altLang="zh-CN" sz="1600" b="1" kern="1200" dirty="0">
              <a:latin typeface="宋体" panose="02010600030101010101" pitchFamily="2" charset="-122"/>
              <a:ea typeface="+mn-ea"/>
              <a:cs typeface="宋体" panose="02010600030101010101" pitchFamily="2" charset="-122"/>
            </a:endParaRPr>
          </a:p>
        </p:txBody>
      </p:sp>
      <p:sp>
        <p:nvSpPr>
          <p:cNvPr id="6554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900" dirty="0">
                <a:solidFill>
                  <a:srgbClr val="898989"/>
                </a:solidFill>
              </a:rPr>
            </a:fld>
            <a:endParaRPr lang="zh-CN" altLang="en-US" sz="900" dirty="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1"/>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latin typeface="Baoli SC"/>
              <a:ea typeface="Baoli SC"/>
            </a:endParaRPr>
          </a:p>
        </p:txBody>
      </p:sp>
      <p:sp>
        <p:nvSpPr>
          <p:cNvPr id="66563" name="内容占位符 3"/>
          <p:cNvSpPr>
            <a:spLocks noGrp="1"/>
          </p:cNvSpPr>
          <p:nvPr>
            <p:ph sz="half" idx="1"/>
          </p:nvPr>
        </p:nvSpPr>
        <p:spPr>
          <a:xfrm>
            <a:off x="323850" y="1600200"/>
            <a:ext cx="2735263" cy="4525963"/>
          </a:xfrm>
          <a:ln/>
        </p:spPr>
        <p:txBody>
          <a:bodyPr vert="horz" wrap="square" lIns="91440" tIns="45720" rIns="91440" bIns="45720" anchor="t"/>
          <a:p>
            <a:pPr algn="just"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合同纠纷解决方式风险防范对策</a:t>
            </a:r>
            <a:br>
              <a:rPr lang="en-US" altLang="zh-CN" sz="2000" b="1" kern="1200" dirty="0">
                <a:latin typeface="宋体" panose="02010600030101010101" pitchFamily="2" charset="-122"/>
                <a:ea typeface="+mn-ea"/>
                <a:cs typeface="宋体" panose="02010600030101010101" pitchFamily="2" charset="-122"/>
              </a:rPr>
            </a:br>
            <a:r>
              <a:rPr lang="en-US" altLang="zh-CN" sz="2000" b="1" kern="1200" dirty="0">
                <a:latin typeface="宋体" panose="02010600030101010101" pitchFamily="2" charset="-122"/>
                <a:ea typeface="Baoli SC"/>
                <a:cs typeface="宋体" panose="02010600030101010101" pitchFamily="2" charset="-122"/>
              </a:rPr>
              <a:t>----</a:t>
            </a:r>
            <a:r>
              <a:rPr lang="zh-CN" altLang="en-US" sz="2000" b="1" kern="1200" dirty="0">
                <a:latin typeface="宋体" panose="02010600030101010101" pitchFamily="2" charset="-122"/>
                <a:ea typeface="Baoli SC"/>
                <a:cs typeface="宋体" panose="02010600030101010101" pitchFamily="2" charset="-122"/>
              </a:rPr>
              <a:t>诉讼仲裁方式</a:t>
            </a:r>
            <a:endParaRPr lang="zh-CN" altLang="en-US" sz="2000" kern="1200" dirty="0">
              <a:latin typeface="Baoli SC"/>
              <a:ea typeface="Baoli SC"/>
              <a:cs typeface="宋体" panose="02010600030101010101" pitchFamily="2" charset="-122"/>
            </a:endParaRPr>
          </a:p>
          <a:p>
            <a:pPr eaLnBrk="1" hangingPunct="1">
              <a:lnSpc>
                <a:spcPct val="150000"/>
              </a:lnSpc>
              <a:buClrTx/>
              <a:buSzTx/>
            </a:pPr>
            <a:endParaRPr lang="en-US" altLang="zh-CN" sz="1200"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200" kern="1200" dirty="0">
              <a:solidFill>
                <a:schemeClr val="tx2"/>
              </a:solidFill>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200" kern="1200" dirty="0">
              <a:solidFill>
                <a:schemeClr val="tx2"/>
              </a:solidFill>
              <a:latin typeface="宋体" panose="02010600030101010101" pitchFamily="2" charset="-122"/>
              <a:ea typeface="+mn-ea"/>
              <a:cs typeface="宋体" panose="02010600030101010101" pitchFamily="2" charset="-122"/>
            </a:endParaRPr>
          </a:p>
        </p:txBody>
      </p:sp>
      <p:sp>
        <p:nvSpPr>
          <p:cNvPr id="66564" name="内容占位符 1"/>
          <p:cNvSpPr>
            <a:spLocks noGrp="1"/>
          </p:cNvSpPr>
          <p:nvPr>
            <p:ph sz="half" idx="2"/>
          </p:nvPr>
        </p:nvSpPr>
        <p:spPr>
          <a:xfrm>
            <a:off x="3348038" y="1600200"/>
            <a:ext cx="5472112" cy="4525963"/>
          </a:xfrm>
          <a:ln/>
        </p:spPr>
        <p:txBody>
          <a:bodyPr vert="horz" wrap="square" lIns="91440" tIns="45720" rIns="91440" bIns="45720" anchor="t"/>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在决定提起仲裁或诉讼后，应对措施的</a:t>
            </a:r>
            <a:r>
              <a:rPr lang="zh-CN" altLang="en-US" sz="1600" b="1" u="sng" kern="1200" dirty="0">
                <a:latin typeface="宋体" panose="02010600030101010101" pitchFamily="2" charset="-122"/>
                <a:ea typeface="+mn-ea"/>
                <a:cs typeface="宋体" panose="02010600030101010101" pitchFamily="2" charset="-122"/>
              </a:rPr>
              <a:t>关键和核心是选择合适的专业律师</a:t>
            </a:r>
            <a:endParaRPr lang="en-US" altLang="zh-CN" sz="1600" b="1" u="sng"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在诉讼仲裁开庭前，事先做好仲裁</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诉讼准备，准备好证据和文件，必要时聘请专业工程咨询公司</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适时提起诉讼／诉前保全公司成立索赔小组包括与争议项目有关的人员</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如仲裁，指定自己一方的合适仲裁员</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在诉讼仲裁时，应及时申请鉴定并积极与鉴定机构沟通</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承包商应及时主张</a:t>
            </a:r>
            <a:r>
              <a:rPr lang="zh-CN" altLang="en-US" sz="1600" b="1" kern="1200" dirty="0">
                <a:latin typeface="宋体" panose="02010600030101010101" pitchFamily="2" charset="-122"/>
                <a:ea typeface="+mn-ea"/>
                <a:cs typeface="宋体" panose="02010600030101010101" pitchFamily="2" charset="-122"/>
              </a:rPr>
              <a:t>优先受偿权</a:t>
            </a:r>
            <a:endParaRPr lang="en-US" altLang="zh-CN" sz="1600" b="1"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做好开庭审理的工作，并在判决后积极申请强制执行</a:t>
            </a:r>
            <a:endParaRPr lang="en-US" altLang="zh-CN" sz="16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600" kern="1200" dirty="0">
                <a:latin typeface="宋体" panose="02010600030101010101" pitchFamily="2" charset="-122"/>
                <a:ea typeface="+mn-ea"/>
                <a:cs typeface="宋体" panose="02010600030101010101" pitchFamily="2" charset="-122"/>
              </a:rPr>
              <a:t>处理好连环诉讼案件</a:t>
            </a:r>
            <a:endParaRPr lang="en-US" altLang="zh-CN" sz="1600" kern="1200" dirty="0">
              <a:latin typeface="宋体" panose="02010600030101010101" pitchFamily="2" charset="-122"/>
              <a:ea typeface="+mn-ea"/>
              <a:cs typeface="宋体" panose="02010600030101010101" pitchFamily="2" charset="-122"/>
            </a:endParaRPr>
          </a:p>
        </p:txBody>
      </p:sp>
      <p:sp>
        <p:nvSpPr>
          <p:cNvPr id="66565"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900" dirty="0">
                <a:solidFill>
                  <a:srgbClr val="898989"/>
                </a:solidFill>
              </a:rPr>
            </a:fld>
            <a:endParaRPr lang="zh-CN" altLang="en-US" sz="900" dirty="0">
              <a:solidFill>
                <a:srgbClr val="898989"/>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1"/>
          <p:cNvSpPr>
            <a:spLocks noGrp="1"/>
          </p:cNvSpPr>
          <p:nvPr>
            <p:ph type="title"/>
          </p:nvPr>
        </p:nvSpPr>
        <p:spPr>
          <a:ln/>
        </p:spPr>
        <p:txBody>
          <a:bodyPr vert="horz" wrap="square" lIns="91440" tIns="45720" rIns="91440" bIns="45720" anchor="t"/>
          <a:p>
            <a:pPr eaLnBrk="1" hangingPunct="1">
              <a:lnSpc>
                <a:spcPct val="150000"/>
              </a:lnSpc>
            </a:pP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67587" name="内容占位符 1"/>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b="1" dirty="0">
              <a:solidFill>
                <a:schemeClr val="tx2"/>
              </a:solidFill>
              <a:latin typeface="报隶-简" charset="-122"/>
              <a:ea typeface="报隶-简" charset="-122"/>
            </a:endParaRPr>
          </a:p>
          <a:p>
            <a:pPr marL="0" indent="0" algn="ctr" eaLnBrk="1" hangingPunct="1">
              <a:lnSpc>
                <a:spcPct val="150000"/>
              </a:lnSpc>
              <a:buNone/>
            </a:pPr>
            <a:r>
              <a:rPr lang="zh-CN" altLang="zh-CN" sz="4000" b="1" dirty="0">
                <a:solidFill>
                  <a:srgbClr val="FF0000"/>
                </a:solidFill>
                <a:latin typeface="报隶-简" charset="-122"/>
                <a:ea typeface="报隶-简" charset="-122"/>
              </a:rPr>
              <a:t>工程</a:t>
            </a:r>
            <a:r>
              <a:rPr lang="zh-CN" altLang="en-US" sz="4000" b="1" dirty="0">
                <a:solidFill>
                  <a:srgbClr val="FF0000"/>
                </a:solidFill>
                <a:latin typeface="报隶-简" charset="-122"/>
                <a:ea typeface="报隶-简" charset="-122"/>
              </a:rPr>
              <a:t>总承包</a:t>
            </a:r>
            <a:r>
              <a:rPr lang="en-US" altLang="zh-CN" sz="4000" b="1" dirty="0">
                <a:solidFill>
                  <a:srgbClr val="FF0000"/>
                </a:solidFill>
                <a:latin typeface="报隶-简" charset="-122"/>
                <a:ea typeface="报隶-简" charset="-122"/>
              </a:rPr>
              <a:t>/EPC</a:t>
            </a:r>
            <a:r>
              <a:rPr lang="zh-CN" altLang="en-US" sz="4000" b="1" dirty="0">
                <a:solidFill>
                  <a:srgbClr val="FF0000"/>
                </a:solidFill>
                <a:latin typeface="报隶-简" charset="-122"/>
                <a:ea typeface="报隶-简" charset="-122"/>
              </a:rPr>
              <a:t>合同</a:t>
            </a:r>
            <a:r>
              <a:rPr lang="zh-CN" altLang="zh-CN" sz="4000" b="1" dirty="0">
                <a:solidFill>
                  <a:srgbClr val="FF0000"/>
                </a:solidFill>
                <a:latin typeface="报隶-简" charset="-122"/>
                <a:ea typeface="报隶-简" charset="-122"/>
              </a:rPr>
              <a:t>风险防范</a:t>
            </a:r>
            <a:endParaRPr lang="en-US" altLang="zh-CN" sz="4000" b="1" dirty="0">
              <a:solidFill>
                <a:srgbClr val="FF0000"/>
              </a:solidFill>
              <a:latin typeface="报隶-简" charset="-122"/>
              <a:ea typeface="报隶-简" charset="-122"/>
            </a:endParaRPr>
          </a:p>
        </p:txBody>
      </p:sp>
      <p:sp>
        <p:nvSpPr>
          <p:cNvPr id="6758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1"/>
          <p:cNvSpPr>
            <a:spLocks noGrp="1"/>
          </p:cNvSpPr>
          <p:nvPr>
            <p:ph type="title"/>
          </p:nvPr>
        </p:nvSpPr>
        <p:spPr>
          <a:ln/>
        </p:spPr>
        <p:txBody>
          <a:bodyPr vert="horz" wrap="square" lIns="91440" tIns="45720" rIns="91440" bIns="45720" anchor="ctr"/>
          <a:p>
            <a:pPr eaLnBrk="1" hangingPunct="1">
              <a:lnSpc>
                <a:spcPct val="150000"/>
              </a:lnSpc>
            </a:pPr>
            <a:r>
              <a:rPr lang="zh-CN" altLang="zh-CN" sz="2400" b="1" dirty="0">
                <a:solidFill>
                  <a:srgbClr val="FF0000"/>
                </a:solidFill>
                <a:latin typeface="报隶-简" charset="-122"/>
                <a:ea typeface="报隶-简" charset="-122"/>
              </a:rPr>
              <a:t>工程</a:t>
            </a:r>
            <a:r>
              <a:rPr lang="zh-CN" altLang="en-US" sz="2400" b="1" dirty="0">
                <a:solidFill>
                  <a:srgbClr val="FF0000"/>
                </a:solidFill>
                <a:latin typeface="报隶-简" charset="-122"/>
                <a:ea typeface="报隶-简" charset="-122"/>
              </a:rPr>
              <a:t>总承包</a:t>
            </a:r>
            <a:r>
              <a:rPr lang="en-US" altLang="zh-CN" sz="2400" b="1" dirty="0">
                <a:solidFill>
                  <a:srgbClr val="FF0000"/>
                </a:solidFill>
                <a:latin typeface="报隶-简" charset="-122"/>
                <a:ea typeface="报隶-简" charset="-122"/>
              </a:rPr>
              <a:t>/EPC</a:t>
            </a:r>
            <a:r>
              <a:rPr lang="zh-CN" altLang="en-US" sz="2400" b="1" dirty="0">
                <a:solidFill>
                  <a:srgbClr val="FF0000"/>
                </a:solidFill>
                <a:latin typeface="报隶-简" charset="-122"/>
                <a:ea typeface="报隶-简" charset="-122"/>
              </a:rPr>
              <a:t>合同</a:t>
            </a:r>
            <a:r>
              <a:rPr lang="zh-CN" altLang="zh-CN" sz="2400" b="1" dirty="0">
                <a:solidFill>
                  <a:srgbClr val="FF0000"/>
                </a:solidFill>
                <a:latin typeface="报隶-简" charset="-122"/>
                <a:ea typeface="报隶-简" charset="-122"/>
              </a:rPr>
              <a:t>风险防范</a:t>
            </a:r>
            <a:endParaRPr lang="en-US" altLang="zh-CN" sz="2400" b="1" dirty="0">
              <a:solidFill>
                <a:srgbClr val="FF0000"/>
              </a:solidFill>
              <a:latin typeface="报隶-简" charset="-122"/>
              <a:ea typeface="报隶-简" charset="-122"/>
            </a:endParaRPr>
          </a:p>
        </p:txBody>
      </p:sp>
      <p:sp>
        <p:nvSpPr>
          <p:cNvPr id="68611" name="内容占位符 2"/>
          <p:cNvSpPr>
            <a:spLocks noGrp="1"/>
          </p:cNvSpPr>
          <p:nvPr>
            <p:ph idx="1"/>
          </p:nvPr>
        </p:nvSpPr>
        <p:spPr>
          <a:ln/>
        </p:spPr>
        <p:txBody>
          <a:bodyPr vert="horz" wrap="square" lIns="91440" tIns="45720" rIns="91440" bIns="45720" anchor="t"/>
          <a:p>
            <a:pPr algn="just" eaLnBrk="1" hangingPunct="1">
              <a:lnSpc>
                <a:spcPct val="150000"/>
              </a:lnSpc>
            </a:pPr>
            <a:r>
              <a:rPr lang="zh-CN" altLang="en-US" sz="2000" b="1" dirty="0">
                <a:solidFill>
                  <a:srgbClr val="FF0000"/>
                </a:solidFill>
                <a:latin typeface="报隶-简" charset="-122"/>
                <a:ea typeface="报隶-简" charset="-122"/>
              </a:rPr>
              <a:t>工程总承包／</a:t>
            </a:r>
            <a:r>
              <a:rPr lang="en-US" altLang="zh-CN" sz="2000" b="1" dirty="0">
                <a:solidFill>
                  <a:srgbClr val="FF0000"/>
                </a:solidFill>
                <a:latin typeface="报隶-简" charset="-122"/>
                <a:ea typeface="报隶-简" charset="-122"/>
              </a:rPr>
              <a:t>EPC</a:t>
            </a:r>
            <a:r>
              <a:rPr lang="zh-CN" altLang="en-US" sz="2000" b="1" dirty="0">
                <a:solidFill>
                  <a:srgbClr val="FF0000"/>
                </a:solidFill>
                <a:latin typeface="报隶-简" charset="-122"/>
                <a:ea typeface="报隶-简" charset="-122"/>
              </a:rPr>
              <a:t>项目与施工总承包项目的区别</a:t>
            </a:r>
            <a:endParaRPr lang="en-US" altLang="zh-CN" sz="2000" b="1" dirty="0">
              <a:solidFill>
                <a:srgbClr val="FF0000"/>
              </a:solidFill>
              <a:latin typeface="报隶-简" charset="-122"/>
              <a:ea typeface="报隶-简" charset="-122"/>
            </a:endParaRPr>
          </a:p>
          <a:p>
            <a:pPr algn="just">
              <a:lnSpc>
                <a:spcPts val="2500"/>
              </a:lnSpc>
            </a:pPr>
            <a:r>
              <a:rPr lang="zh-CN" altLang="en-US" sz="2000" b="1" dirty="0">
                <a:solidFill>
                  <a:srgbClr val="FF0000"/>
                </a:solidFill>
                <a:latin typeface="报隶-简" charset="-122"/>
                <a:ea typeface="报隶-简" charset="-122"/>
              </a:rPr>
              <a:t>工程总承包</a:t>
            </a:r>
            <a:r>
              <a:rPr lang="en-US" altLang="zh-CN" sz="2000" b="1" dirty="0">
                <a:solidFill>
                  <a:srgbClr val="FF0000"/>
                </a:solidFill>
                <a:latin typeface="报隶-简" charset="-122"/>
                <a:ea typeface="报隶-简" charset="-122"/>
              </a:rPr>
              <a:t>/EPC</a:t>
            </a:r>
            <a:r>
              <a:rPr lang="zh-CN" altLang="en-US" sz="2000" b="1" dirty="0">
                <a:solidFill>
                  <a:srgbClr val="FF0000"/>
                </a:solidFill>
                <a:latin typeface="报隶-简" charset="-122"/>
                <a:ea typeface="报隶-简" charset="-122"/>
              </a:rPr>
              <a:t>合同标准文本的适用</a:t>
            </a:r>
            <a:endParaRPr lang="en-US" altLang="zh-CN" sz="2000" b="1" dirty="0">
              <a:solidFill>
                <a:srgbClr val="FF0000"/>
              </a:solidFill>
              <a:latin typeface="报隶-简" charset="-122"/>
              <a:ea typeface="报隶-简" charset="-122"/>
            </a:endParaRPr>
          </a:p>
          <a:p>
            <a:pPr algn="just">
              <a:lnSpc>
                <a:spcPts val="2500"/>
              </a:lnSpc>
            </a:pPr>
            <a:r>
              <a:rPr lang="zh-CN" altLang="en-US" sz="2000" b="1" dirty="0">
                <a:solidFill>
                  <a:srgbClr val="FF0000"/>
                </a:solidFill>
                <a:latin typeface="报隶-简" charset="-122"/>
                <a:ea typeface="报隶-简" charset="-122"/>
              </a:rPr>
              <a:t>工程总承包</a:t>
            </a:r>
            <a:r>
              <a:rPr lang="en-US" altLang="zh-CN" sz="2000" b="1" dirty="0">
                <a:solidFill>
                  <a:srgbClr val="FF0000"/>
                </a:solidFill>
                <a:latin typeface="报隶-简" charset="-122"/>
                <a:ea typeface="报隶-简" charset="-122"/>
              </a:rPr>
              <a:t>/EPC</a:t>
            </a:r>
            <a:r>
              <a:rPr lang="zh-CN" altLang="en-US" sz="2000" b="1" dirty="0">
                <a:solidFill>
                  <a:srgbClr val="FF0000"/>
                </a:solidFill>
                <a:latin typeface="报隶-简" charset="-122"/>
                <a:ea typeface="报隶-简" charset="-122"/>
              </a:rPr>
              <a:t>合同风险管理</a:t>
            </a:r>
            <a:endParaRPr lang="en-US" altLang="zh-CN" sz="2000" b="1"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投标报价风险</a:t>
            </a:r>
            <a:endParaRPr lang="en-US" altLang="zh-CN"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管理团队风险</a:t>
            </a:r>
            <a:endParaRPr lang="en-US" altLang="zh-CN"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工作范围风险</a:t>
            </a:r>
            <a:endParaRPr lang="en-US" altLang="zh-CN"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不可预见的地下条件风险</a:t>
            </a:r>
            <a:endParaRPr lang="zh-CN" altLang="en-US"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工程设计风险</a:t>
            </a:r>
            <a:endParaRPr lang="en-US" altLang="zh-CN"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工程设备采购风险</a:t>
            </a:r>
            <a:endParaRPr lang="zh-CN" altLang="en-US"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工程质量风险</a:t>
            </a:r>
            <a:endParaRPr lang="en-US" altLang="zh-CN" sz="2000" dirty="0">
              <a:solidFill>
                <a:srgbClr val="FF0000"/>
              </a:solidFill>
              <a:latin typeface="报隶-简" charset="-122"/>
              <a:ea typeface="报隶-简" charset="-122"/>
            </a:endParaRPr>
          </a:p>
          <a:p>
            <a:pPr lvl="1" eaLnBrk="1" hangingPunct="1">
              <a:lnSpc>
                <a:spcPts val="2500"/>
              </a:lnSpc>
            </a:pPr>
            <a:r>
              <a:rPr lang="zh-CN" altLang="en-US" sz="2000" dirty="0">
                <a:solidFill>
                  <a:srgbClr val="FF0000"/>
                </a:solidFill>
                <a:latin typeface="报隶-简" charset="-122"/>
                <a:ea typeface="报隶-简" charset="-122"/>
              </a:rPr>
              <a:t>合同价款与支付风险等</a:t>
            </a:r>
            <a:endParaRPr lang="en-US" altLang="zh-CN" sz="2000" dirty="0">
              <a:solidFill>
                <a:srgbClr val="FF0000"/>
              </a:solidFill>
              <a:latin typeface="报隶-简" charset="-122"/>
              <a:ea typeface="报隶-简" charset="-122"/>
            </a:endParaRPr>
          </a:p>
          <a:p>
            <a:pPr eaLnBrk="1" hangingPunct="1">
              <a:lnSpc>
                <a:spcPct val="150000"/>
              </a:lnSpc>
            </a:pPr>
            <a:endParaRPr lang="en-US" altLang="zh-CN" sz="2400" b="1" dirty="0">
              <a:solidFill>
                <a:srgbClr val="FF0000"/>
              </a:solidFill>
              <a:latin typeface="报隶-简" charset="-122"/>
              <a:ea typeface="报隶-简" charset="-122"/>
            </a:endParaRPr>
          </a:p>
        </p:txBody>
      </p:sp>
      <p:sp>
        <p:nvSpPr>
          <p:cNvPr id="68612"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a:spLocks noGrp="1"/>
          </p:cNvSpPr>
          <p:nvPr>
            <p:ph type="title"/>
          </p:nvPr>
        </p:nvSpPr>
        <p:spPr>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69635" name="内容占位符 2"/>
          <p:cNvSpPr>
            <a:spLocks noGrp="1"/>
          </p:cNvSpPr>
          <p:nvPr>
            <p:ph sz="half" idx="1"/>
          </p:nvPr>
        </p:nvSpPr>
        <p:spPr>
          <a:ln/>
        </p:spPr>
        <p:txBody>
          <a:bodyPr vert="horz" wrap="square" lIns="91440" tIns="45720" rIns="91440" bIns="45720" anchor="t"/>
          <a:p>
            <a:pPr algn="just" eaLnBrk="1" hangingPunct="1">
              <a:lnSpc>
                <a:spcPct val="170000"/>
              </a:lnSpc>
              <a:buClrTx/>
              <a:buSzTx/>
            </a:pPr>
            <a:r>
              <a:rPr lang="en-US" altLang="zh-CN" sz="2000" b="1" kern="1200" dirty="0">
                <a:latin typeface="宋体" panose="02010600030101010101" pitchFamily="2" charset="-122"/>
                <a:ea typeface="报隶-简" charset="-122"/>
                <a:cs typeface="宋体" panose="02010600030101010101" pitchFamily="2" charset="-122"/>
              </a:rPr>
              <a:t>EPC</a:t>
            </a:r>
            <a:r>
              <a:rPr lang="zh-CN" altLang="en-US" sz="2000" b="1" kern="1200" dirty="0">
                <a:latin typeface="宋体" panose="02010600030101010101" pitchFamily="2" charset="-122"/>
                <a:ea typeface="报隶-简" charset="-122"/>
                <a:cs typeface="宋体" panose="02010600030101010101" pitchFamily="2" charset="-122"/>
              </a:rPr>
              <a:t>合同与设计建造项目、施工总承包合同的区别</a:t>
            </a:r>
            <a:endParaRPr lang="en-US" altLang="zh-CN" sz="2000" b="1" kern="1200" dirty="0">
              <a:latin typeface="宋体" panose="02010600030101010101" pitchFamily="2" charset="-122"/>
              <a:ea typeface="报隶-简" charset="-122"/>
              <a:cs typeface="宋体" panose="02010600030101010101" pitchFamily="2" charset="-122"/>
            </a:endParaRPr>
          </a:p>
        </p:txBody>
      </p:sp>
      <p:sp>
        <p:nvSpPr>
          <p:cNvPr id="69636" name="内容占位符 4"/>
          <p:cNvSpPr>
            <a:spLocks noGrp="1"/>
          </p:cNvSpPr>
          <p:nvPr>
            <p:ph sz="half" idx="2"/>
          </p:nvPr>
        </p:nvSpPr>
        <p:spPr>
          <a:ln/>
        </p:spPr>
        <p:txBody>
          <a:bodyPr vert="horz" wrap="square" lIns="91440" tIns="45720" rIns="91440" bIns="45720" anchor="t"/>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投标人投标报价的基础不同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合同条件的适用范围不同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承包商的工作范围不同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承包商承担的风险范围不同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工程质量要求不同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工程管理模式不同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合同价格形式与是否可调不同</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90000"/>
              </a:lnSpc>
              <a:buClrTx/>
              <a:buSzTx/>
            </a:pPr>
            <a:r>
              <a:rPr lang="zh-CN" altLang="en-US" sz="1700" kern="1200" dirty="0">
                <a:latin typeface="宋体" panose="02010600030101010101" pitchFamily="2" charset="-122"/>
                <a:ea typeface="+mn-ea"/>
                <a:cs typeface="宋体" panose="02010600030101010101" pitchFamily="2" charset="-122"/>
              </a:rPr>
              <a:t>支付方式不同等</a:t>
            </a:r>
            <a:endParaRPr lang="en-US" altLang="zh-CN" sz="1700" kern="1200" dirty="0">
              <a:latin typeface="宋体" panose="02010600030101010101" pitchFamily="2" charset="-122"/>
              <a:ea typeface="+mn-ea"/>
              <a:cs typeface="宋体" panose="02010600030101010101" pitchFamily="2" charset="-122"/>
            </a:endParaRPr>
          </a:p>
          <a:p>
            <a:pPr algn="just" eaLnBrk="1" hangingPunct="1">
              <a:lnSpc>
                <a:spcPct val="140000"/>
              </a:lnSpc>
              <a:buClrTx/>
              <a:buSzTx/>
            </a:pPr>
            <a:endParaRPr lang="en-US" altLang="zh-CN" sz="1700" kern="1200" dirty="0">
              <a:latin typeface="宋体" panose="02010600030101010101" pitchFamily="2" charset="-122"/>
              <a:ea typeface="+mn-ea"/>
              <a:cs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4"/>
          <p:cNvSpPr>
            <a:spLocks noGrp="1"/>
          </p:cNvSpPr>
          <p:nvPr>
            <p:ph type="title"/>
          </p:nvPr>
        </p:nvSpPr>
        <p:spPr>
          <a:ln/>
        </p:spPr>
        <p:txBody>
          <a:bodyPr vert="horz" wrap="square" lIns="91440" tIns="45720" rIns="91440" bIns="45720" anchor="ctr"/>
          <a:p>
            <a:pPr eaLnBrk="1" hangingPunct="1">
              <a:lnSpc>
                <a:spcPct val="180000"/>
              </a:lnSpc>
            </a:pP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70659" name="副标题 5"/>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b="1" dirty="0">
              <a:solidFill>
                <a:srgbClr val="FF0000"/>
              </a:solidFill>
              <a:latin typeface="报隶-简" charset="-122"/>
              <a:ea typeface="报隶-简" charset="-122"/>
            </a:endParaRPr>
          </a:p>
          <a:p>
            <a:pPr algn="ctr" eaLnBrk="1" hangingPunct="1">
              <a:lnSpc>
                <a:spcPct val="150000"/>
              </a:lnSpc>
              <a:buNone/>
            </a:pPr>
            <a:r>
              <a:rPr lang="zh-CN" altLang="en-US" b="1" dirty="0">
                <a:solidFill>
                  <a:srgbClr val="FF0000"/>
                </a:solidFill>
                <a:latin typeface="报隶-简" charset="-122"/>
                <a:ea typeface="报隶-简" charset="-122"/>
              </a:rPr>
              <a:t>工程总承包</a:t>
            </a:r>
            <a:endParaRPr lang="en-US" altLang="zh-CN" b="1" dirty="0">
              <a:solidFill>
                <a:srgbClr val="FF0000"/>
              </a:solidFill>
              <a:latin typeface="报隶-简" charset="-122"/>
              <a:ea typeface="报隶-简" charset="-122"/>
            </a:endParaRPr>
          </a:p>
          <a:p>
            <a:pPr algn="ctr" eaLnBrk="1" hangingPunct="1">
              <a:lnSpc>
                <a:spcPct val="150000"/>
              </a:lnSpc>
              <a:buNone/>
            </a:pPr>
            <a:r>
              <a:rPr lang="zh-CN" altLang="en-US" b="1" dirty="0">
                <a:solidFill>
                  <a:srgbClr val="FF0000"/>
                </a:solidFill>
                <a:latin typeface="报隶-简" charset="-122"/>
                <a:ea typeface="报隶-简" charset="-122"/>
              </a:rPr>
              <a:t>合同标准文本的适用</a:t>
            </a:r>
            <a:endParaRPr lang="en-US" altLang="zh-CN" b="1" dirty="0">
              <a:solidFill>
                <a:srgbClr val="FF0000"/>
              </a:solidFill>
              <a:latin typeface="报隶-简" charset="-122"/>
              <a:ea typeface="报隶-简" charset="-122"/>
            </a:endParaRPr>
          </a:p>
        </p:txBody>
      </p:sp>
      <p:sp>
        <p:nvSpPr>
          <p:cNvPr id="70660"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1"/>
          <p:cNvSpPr>
            <a:spLocks noGrp="1"/>
          </p:cNvSpPr>
          <p:nvPr>
            <p:ph type="title"/>
          </p:nvPr>
        </p:nvSpPr>
        <p:spPr>
          <a:ln/>
        </p:spPr>
        <p:txBody>
          <a:bodyPr vert="horz" wrap="square" lIns="91440" tIns="45720" rIns="91440" bIns="45720" anchor="ctr"/>
          <a:p>
            <a:pPr eaLnBrk="1" hangingPunct="1">
              <a:lnSpc>
                <a:spcPct val="180000"/>
              </a:lnSpc>
            </a:pPr>
            <a:r>
              <a:rPr lang="zh-CN" altLang="en-US" sz="2400" b="1" dirty="0"/>
              <a:t>国际工程包工程合同范本</a:t>
            </a:r>
            <a:endParaRPr lang="en-US" altLang="zh-CN" sz="2400" b="1" dirty="0">
              <a:solidFill>
                <a:schemeClr val="tx2"/>
              </a:solidFill>
              <a:latin typeface="隶书" panose="02010509060101010101" pitchFamily="49" charset="-122"/>
              <a:ea typeface="隶书" panose="02010509060101010101" pitchFamily="49" charset="-122"/>
            </a:endParaRPr>
          </a:p>
        </p:txBody>
      </p:sp>
      <p:sp>
        <p:nvSpPr>
          <p:cNvPr id="71683" name="内容占位符 3"/>
          <p:cNvSpPr>
            <a:spLocks noGrp="1"/>
          </p:cNvSpPr>
          <p:nvPr>
            <p:ph idx="1"/>
          </p:nvPr>
        </p:nvSpPr>
        <p:spPr>
          <a:ln/>
        </p:spPr>
        <p:txBody>
          <a:bodyPr vert="horz" wrap="square" lIns="91440" tIns="45720" rIns="91440" bIns="45720" anchor="t"/>
          <a:p>
            <a:pPr eaLnBrk="1" hangingPunct="1">
              <a:lnSpc>
                <a:spcPct val="150000"/>
              </a:lnSpc>
              <a:buFont typeface="Wingdings" panose="05000000000000000000" pitchFamily="2" charset="2"/>
              <a:buChar char="l"/>
            </a:pPr>
            <a:r>
              <a:rPr lang="zh-CN" altLang="en-US" sz="1600" b="1" dirty="0"/>
              <a:t>黄皮书</a:t>
            </a:r>
            <a:endParaRPr lang="zh-CN" altLang="en-US" sz="1600" b="1" dirty="0"/>
          </a:p>
          <a:p>
            <a:pPr eaLnBrk="1" hangingPunct="1">
              <a:lnSpc>
                <a:spcPct val="150000"/>
              </a:lnSpc>
              <a:buChar char="•"/>
            </a:pPr>
            <a:r>
              <a:rPr lang="en-US" altLang="zh-CN" sz="1600" dirty="0"/>
              <a:t>1963</a:t>
            </a:r>
            <a:r>
              <a:rPr lang="zh-CN" altLang="en-US" sz="1600" dirty="0"/>
              <a:t>年，</a:t>
            </a:r>
            <a:r>
              <a:rPr lang="en-US" altLang="zh-CN" sz="1600" dirty="0"/>
              <a:t>FIDIC</a:t>
            </a:r>
            <a:r>
              <a:rPr lang="zh-CN" altLang="en-US" sz="1600" dirty="0"/>
              <a:t>首次出版了</a:t>
            </a:r>
            <a:r>
              <a:rPr lang="en-US" altLang="zh-CN" sz="1600" dirty="0"/>
              <a:t>《</a:t>
            </a:r>
            <a:r>
              <a:rPr lang="zh-CN" altLang="en-US" sz="1600" dirty="0"/>
              <a:t>电气与机械工程标准合同条件格式</a:t>
            </a:r>
            <a:r>
              <a:rPr lang="en-US" altLang="zh-CN" sz="1600" dirty="0"/>
              <a:t>》</a:t>
            </a:r>
            <a:r>
              <a:rPr lang="zh-CN" altLang="en-US" sz="1600" dirty="0"/>
              <a:t>即黄皮书第</a:t>
            </a:r>
            <a:r>
              <a:rPr lang="en-US" altLang="zh-CN" sz="1600" dirty="0"/>
              <a:t>1</a:t>
            </a:r>
            <a:r>
              <a:rPr lang="zh-CN" altLang="en-US" sz="1600" dirty="0"/>
              <a:t>版</a:t>
            </a:r>
            <a:endParaRPr lang="zh-CN" altLang="en-US" sz="1600" dirty="0"/>
          </a:p>
          <a:p>
            <a:pPr eaLnBrk="1" hangingPunct="1">
              <a:lnSpc>
                <a:spcPct val="150000"/>
              </a:lnSpc>
              <a:buChar char="•"/>
            </a:pPr>
            <a:r>
              <a:rPr lang="en-US" altLang="zh-CN" sz="1600" dirty="0"/>
              <a:t>1980</a:t>
            </a:r>
            <a:r>
              <a:rPr lang="zh-CN" altLang="en-US" sz="1600" dirty="0"/>
              <a:t>年，</a:t>
            </a:r>
            <a:r>
              <a:rPr lang="en-US" altLang="zh-CN" sz="1600" dirty="0"/>
              <a:t>FIDIC</a:t>
            </a:r>
            <a:r>
              <a:rPr lang="zh-CN" altLang="en-US" sz="1600" dirty="0"/>
              <a:t>出版了黄皮书第</a:t>
            </a:r>
            <a:r>
              <a:rPr lang="en-US" altLang="zh-CN" sz="1600" dirty="0"/>
              <a:t>2</a:t>
            </a:r>
            <a:r>
              <a:rPr lang="zh-CN" altLang="en-US" sz="1600" dirty="0"/>
              <a:t>版</a:t>
            </a:r>
            <a:endParaRPr lang="zh-CN" altLang="en-US" sz="1600" dirty="0"/>
          </a:p>
          <a:p>
            <a:pPr eaLnBrk="1" hangingPunct="1">
              <a:lnSpc>
                <a:spcPct val="150000"/>
              </a:lnSpc>
              <a:buChar char="•"/>
            </a:pPr>
            <a:r>
              <a:rPr lang="en-US" altLang="zh-CN" sz="1600" dirty="0"/>
              <a:t>1987</a:t>
            </a:r>
            <a:r>
              <a:rPr lang="zh-CN" altLang="en-US" sz="1600" dirty="0"/>
              <a:t>年，</a:t>
            </a:r>
            <a:r>
              <a:rPr lang="en-US" altLang="zh-CN" sz="1600" dirty="0"/>
              <a:t>FIDIC</a:t>
            </a:r>
            <a:r>
              <a:rPr lang="zh-CN" altLang="en-US" sz="1600" dirty="0"/>
              <a:t>出版了黄皮书第</a:t>
            </a:r>
            <a:r>
              <a:rPr lang="en-US" altLang="zh-CN" sz="1600" dirty="0"/>
              <a:t>3</a:t>
            </a:r>
            <a:r>
              <a:rPr lang="zh-CN" altLang="en-US" sz="1600" dirty="0"/>
              <a:t>版</a:t>
            </a:r>
            <a:endParaRPr lang="zh-CN" altLang="en-US" sz="1600" dirty="0"/>
          </a:p>
          <a:p>
            <a:pPr eaLnBrk="1" hangingPunct="1">
              <a:lnSpc>
                <a:spcPct val="150000"/>
              </a:lnSpc>
              <a:buChar char="•"/>
            </a:pPr>
            <a:r>
              <a:rPr lang="en-US" altLang="zh-CN" sz="1600" dirty="0"/>
              <a:t>1999</a:t>
            </a:r>
            <a:r>
              <a:rPr lang="zh-CN" altLang="en-US" sz="1600" dirty="0"/>
              <a:t>年，</a:t>
            </a:r>
            <a:r>
              <a:rPr lang="en-US" altLang="zh-CN" sz="1600" dirty="0"/>
              <a:t>FIDIC</a:t>
            </a:r>
            <a:r>
              <a:rPr lang="zh-CN" altLang="en-US" sz="1600" dirty="0"/>
              <a:t>出版了</a:t>
            </a:r>
            <a:r>
              <a:rPr lang="en-US" altLang="zh-CN" sz="1600" dirty="0"/>
              <a:t>《</a:t>
            </a:r>
            <a:r>
              <a:rPr lang="zh-CN" altLang="en-US" sz="1600" dirty="0"/>
              <a:t>设备与设计</a:t>
            </a:r>
            <a:r>
              <a:rPr lang="en-US" altLang="zh-CN" sz="1600" dirty="0"/>
              <a:t>-</a:t>
            </a:r>
            <a:r>
              <a:rPr lang="zh-CN" altLang="en-US" sz="1600" dirty="0"/>
              <a:t>建造合同</a:t>
            </a:r>
            <a:r>
              <a:rPr lang="en-US" altLang="zh-CN" sz="1600" dirty="0"/>
              <a:t>》</a:t>
            </a:r>
            <a:r>
              <a:rPr lang="zh-CN" altLang="en-US" sz="1600" dirty="0"/>
              <a:t>即新黄皮书第</a:t>
            </a:r>
            <a:r>
              <a:rPr lang="en-US" altLang="zh-CN" sz="1600" dirty="0"/>
              <a:t>1</a:t>
            </a:r>
            <a:r>
              <a:rPr lang="zh-CN" altLang="en-US" sz="1600" dirty="0"/>
              <a:t>版</a:t>
            </a:r>
            <a:endParaRPr lang="en-US" altLang="zh-CN" sz="1600" dirty="0"/>
          </a:p>
          <a:p>
            <a:pPr eaLnBrk="1" hangingPunct="1">
              <a:lnSpc>
                <a:spcPct val="150000"/>
              </a:lnSpc>
              <a:buChar char="•"/>
            </a:pPr>
            <a:r>
              <a:rPr lang="en-US" altLang="zh-CN" sz="1600" dirty="0">
                <a:solidFill>
                  <a:srgbClr val="FF0000"/>
                </a:solidFill>
              </a:rPr>
              <a:t>2017</a:t>
            </a:r>
            <a:r>
              <a:rPr lang="zh-CN" altLang="en-US" sz="1600" dirty="0">
                <a:solidFill>
                  <a:srgbClr val="FF0000"/>
                </a:solidFill>
              </a:rPr>
              <a:t>年</a:t>
            </a:r>
            <a:r>
              <a:rPr lang="en-US" altLang="zh-CN" sz="1600" dirty="0">
                <a:solidFill>
                  <a:srgbClr val="FF0000"/>
                </a:solidFill>
              </a:rPr>
              <a:t>12</a:t>
            </a:r>
            <a:r>
              <a:rPr lang="zh-CN" altLang="en-US" sz="1600" dirty="0">
                <a:solidFill>
                  <a:srgbClr val="FF0000"/>
                </a:solidFill>
              </a:rPr>
              <a:t>月，</a:t>
            </a:r>
            <a:r>
              <a:rPr lang="en-US" altLang="zh-CN" sz="1600" dirty="0">
                <a:solidFill>
                  <a:srgbClr val="FF0000"/>
                </a:solidFill>
              </a:rPr>
              <a:t> FIDIC</a:t>
            </a:r>
            <a:r>
              <a:rPr lang="zh-CN" altLang="en-US" sz="1600" dirty="0">
                <a:solidFill>
                  <a:srgbClr val="FF0000"/>
                </a:solidFill>
              </a:rPr>
              <a:t>出版了</a:t>
            </a:r>
            <a:r>
              <a:rPr lang="en-US" altLang="zh-CN" sz="1600" dirty="0">
                <a:solidFill>
                  <a:srgbClr val="FF0000"/>
                </a:solidFill>
              </a:rPr>
              <a:t>《</a:t>
            </a:r>
            <a:r>
              <a:rPr lang="zh-CN" altLang="en-US" sz="1600" dirty="0">
                <a:solidFill>
                  <a:srgbClr val="FF0000"/>
                </a:solidFill>
              </a:rPr>
              <a:t>设备与设计</a:t>
            </a:r>
            <a:r>
              <a:rPr lang="en-US" altLang="zh-CN" sz="1600" dirty="0">
                <a:solidFill>
                  <a:srgbClr val="FF0000"/>
                </a:solidFill>
              </a:rPr>
              <a:t>-</a:t>
            </a:r>
            <a:r>
              <a:rPr lang="zh-CN" altLang="en-US" sz="1600" dirty="0">
                <a:solidFill>
                  <a:srgbClr val="FF0000"/>
                </a:solidFill>
              </a:rPr>
              <a:t>建造合同</a:t>
            </a:r>
            <a:r>
              <a:rPr lang="en-US" altLang="zh-CN" sz="1600" dirty="0">
                <a:solidFill>
                  <a:srgbClr val="FF0000"/>
                </a:solidFill>
              </a:rPr>
              <a:t>》</a:t>
            </a:r>
            <a:r>
              <a:rPr lang="zh-CN" altLang="en-US" sz="1600" dirty="0">
                <a:solidFill>
                  <a:srgbClr val="FF0000"/>
                </a:solidFill>
              </a:rPr>
              <a:t>即黄皮书第</a:t>
            </a:r>
            <a:r>
              <a:rPr lang="en-US" altLang="zh-CN" sz="1600" dirty="0">
                <a:solidFill>
                  <a:srgbClr val="FF0000"/>
                </a:solidFill>
              </a:rPr>
              <a:t>2</a:t>
            </a:r>
            <a:r>
              <a:rPr lang="zh-CN" altLang="en-US" sz="1600" dirty="0">
                <a:solidFill>
                  <a:srgbClr val="FF0000"/>
                </a:solidFill>
              </a:rPr>
              <a:t>版</a:t>
            </a:r>
            <a:endParaRPr lang="en-US" altLang="zh-CN" sz="1600" dirty="0">
              <a:solidFill>
                <a:srgbClr val="FF0000"/>
              </a:solidFill>
            </a:endParaRPr>
          </a:p>
          <a:p>
            <a:pPr eaLnBrk="1" hangingPunct="1">
              <a:lnSpc>
                <a:spcPct val="150000"/>
              </a:lnSpc>
              <a:buChar char="•"/>
            </a:pPr>
            <a:endParaRPr lang="zh-CN" altLang="en-US" sz="1600" dirty="0">
              <a:solidFill>
                <a:srgbClr val="FF0000"/>
              </a:solidFill>
            </a:endParaRPr>
          </a:p>
          <a:p>
            <a:pPr eaLnBrk="1" hangingPunct="1">
              <a:lnSpc>
                <a:spcPct val="150000"/>
              </a:lnSpc>
              <a:buFont typeface="Wingdings" panose="05000000000000000000" pitchFamily="2" charset="2"/>
              <a:buChar char="l"/>
            </a:pPr>
            <a:r>
              <a:rPr lang="zh-CN" altLang="en-US" sz="1600" b="1" dirty="0"/>
              <a:t>银皮书</a:t>
            </a:r>
            <a:endParaRPr lang="zh-CN" altLang="en-US" sz="1600" b="1" dirty="0"/>
          </a:p>
          <a:p>
            <a:pPr eaLnBrk="1" hangingPunct="1">
              <a:lnSpc>
                <a:spcPct val="150000"/>
              </a:lnSpc>
              <a:buChar char="•"/>
            </a:pPr>
            <a:r>
              <a:rPr lang="en-US" altLang="zh-CN" sz="1600" dirty="0"/>
              <a:t>1995</a:t>
            </a:r>
            <a:r>
              <a:rPr lang="zh-CN" altLang="en-US" sz="1600" dirty="0"/>
              <a:t>年，出版了</a:t>
            </a:r>
            <a:r>
              <a:rPr lang="en-US" altLang="zh-CN" sz="1600" dirty="0"/>
              <a:t>《</a:t>
            </a:r>
            <a:r>
              <a:rPr lang="zh-CN" altLang="en-US" sz="1600" dirty="0"/>
              <a:t>设计</a:t>
            </a:r>
            <a:r>
              <a:rPr lang="en-US" altLang="zh-CN" sz="1600" dirty="0"/>
              <a:t>-</a:t>
            </a:r>
            <a:r>
              <a:rPr lang="zh-CN" altLang="en-US" sz="1600" dirty="0"/>
              <a:t>建造和交钥匙合同条件</a:t>
            </a:r>
            <a:r>
              <a:rPr lang="en-US" altLang="zh-CN" sz="1600" dirty="0"/>
              <a:t>》</a:t>
            </a:r>
            <a:r>
              <a:rPr lang="zh-CN" altLang="en-US" sz="1600" dirty="0"/>
              <a:t>即橘皮书第</a:t>
            </a:r>
            <a:r>
              <a:rPr lang="en-US" altLang="zh-CN" sz="1600" dirty="0"/>
              <a:t>1</a:t>
            </a:r>
            <a:r>
              <a:rPr lang="zh-CN" altLang="en-US" sz="1600" dirty="0"/>
              <a:t>版</a:t>
            </a:r>
            <a:endParaRPr lang="zh-CN" altLang="en-US" sz="1600" dirty="0"/>
          </a:p>
          <a:p>
            <a:pPr eaLnBrk="1" hangingPunct="1">
              <a:lnSpc>
                <a:spcPct val="150000"/>
              </a:lnSpc>
              <a:buChar char="•"/>
            </a:pPr>
            <a:r>
              <a:rPr lang="en-US" altLang="zh-CN" sz="1600" dirty="0"/>
              <a:t>1999</a:t>
            </a:r>
            <a:r>
              <a:rPr lang="zh-CN" altLang="en-US" sz="1600" dirty="0"/>
              <a:t>年，</a:t>
            </a:r>
            <a:r>
              <a:rPr lang="en-US" altLang="zh-CN" sz="1600" dirty="0"/>
              <a:t>FIDIC</a:t>
            </a:r>
            <a:r>
              <a:rPr lang="zh-CN" altLang="en-US" sz="1600" dirty="0"/>
              <a:t>出版了</a:t>
            </a:r>
            <a:r>
              <a:rPr lang="en-US" altLang="zh-CN" sz="1600" dirty="0"/>
              <a:t>《EPC/</a:t>
            </a:r>
            <a:r>
              <a:rPr lang="zh-CN" altLang="en-US" sz="1600" dirty="0"/>
              <a:t>交钥匙项目合同条件</a:t>
            </a:r>
            <a:r>
              <a:rPr lang="en-US" altLang="zh-CN" sz="1600" dirty="0"/>
              <a:t>》</a:t>
            </a:r>
            <a:r>
              <a:rPr lang="zh-CN" altLang="en-US" sz="1600" dirty="0"/>
              <a:t>即银皮书第</a:t>
            </a:r>
            <a:r>
              <a:rPr lang="en-US" altLang="zh-CN" sz="1600" dirty="0"/>
              <a:t>1</a:t>
            </a:r>
            <a:r>
              <a:rPr lang="zh-CN" altLang="en-US" sz="1600" dirty="0"/>
              <a:t>版</a:t>
            </a:r>
            <a:endParaRPr lang="en-US" altLang="zh-CN" sz="1600" dirty="0"/>
          </a:p>
          <a:p>
            <a:pPr eaLnBrk="1" hangingPunct="1">
              <a:lnSpc>
                <a:spcPct val="150000"/>
              </a:lnSpc>
              <a:buChar char="•"/>
            </a:pPr>
            <a:r>
              <a:rPr lang="en-US" altLang="zh-CN" sz="1600" dirty="0">
                <a:solidFill>
                  <a:srgbClr val="FF0000"/>
                </a:solidFill>
              </a:rPr>
              <a:t>2017</a:t>
            </a:r>
            <a:r>
              <a:rPr lang="zh-CN" altLang="en-US" sz="1600" dirty="0">
                <a:solidFill>
                  <a:srgbClr val="FF0000"/>
                </a:solidFill>
              </a:rPr>
              <a:t>年</a:t>
            </a:r>
            <a:r>
              <a:rPr lang="en-US" altLang="zh-CN" sz="1600" dirty="0">
                <a:solidFill>
                  <a:srgbClr val="FF0000"/>
                </a:solidFill>
              </a:rPr>
              <a:t>12</a:t>
            </a:r>
            <a:r>
              <a:rPr lang="zh-CN" altLang="en-US" sz="1600" dirty="0">
                <a:solidFill>
                  <a:srgbClr val="FF0000"/>
                </a:solidFill>
              </a:rPr>
              <a:t>月，</a:t>
            </a:r>
            <a:r>
              <a:rPr lang="en-US" altLang="zh-CN" sz="1600" dirty="0">
                <a:solidFill>
                  <a:srgbClr val="FF0000"/>
                </a:solidFill>
              </a:rPr>
              <a:t> FIDIC</a:t>
            </a:r>
            <a:r>
              <a:rPr lang="zh-CN" altLang="en-US" sz="1600" dirty="0">
                <a:solidFill>
                  <a:srgbClr val="FF0000"/>
                </a:solidFill>
              </a:rPr>
              <a:t>出版了</a:t>
            </a:r>
            <a:r>
              <a:rPr lang="en-US" altLang="zh-CN" sz="1600" dirty="0">
                <a:solidFill>
                  <a:srgbClr val="FF0000"/>
                </a:solidFill>
              </a:rPr>
              <a:t>《EPC/</a:t>
            </a:r>
            <a:r>
              <a:rPr lang="zh-CN" altLang="en-US" sz="1600" dirty="0">
                <a:solidFill>
                  <a:srgbClr val="FF0000"/>
                </a:solidFill>
              </a:rPr>
              <a:t>交钥匙项目合同条件</a:t>
            </a:r>
            <a:r>
              <a:rPr lang="en-US" altLang="zh-CN" sz="1600" dirty="0">
                <a:solidFill>
                  <a:srgbClr val="FF0000"/>
                </a:solidFill>
              </a:rPr>
              <a:t>》</a:t>
            </a:r>
            <a:r>
              <a:rPr lang="zh-CN" altLang="en-US" sz="1600" dirty="0">
                <a:solidFill>
                  <a:srgbClr val="FF0000"/>
                </a:solidFill>
              </a:rPr>
              <a:t>即银皮书第</a:t>
            </a:r>
            <a:r>
              <a:rPr lang="en-US" altLang="zh-CN" sz="1600" dirty="0">
                <a:solidFill>
                  <a:srgbClr val="FF0000"/>
                </a:solidFill>
              </a:rPr>
              <a:t>2</a:t>
            </a:r>
            <a:r>
              <a:rPr lang="zh-CN" altLang="en-US" sz="1600" dirty="0">
                <a:solidFill>
                  <a:srgbClr val="FF0000"/>
                </a:solidFill>
              </a:rPr>
              <a:t>版</a:t>
            </a:r>
            <a:endParaRPr lang="zh-CN" altLang="en-US" sz="16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p>
        </p:txBody>
      </p:sp>
      <p:sp>
        <p:nvSpPr>
          <p:cNvPr id="8195" name="内容占位符 2"/>
          <p:cNvSpPr>
            <a:spLocks noGrp="1"/>
          </p:cNvSpPr>
          <p:nvPr>
            <p:ph sz="half" idx="1"/>
          </p:nvPr>
        </p:nvSpPr>
        <p:spPr>
          <a:xfrm>
            <a:off x="457200" y="1600200"/>
            <a:ext cx="3971925" cy="4525963"/>
          </a:xfrm>
          <a:ln/>
        </p:spPr>
        <p:txBody>
          <a:bodyPr vert="horz" wrap="square" lIns="91440" tIns="45720" rIns="91440" bIns="45720" anchor="t"/>
          <a:p>
            <a:pPr eaLnBrk="1" hangingPunct="1">
              <a:lnSpc>
                <a:spcPct val="150000"/>
              </a:lnSpc>
              <a:buClrTx/>
              <a:buSzTx/>
            </a:pPr>
            <a:r>
              <a:rPr lang="zh-CN" altLang="zh-CN" sz="2400" b="1" kern="1200" dirty="0">
                <a:latin typeface="宋体" panose="02010600030101010101" pitchFamily="2" charset="-122"/>
                <a:ea typeface="+mn-ea"/>
                <a:cs typeface="宋体" panose="02010600030101010101" pitchFamily="2" charset="-122"/>
              </a:rPr>
              <a:t>示范文本</a:t>
            </a:r>
            <a:r>
              <a:rPr lang="zh-CN" altLang="en-US" sz="2400" b="1" kern="1200" dirty="0">
                <a:latin typeface="宋体" panose="02010600030101010101" pitchFamily="2" charset="-122"/>
                <a:ea typeface="+mn-ea"/>
                <a:cs typeface="宋体" panose="02010600030101010101" pitchFamily="2" charset="-122"/>
              </a:rPr>
              <a:t>的</a:t>
            </a:r>
            <a:r>
              <a:rPr lang="zh-CN" altLang="zh-CN" sz="2400" b="1" kern="1200" dirty="0">
                <a:latin typeface="+mn-lt"/>
                <a:ea typeface="+mn-ea"/>
                <a:cs typeface="宋体" panose="02010600030101010101" pitchFamily="2" charset="-122"/>
              </a:rPr>
              <a:t>适用范围</a:t>
            </a:r>
            <a:endParaRPr lang="zh-CN" altLang="zh-CN" sz="2400" kern="1200" dirty="0">
              <a:latin typeface="+mn-lt"/>
              <a:ea typeface="+mn-ea"/>
              <a:cs typeface="宋体" panose="02010600030101010101" pitchFamily="2" charset="-122"/>
            </a:endParaRPr>
          </a:p>
        </p:txBody>
      </p:sp>
      <p:sp>
        <p:nvSpPr>
          <p:cNvPr id="8196" name="内容占位符 3"/>
          <p:cNvSpPr>
            <a:spLocks noGrp="1"/>
          </p:cNvSpPr>
          <p:nvPr>
            <p:ph sz="half" idx="2"/>
          </p:nvPr>
        </p:nvSpPr>
        <p:spPr>
          <a:xfrm>
            <a:off x="4648200" y="1600200"/>
            <a:ext cx="4038600" cy="4829175"/>
          </a:xfrm>
          <a:ln/>
        </p:spPr>
        <p:txBody>
          <a:bodyPr vert="horz" wrap="square" lIns="91440" tIns="45720" rIns="91440" bIns="45720" anchor="t"/>
          <a:p>
            <a:pPr eaLnBrk="1" hangingPunct="1">
              <a:buClrTx/>
              <a:buSzTx/>
              <a:buFont typeface="Wingdings" panose="05000000000000000000" pitchFamily="2" charset="2"/>
              <a:buChar char="l"/>
            </a:pPr>
            <a:r>
              <a:rPr lang="en-US" altLang="zh-CN" sz="1600" b="1" kern="1200" dirty="0">
                <a:latin typeface="宋体" panose="02010600030101010101" pitchFamily="2" charset="-122"/>
                <a:ea typeface="+mn-ea"/>
                <a:cs typeface="宋体" panose="02010600030101010101" pitchFamily="2" charset="-122"/>
              </a:rPr>
              <a:t>2013</a:t>
            </a:r>
            <a:r>
              <a:rPr lang="zh-CN" altLang="en-US" sz="1600" b="1" kern="1200" dirty="0">
                <a:latin typeface="宋体" panose="02010600030101010101" pitchFamily="2" charset="-122"/>
                <a:ea typeface="+mn-ea"/>
                <a:cs typeface="宋体" panose="02010600030101010101" pitchFamily="2" charset="-122"/>
              </a:rPr>
              <a:t>年</a:t>
            </a:r>
            <a:r>
              <a:rPr lang="zh-CN" altLang="zh-CN" sz="1600" b="1" kern="1200" dirty="0">
                <a:latin typeface="宋体" panose="02010600030101010101" pitchFamily="2" charset="-122"/>
                <a:ea typeface="+mn-ea"/>
                <a:cs typeface="宋体" panose="02010600030101010101" pitchFamily="2" charset="-122"/>
              </a:rPr>
              <a:t>示范文本</a:t>
            </a:r>
            <a:r>
              <a:rPr lang="zh-CN" altLang="zh-CN" sz="1600" b="1" kern="1200" dirty="0">
                <a:latin typeface="+mn-lt"/>
                <a:ea typeface="+mn-ea"/>
                <a:cs typeface="宋体" panose="02010600030101010101" pitchFamily="2" charset="-122"/>
              </a:rPr>
              <a:t>适用</a:t>
            </a:r>
            <a:r>
              <a:rPr lang="zh-CN" altLang="en-US" sz="1600" b="1" kern="1200" dirty="0">
                <a:latin typeface="宋体" panose="02010600030101010101" pitchFamily="2" charset="-122"/>
                <a:ea typeface="+mn-ea"/>
                <a:cs typeface="宋体" panose="02010600030101010101" pitchFamily="2" charset="-122"/>
              </a:rPr>
              <a:t>的项目类型</a:t>
            </a:r>
            <a:endParaRPr lang="zh-CN" altLang="zh-CN" sz="1600" kern="1200" dirty="0">
              <a:latin typeface="+mn-lt"/>
              <a:ea typeface="+mn-ea"/>
              <a:cs typeface="宋体" panose="02010600030101010101" pitchFamily="2" charset="-122"/>
            </a:endParaRPr>
          </a:p>
          <a:p>
            <a:pPr eaLnBrk="1" hangingPunct="1">
              <a:buClrTx/>
              <a:buSzTx/>
            </a:pPr>
            <a:endParaRPr lang="en-US" altLang="zh-CN" sz="1600" b="1" kern="1200" dirty="0">
              <a:latin typeface="+mn-lt"/>
              <a:ea typeface="+mn-ea"/>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建设工程项目</a:t>
            </a:r>
            <a:endParaRPr lang="en-US" altLang="zh-CN" sz="1600" b="1" kern="1200" dirty="0">
              <a:latin typeface="+mn-lt"/>
              <a:ea typeface="+mn-ea"/>
              <a:cs typeface="宋体" panose="02010600030101010101" pitchFamily="2" charset="-122"/>
            </a:endParaRPr>
          </a:p>
          <a:p>
            <a:pPr eaLnBrk="1" hangingPunct="1">
              <a:buClrTx/>
              <a:buSzTx/>
              <a:buNone/>
            </a:pPr>
            <a:r>
              <a:rPr lang="en-US" altLang="zh-CN" sz="1600" kern="1200" dirty="0">
                <a:latin typeface="+mn-lt"/>
                <a:ea typeface="+mn-ea"/>
                <a:cs typeface="宋体" panose="02010600030101010101" pitchFamily="2" charset="-122"/>
              </a:rPr>
              <a:t>       </a:t>
            </a:r>
            <a:r>
              <a:rPr lang="zh-CN" altLang="zh-CN" sz="1600" kern="1200" dirty="0">
                <a:latin typeface="+mn-lt"/>
                <a:ea typeface="+mn-ea"/>
                <a:cs typeface="宋体" panose="02010600030101010101" pitchFamily="2" charset="-122"/>
              </a:rPr>
              <a:t>房屋建筑工程</a:t>
            </a:r>
            <a:endParaRPr lang="en-US" altLang="zh-CN" sz="1600" kern="1200" dirty="0">
              <a:latin typeface="+mn-lt"/>
              <a:ea typeface="+mn-ea"/>
              <a:cs typeface="宋体" panose="02010600030101010101" pitchFamily="2" charset="-122"/>
            </a:endParaRPr>
          </a:p>
          <a:p>
            <a:pPr eaLnBrk="1" hangingPunct="1">
              <a:buClrTx/>
              <a:buSzTx/>
              <a:buNone/>
            </a:pPr>
            <a:r>
              <a:rPr lang="en-US" altLang="zh-CN" sz="1600" kern="1200" dirty="0">
                <a:latin typeface="+mn-lt"/>
                <a:ea typeface="+mn-ea"/>
                <a:cs typeface="宋体" panose="02010600030101010101" pitchFamily="2" charset="-122"/>
              </a:rPr>
              <a:t>       </a:t>
            </a:r>
            <a:r>
              <a:rPr lang="zh-CN" altLang="zh-CN" sz="1600" kern="1200" dirty="0">
                <a:latin typeface="+mn-lt"/>
                <a:ea typeface="+mn-ea"/>
                <a:cs typeface="宋体" panose="02010600030101010101" pitchFamily="2" charset="-122"/>
              </a:rPr>
              <a:t>土木工程</a:t>
            </a:r>
            <a:endParaRPr lang="en-US" altLang="zh-CN" sz="1600" kern="1200" dirty="0">
              <a:latin typeface="+mn-lt"/>
              <a:ea typeface="+mn-ea"/>
              <a:cs typeface="宋体" panose="02010600030101010101" pitchFamily="2" charset="-122"/>
            </a:endParaRPr>
          </a:p>
          <a:p>
            <a:pPr eaLnBrk="1" hangingPunct="1">
              <a:buClrTx/>
              <a:buSzTx/>
              <a:buNone/>
            </a:pPr>
            <a:r>
              <a:rPr lang="en-US" altLang="zh-CN" sz="1600" kern="1200" dirty="0">
                <a:latin typeface="+mn-lt"/>
                <a:ea typeface="+mn-ea"/>
                <a:cs typeface="宋体" panose="02010600030101010101" pitchFamily="2" charset="-122"/>
              </a:rPr>
              <a:t>       </a:t>
            </a:r>
            <a:r>
              <a:rPr lang="zh-CN" altLang="zh-CN" sz="1600" kern="1200" dirty="0">
                <a:latin typeface="+mn-lt"/>
                <a:ea typeface="+mn-ea"/>
                <a:cs typeface="宋体" panose="02010600030101010101" pitchFamily="2" charset="-122"/>
              </a:rPr>
              <a:t>线路管道和设备安装工程</a:t>
            </a:r>
            <a:endParaRPr lang="zh-CN" altLang="zh-CN" sz="1600" kern="1200" dirty="0">
              <a:latin typeface="+mn-lt"/>
              <a:ea typeface="+mn-ea"/>
              <a:cs typeface="宋体" panose="02010600030101010101" pitchFamily="2" charset="-122"/>
            </a:endParaRPr>
          </a:p>
          <a:p>
            <a:pPr eaLnBrk="1" hangingPunct="1">
              <a:buClrTx/>
              <a:buSzTx/>
              <a:buNone/>
            </a:pPr>
            <a:r>
              <a:rPr lang="en-US" altLang="zh-CN" sz="1600" kern="1200" dirty="0">
                <a:latin typeface="+mn-lt"/>
                <a:ea typeface="+mn-ea"/>
                <a:cs typeface="宋体" panose="02010600030101010101" pitchFamily="2" charset="-122"/>
              </a:rPr>
              <a:t>       </a:t>
            </a:r>
            <a:r>
              <a:rPr lang="zh-CN" altLang="zh-CN" sz="1600" kern="1200" dirty="0">
                <a:latin typeface="+mn-lt"/>
                <a:ea typeface="+mn-ea"/>
                <a:cs typeface="宋体" panose="02010600030101010101" pitchFamily="2" charset="-122"/>
              </a:rPr>
              <a:t>装修工程</a:t>
            </a:r>
            <a:endParaRPr lang="en-US" altLang="zh-CN" sz="1600"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其他</a:t>
            </a:r>
            <a:r>
              <a:rPr lang="zh-CN" altLang="zh-CN" sz="1600" kern="1200" dirty="0">
                <a:latin typeface="+mn-lt"/>
                <a:ea typeface="+mn-ea"/>
                <a:cs typeface="宋体" panose="02010600030101010101" pitchFamily="2" charset="-122"/>
              </a:rPr>
              <a:t>建设工程施工承发包活动</a:t>
            </a:r>
            <a:endParaRPr lang="en-US" altLang="zh-CN" sz="1600" kern="1200" dirty="0">
              <a:latin typeface="+mn-lt"/>
              <a:ea typeface="+mn-ea"/>
              <a:cs typeface="宋体" panose="02010600030101010101" pitchFamily="2" charset="-122"/>
            </a:endParaRPr>
          </a:p>
          <a:p>
            <a:pPr eaLnBrk="1" hangingPunct="1">
              <a:buClrTx/>
              <a:buSzTx/>
              <a:buNone/>
            </a:pPr>
            <a:endParaRPr lang="zh-CN" altLang="en-US" sz="1600" kern="1200" dirty="0">
              <a:latin typeface="+mn-lt"/>
              <a:ea typeface="+mn-ea"/>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施工项目</a:t>
            </a:r>
            <a:endParaRPr lang="en-US" altLang="zh-CN" sz="1600" b="1"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不适用于设计施工总承包即</a:t>
            </a:r>
            <a:r>
              <a:rPr lang="en-US" altLang="zh-CN" sz="1600" kern="1200" dirty="0">
                <a:latin typeface="+mn-lt"/>
                <a:ea typeface="+mn-ea"/>
                <a:cs typeface="宋体" panose="02010600030101010101" pitchFamily="2" charset="-122"/>
              </a:rPr>
              <a:t>EPC</a:t>
            </a:r>
            <a:r>
              <a:rPr lang="zh-CN" altLang="en-US" sz="1600" kern="1200" dirty="0">
                <a:latin typeface="+mn-lt"/>
                <a:ea typeface="+mn-ea"/>
                <a:cs typeface="宋体" panose="02010600030101010101" pitchFamily="2" charset="-122"/>
              </a:rPr>
              <a:t>项目</a:t>
            </a:r>
            <a:endParaRPr lang="en-US" altLang="zh-CN" sz="1600"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勘察设计监理项目</a:t>
            </a:r>
            <a:endParaRPr lang="en-US" altLang="zh-CN" sz="1600" kern="1200" dirty="0">
              <a:latin typeface="+mn-lt"/>
              <a:ea typeface="+mn-ea"/>
              <a:cs typeface="宋体" panose="02010600030101010101" pitchFamily="2" charset="-122"/>
            </a:endParaRPr>
          </a:p>
          <a:p>
            <a:pPr eaLnBrk="1" hangingPunct="1">
              <a:buClrTx/>
              <a:buSzTx/>
              <a:buNone/>
            </a:pPr>
            <a:r>
              <a:rPr lang="zh-CN" altLang="en-US" sz="1600" kern="1200" dirty="0">
                <a:latin typeface="+mn-lt"/>
                <a:ea typeface="+mn-ea"/>
                <a:cs typeface="宋体" panose="02010600030101010101" pitchFamily="2" charset="-122"/>
              </a:rPr>
              <a:t>       工厂或生产线交钥匙项目</a:t>
            </a:r>
            <a:endParaRPr lang="en-US" altLang="zh-CN" sz="1600" kern="1200" dirty="0">
              <a:latin typeface="+mn-lt"/>
              <a:ea typeface="+mn-ea"/>
              <a:cs typeface="宋体" panose="02010600030101010101" pitchFamily="2" charset="-122"/>
            </a:endParaRPr>
          </a:p>
          <a:p>
            <a:pPr eaLnBrk="1" hangingPunct="1">
              <a:buClrTx/>
              <a:buSzTx/>
              <a:buNone/>
            </a:pPr>
            <a:r>
              <a:rPr lang="en-US" altLang="zh-CN" sz="1600" kern="1200" dirty="0">
                <a:latin typeface="+mn-lt"/>
                <a:ea typeface="+mn-ea"/>
                <a:cs typeface="宋体" panose="02010600030101010101" pitchFamily="2" charset="-122"/>
              </a:rPr>
              <a:t>       </a:t>
            </a:r>
            <a:endParaRPr lang="en-US" altLang="zh-CN" sz="1600" kern="1200" dirty="0">
              <a:latin typeface="+mn-lt"/>
              <a:ea typeface="+mn-ea"/>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不是强制适用</a:t>
            </a:r>
            <a:endParaRPr lang="en-US" altLang="zh-CN" sz="1600" b="1" kern="1200" dirty="0">
              <a:latin typeface="+mn-lt"/>
              <a:ea typeface="+mn-ea"/>
              <a:cs typeface="宋体" panose="02010600030101010101" pitchFamily="2" charset="-122"/>
            </a:endParaRPr>
          </a:p>
          <a:p>
            <a:pPr eaLnBrk="1" hangingPunct="1">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示范文本</a:t>
            </a:r>
            <a:r>
              <a:rPr lang="en-US" altLang="zh-CN" sz="1600" kern="1200" dirty="0">
                <a:latin typeface="楷体" panose="02010609060101010101" pitchFamily="49" charset="-122"/>
                <a:ea typeface="楷体" panose="02010609060101010101" pitchFamily="49" charset="-122"/>
                <a:cs typeface="宋体" panose="02010600030101010101" pitchFamily="2" charset="-122"/>
              </a:rPr>
              <a:t>》</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为非强制性使用文本”</a:t>
            </a:r>
            <a:endParaRPr lang="zh-CN" altLang="en-US" sz="1600" kern="1200" dirty="0">
              <a:latin typeface="+mn-lt"/>
              <a:ea typeface="+mn-ea"/>
              <a:cs typeface="宋体" panose="02010600030101010101" pitchFamily="2" charset="-122"/>
            </a:endParaRPr>
          </a:p>
        </p:txBody>
      </p:sp>
      <p:sp>
        <p:nvSpPr>
          <p:cNvPr id="8197"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ln/>
        </p:spPr>
        <p:txBody>
          <a:bodyPr vert="horz" wrap="square" lIns="91440" tIns="45720" rIns="91440" bIns="45720" anchor="ctr"/>
          <a:p>
            <a:pPr>
              <a:lnSpc>
                <a:spcPct val="180000"/>
              </a:lnSpc>
            </a:pPr>
            <a:r>
              <a:rPr lang="en-US" altLang="zh-CN" sz="2400" b="1" dirty="0">
                <a:solidFill>
                  <a:schemeClr val="tx2"/>
                </a:solidFill>
                <a:latin typeface="宋体" panose="02010600030101010101" pitchFamily="2" charset="-122"/>
              </a:rPr>
              <a:t>2017</a:t>
            </a:r>
            <a:r>
              <a:rPr lang="zh-CN" altLang="en-US" sz="2400" b="1" dirty="0">
                <a:solidFill>
                  <a:schemeClr val="tx2"/>
                </a:solidFill>
                <a:latin typeface="宋体" panose="02010600030101010101" pitchFamily="2" charset="-122"/>
              </a:rPr>
              <a:t>版</a:t>
            </a:r>
            <a:r>
              <a:rPr lang="en-US" altLang="zh-CN" sz="2400" b="1" dirty="0">
                <a:solidFill>
                  <a:schemeClr val="tx2"/>
                </a:solidFill>
                <a:latin typeface="宋体" panose="02010600030101010101" pitchFamily="2" charset="-122"/>
              </a:rPr>
              <a:t>FIDIC</a:t>
            </a:r>
            <a:r>
              <a:rPr lang="zh-CN" altLang="en-US" sz="2400" b="1" dirty="0">
                <a:solidFill>
                  <a:schemeClr val="tx2"/>
                </a:solidFill>
                <a:latin typeface="宋体" panose="02010600030101010101" pitchFamily="2" charset="-122"/>
              </a:rPr>
              <a:t>合同条件（第</a:t>
            </a:r>
            <a:r>
              <a:rPr lang="en-US" altLang="zh-CN" sz="2400" b="1" dirty="0">
                <a:solidFill>
                  <a:schemeClr val="tx2"/>
                </a:solidFill>
                <a:latin typeface="宋体" panose="02010600030101010101" pitchFamily="2" charset="-122"/>
              </a:rPr>
              <a:t>2</a:t>
            </a:r>
            <a:r>
              <a:rPr lang="zh-CN" altLang="en-US" sz="2400" b="1" dirty="0">
                <a:solidFill>
                  <a:schemeClr val="tx2"/>
                </a:solidFill>
                <a:latin typeface="宋体" panose="02010600030101010101" pitchFamily="2" charset="-122"/>
              </a:rPr>
              <a:t>版）的形式</a:t>
            </a:r>
            <a:r>
              <a:rPr lang="en-US" altLang="zh-CN" sz="2400" dirty="0">
                <a:solidFill>
                  <a:schemeClr val="tx2"/>
                </a:solidFill>
                <a:latin typeface="宋体" panose="02010600030101010101" pitchFamily="2" charset="-122"/>
              </a:rPr>
              <a:t>(</a:t>
            </a:r>
            <a:r>
              <a:rPr lang="zh-CN" altLang="en-US" sz="2400" dirty="0">
                <a:solidFill>
                  <a:schemeClr val="tx2"/>
                </a:solidFill>
                <a:latin typeface="宋体" panose="02010600030101010101" pitchFamily="2" charset="-122"/>
              </a:rPr>
              <a:t>一套</a:t>
            </a:r>
            <a:r>
              <a:rPr lang="en-US" altLang="zh-CN" sz="2400" dirty="0">
                <a:solidFill>
                  <a:schemeClr val="tx2"/>
                </a:solidFill>
                <a:latin typeface="宋体" panose="02010600030101010101" pitchFamily="2" charset="-122"/>
              </a:rPr>
              <a:t>3</a:t>
            </a:r>
            <a:r>
              <a:rPr lang="zh-CN" altLang="en-US" sz="2400" dirty="0">
                <a:solidFill>
                  <a:schemeClr val="tx2"/>
                </a:solidFill>
                <a:latin typeface="宋体" panose="02010600030101010101" pitchFamily="2" charset="-122"/>
              </a:rPr>
              <a:t>本</a:t>
            </a:r>
            <a:r>
              <a:rPr lang="en-US" altLang="zh-CN" sz="2400" dirty="0">
                <a:solidFill>
                  <a:schemeClr val="tx2"/>
                </a:solidFill>
                <a:latin typeface="宋体" panose="02010600030101010101" pitchFamily="2" charset="-122"/>
              </a:rPr>
              <a:t>)</a:t>
            </a:r>
            <a:endParaRPr lang="en-US" altLang="zh-CN" sz="2400" b="1" dirty="0">
              <a:solidFill>
                <a:schemeClr val="tx2"/>
              </a:solidFill>
              <a:latin typeface="Times New Roman" panose="02020603050405020304" pitchFamily="18" charset="0"/>
            </a:endParaRPr>
          </a:p>
        </p:txBody>
      </p:sp>
      <p:sp>
        <p:nvSpPr>
          <p:cNvPr id="72707" name="Rectangle 3"/>
          <p:cNvSpPr>
            <a:spLocks noGrp="1"/>
          </p:cNvSpPr>
          <p:nvPr>
            <p:ph idx="1"/>
          </p:nvPr>
        </p:nvSpPr>
        <p:spPr>
          <a:xfrm>
            <a:off x="431800" y="1489075"/>
            <a:ext cx="8229600" cy="4598988"/>
          </a:xfrm>
          <a:ln/>
        </p:spPr>
        <p:txBody>
          <a:bodyPr vert="horz" wrap="square" lIns="91440" tIns="45720" rIns="91440" bIns="45720" anchor="t"/>
          <a:p>
            <a:pPr eaLnBrk="1" hangingPunct="1"/>
            <a:endParaRPr lang="en-US" altLang="zh-CN" sz="2000" b="1" dirty="0">
              <a:latin typeface="宋体" panose="02010600030101010101" pitchFamily="2" charset="-122"/>
            </a:endParaRPr>
          </a:p>
        </p:txBody>
      </p:sp>
      <p:pic>
        <p:nvPicPr>
          <p:cNvPr id="72708" name="图片 1"/>
          <p:cNvPicPr>
            <a:picLocks noChangeAspect="1"/>
          </p:cNvPicPr>
          <p:nvPr/>
        </p:nvPicPr>
        <p:blipFill>
          <a:blip r:embed="rId1"/>
          <a:stretch>
            <a:fillRect/>
          </a:stretch>
        </p:blipFill>
        <p:spPr>
          <a:xfrm>
            <a:off x="-107950" y="2205038"/>
            <a:ext cx="3251200" cy="3883025"/>
          </a:xfrm>
          <a:prstGeom prst="rect">
            <a:avLst/>
          </a:prstGeom>
          <a:noFill/>
          <a:ln w="9525">
            <a:noFill/>
          </a:ln>
        </p:spPr>
      </p:pic>
      <p:pic>
        <p:nvPicPr>
          <p:cNvPr id="72709" name="图片 2"/>
          <p:cNvPicPr>
            <a:picLocks noChangeAspect="1"/>
          </p:cNvPicPr>
          <p:nvPr/>
        </p:nvPicPr>
        <p:blipFill>
          <a:blip r:embed="rId2"/>
          <a:stretch>
            <a:fillRect/>
          </a:stretch>
        </p:blipFill>
        <p:spPr>
          <a:xfrm>
            <a:off x="2700338" y="2060575"/>
            <a:ext cx="2989262" cy="4027488"/>
          </a:xfrm>
          <a:prstGeom prst="rect">
            <a:avLst/>
          </a:prstGeom>
          <a:noFill/>
          <a:ln w="9525">
            <a:noFill/>
          </a:ln>
        </p:spPr>
      </p:pic>
      <p:pic>
        <p:nvPicPr>
          <p:cNvPr id="72710" name="图片 3"/>
          <p:cNvPicPr>
            <a:picLocks noChangeAspect="1"/>
          </p:cNvPicPr>
          <p:nvPr/>
        </p:nvPicPr>
        <p:blipFill>
          <a:blip r:embed="rId3"/>
          <a:stretch>
            <a:fillRect/>
          </a:stretch>
        </p:blipFill>
        <p:spPr>
          <a:xfrm>
            <a:off x="5292725" y="1989138"/>
            <a:ext cx="2833688" cy="35496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73731" name="内容占位符 2"/>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中国建设工程合同范本发展</a:t>
            </a:r>
            <a:endParaRPr lang="en-US" altLang="zh-CN" sz="2000" b="1" kern="1200" dirty="0">
              <a:latin typeface="宋体" panose="02010600030101010101" pitchFamily="2" charset="-122"/>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73732" name="内容占位符 3"/>
          <p:cNvSpPr>
            <a:spLocks noGrp="1"/>
          </p:cNvSpPr>
          <p:nvPr>
            <p:ph sz="half" idx="2"/>
          </p:nvPr>
        </p:nvSpPr>
        <p:spPr>
          <a:ln/>
        </p:spPr>
        <p:txBody>
          <a:bodyPr vert="horz" wrap="square" lIns="91440" tIns="45720" rIns="91440" bIns="45720" anchor="t"/>
          <a:p>
            <a:pPr algn="just" eaLnBrk="1" hangingPunct="1">
              <a:lnSpc>
                <a:spcPct val="150000"/>
              </a:lnSpc>
              <a:buClrTx/>
              <a:buSzTx/>
            </a:pPr>
            <a:r>
              <a:rPr lang="en-US" altLang="zh-CN" sz="1800" kern="1200" dirty="0">
                <a:solidFill>
                  <a:srgbClr val="FF0000"/>
                </a:solidFill>
                <a:latin typeface="宋体" panose="02010600030101010101" pitchFamily="2" charset="-122"/>
                <a:ea typeface="+mn-ea"/>
                <a:cs typeface="宋体" panose="02010600030101010101" pitchFamily="2" charset="-122"/>
              </a:rPr>
              <a:t>2011</a:t>
            </a:r>
            <a:r>
              <a:rPr lang="zh-CN" altLang="en-US" sz="1800" kern="1200" dirty="0">
                <a:solidFill>
                  <a:srgbClr val="FF0000"/>
                </a:solidFill>
                <a:latin typeface="宋体" panose="02010600030101010101" pitchFamily="2" charset="-122"/>
                <a:ea typeface="+mn-ea"/>
                <a:cs typeface="宋体" panose="02010600030101010101" pitchFamily="2" charset="-122"/>
              </a:rPr>
              <a:t>年</a:t>
            </a:r>
            <a:r>
              <a:rPr lang="en-US" altLang="zh-CN" sz="1800" kern="1200" dirty="0">
                <a:solidFill>
                  <a:srgbClr val="FF0000"/>
                </a:solidFill>
                <a:latin typeface="宋体" panose="02010600030101010101" pitchFamily="2" charset="-122"/>
                <a:ea typeface="+mn-ea"/>
                <a:cs typeface="宋体" panose="02010600030101010101" pitchFamily="2" charset="-122"/>
              </a:rPr>
              <a:t>9</a:t>
            </a:r>
            <a:r>
              <a:rPr lang="zh-CN" altLang="en-US" sz="1800" kern="1200" dirty="0">
                <a:solidFill>
                  <a:srgbClr val="FF0000"/>
                </a:solidFill>
                <a:latin typeface="宋体" panose="02010600030101010101" pitchFamily="2" charset="-122"/>
                <a:ea typeface="+mn-ea"/>
                <a:cs typeface="宋体" panose="02010600030101010101" pitchFamily="2" charset="-122"/>
              </a:rPr>
              <a:t>月</a:t>
            </a:r>
            <a:r>
              <a:rPr lang="en-US" altLang="zh-CN" sz="1800" kern="1200" dirty="0">
                <a:solidFill>
                  <a:srgbClr val="FF0000"/>
                </a:solidFill>
                <a:latin typeface="宋体" panose="02010600030101010101" pitchFamily="2" charset="-122"/>
                <a:ea typeface="+mn-ea"/>
                <a:cs typeface="宋体" panose="02010600030101010101" pitchFamily="2" charset="-122"/>
              </a:rPr>
              <a:t>7</a:t>
            </a:r>
            <a:r>
              <a:rPr lang="zh-CN" altLang="en-US" sz="1800" kern="1200" dirty="0">
                <a:solidFill>
                  <a:srgbClr val="FF0000"/>
                </a:solidFill>
                <a:latin typeface="宋体" panose="02010600030101010101" pitchFamily="2" charset="-122"/>
                <a:ea typeface="+mn-ea"/>
                <a:cs typeface="宋体" panose="02010600030101010101" pitchFamily="2" charset="-122"/>
              </a:rPr>
              <a:t>日，</a:t>
            </a:r>
            <a:r>
              <a:rPr lang="zh-CN" altLang="en-US" sz="1800" kern="1200" dirty="0">
                <a:latin typeface="宋体" panose="02010600030101010101" pitchFamily="2" charset="-122"/>
                <a:ea typeface="+mn-ea"/>
                <a:cs typeface="宋体" panose="02010600030101010101" pitchFamily="2" charset="-122"/>
              </a:rPr>
              <a:t>住建部颁布</a:t>
            </a:r>
            <a:r>
              <a:rPr lang="en-US" altLang="zh-CN" sz="1800" kern="1200" dirty="0">
                <a:latin typeface="宋体" panose="02010600030101010101" pitchFamily="2" charset="-122"/>
                <a:ea typeface="+mn-ea"/>
                <a:cs typeface="宋体" panose="02010600030101010101" pitchFamily="2" charset="-122"/>
              </a:rPr>
              <a:t>《</a:t>
            </a:r>
            <a:r>
              <a:rPr lang="zh-CN" altLang="en-US" sz="1800" kern="1200" dirty="0">
                <a:latin typeface="宋体" panose="02010600030101010101" pitchFamily="2" charset="-122"/>
                <a:ea typeface="+mn-ea"/>
                <a:cs typeface="宋体" panose="02010600030101010101" pitchFamily="2" charset="-122"/>
              </a:rPr>
              <a:t>建设项目工程总承包合同示范文本（试行）</a:t>
            </a:r>
            <a:r>
              <a:rPr lang="en-US" altLang="zh-CN" sz="1800" kern="1200" dirty="0">
                <a:latin typeface="宋体" panose="02010600030101010101" pitchFamily="2" charset="-122"/>
                <a:ea typeface="+mn-ea"/>
                <a:cs typeface="宋体" panose="02010600030101010101" pitchFamily="2" charset="-122"/>
              </a:rPr>
              <a:t>》</a:t>
            </a:r>
            <a:r>
              <a:rPr lang="zh-CN" altLang="en-US" sz="1800" kern="1200" dirty="0">
                <a:latin typeface="宋体" panose="02010600030101010101" pitchFamily="2" charset="-122"/>
                <a:ea typeface="+mn-ea"/>
                <a:cs typeface="宋体" panose="02010600030101010101" pitchFamily="2" charset="-122"/>
              </a:rPr>
              <a:t>（</a:t>
            </a:r>
            <a:r>
              <a:rPr lang="en-US" altLang="zh-CN" sz="1800" kern="1200" dirty="0">
                <a:latin typeface="宋体" panose="02010600030101010101" pitchFamily="2" charset="-122"/>
                <a:ea typeface="+mn-ea"/>
                <a:cs typeface="宋体" panose="02010600030101010101" pitchFamily="2" charset="-122"/>
              </a:rPr>
              <a:t>GF2011-02-16</a:t>
            </a:r>
            <a:r>
              <a:rPr lang="zh-CN" altLang="en-US" sz="1800" kern="1200" dirty="0">
                <a:latin typeface="宋体" panose="02010600030101010101" pitchFamily="2" charset="-122"/>
                <a:ea typeface="+mn-ea"/>
                <a:cs typeface="宋体" panose="02010600030101010101" pitchFamily="2" charset="-122"/>
              </a:rPr>
              <a:t>）</a:t>
            </a:r>
            <a:endParaRPr lang="en-US" altLang="zh-CN" sz="18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pPr>
            <a:r>
              <a:rPr lang="en-US" altLang="zh-CN" sz="1800" kern="1200" dirty="0">
                <a:solidFill>
                  <a:srgbClr val="FF0000"/>
                </a:solidFill>
                <a:latin typeface="宋体" panose="02010600030101010101" pitchFamily="2" charset="-122"/>
                <a:ea typeface="+mn-ea"/>
                <a:cs typeface="宋体" panose="02010600030101010101" pitchFamily="2" charset="-122"/>
              </a:rPr>
              <a:t>2018</a:t>
            </a:r>
            <a:r>
              <a:rPr lang="zh-CN" altLang="en-US" sz="1800" kern="1200" dirty="0">
                <a:solidFill>
                  <a:srgbClr val="FF0000"/>
                </a:solidFill>
                <a:latin typeface="宋体" panose="02010600030101010101" pitchFamily="2" charset="-122"/>
                <a:ea typeface="+mn-ea"/>
                <a:cs typeface="宋体" panose="02010600030101010101" pitchFamily="2" charset="-122"/>
              </a:rPr>
              <a:t>版住建部</a:t>
            </a:r>
            <a:r>
              <a:rPr lang="en-US" altLang="zh-CN" sz="1800" kern="1200" dirty="0">
                <a:solidFill>
                  <a:srgbClr val="FF0000"/>
                </a:solidFill>
                <a:latin typeface="宋体" panose="02010600030101010101" pitchFamily="2" charset="-122"/>
                <a:ea typeface="+mn-ea"/>
                <a:cs typeface="宋体" panose="02010600030101010101" pitchFamily="2" charset="-122"/>
              </a:rPr>
              <a:t>《</a:t>
            </a:r>
            <a:r>
              <a:rPr lang="zh-CN" altLang="en-US" sz="1800" kern="1200" dirty="0">
                <a:solidFill>
                  <a:srgbClr val="FF0000"/>
                </a:solidFill>
                <a:latin typeface="宋体" panose="02010600030101010101" pitchFamily="2" charset="-122"/>
                <a:ea typeface="+mn-ea"/>
                <a:cs typeface="宋体" panose="02010600030101010101" pitchFamily="2" charset="-122"/>
              </a:rPr>
              <a:t>建设项目工程总承包合同示范文本（试行）</a:t>
            </a:r>
            <a:r>
              <a:rPr lang="en-US" altLang="zh-CN" sz="1800" kern="1200" dirty="0">
                <a:solidFill>
                  <a:srgbClr val="FF0000"/>
                </a:solidFill>
                <a:latin typeface="宋体" panose="02010600030101010101" pitchFamily="2" charset="-122"/>
                <a:ea typeface="+mn-ea"/>
                <a:cs typeface="宋体" panose="02010600030101010101" pitchFamily="2" charset="-122"/>
              </a:rPr>
              <a:t>》</a:t>
            </a:r>
            <a:r>
              <a:rPr lang="zh-CN" altLang="en-US" sz="1800" kern="1200" dirty="0">
                <a:solidFill>
                  <a:srgbClr val="FF0000"/>
                </a:solidFill>
                <a:latin typeface="宋体" panose="02010600030101010101" pitchFamily="2" charset="-122"/>
                <a:ea typeface="+mn-ea"/>
                <a:cs typeface="宋体" panose="02010600030101010101" pitchFamily="2" charset="-122"/>
              </a:rPr>
              <a:t>（课题组征求意见稿）（尚未颁布）</a:t>
            </a:r>
            <a:endParaRPr lang="en-US" altLang="zh-CN" sz="1800" kern="1200" dirty="0">
              <a:solidFill>
                <a:srgbClr val="FF0000"/>
              </a:solidFill>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solidFill>
                <a:srgbClr val="FF0000"/>
              </a:solidFill>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kern="1200" dirty="0">
                <a:solidFill>
                  <a:srgbClr val="FF0000"/>
                </a:solidFill>
                <a:latin typeface="宋体" panose="02010600030101010101" pitchFamily="2" charset="-122"/>
                <a:ea typeface="+mn-ea"/>
                <a:cs typeface="宋体" panose="02010600030101010101" pitchFamily="2" charset="-122"/>
              </a:rPr>
              <a:t>2011</a:t>
            </a:r>
            <a:r>
              <a:rPr lang="zh-CN" altLang="en-US" sz="1800" kern="1200" dirty="0">
                <a:solidFill>
                  <a:srgbClr val="FF0000"/>
                </a:solidFill>
                <a:latin typeface="宋体" panose="02010600030101010101" pitchFamily="2" charset="-122"/>
                <a:ea typeface="+mn-ea"/>
                <a:cs typeface="宋体" panose="02010600030101010101" pitchFamily="2" charset="-122"/>
              </a:rPr>
              <a:t>年</a:t>
            </a:r>
            <a:r>
              <a:rPr lang="en-US" altLang="zh-CN" sz="1800" kern="1200" dirty="0">
                <a:solidFill>
                  <a:srgbClr val="FF0000"/>
                </a:solidFill>
                <a:latin typeface="宋体" panose="02010600030101010101" pitchFamily="2" charset="-122"/>
                <a:ea typeface="+mn-ea"/>
                <a:cs typeface="宋体" panose="02010600030101010101" pitchFamily="2" charset="-122"/>
              </a:rPr>
              <a:t>12</a:t>
            </a:r>
            <a:r>
              <a:rPr lang="zh-CN" altLang="en-US" sz="1800" kern="1200" dirty="0">
                <a:solidFill>
                  <a:srgbClr val="FF0000"/>
                </a:solidFill>
                <a:latin typeface="宋体" panose="02010600030101010101" pitchFamily="2" charset="-122"/>
                <a:ea typeface="+mn-ea"/>
                <a:cs typeface="宋体" panose="02010600030101010101" pitchFamily="2" charset="-122"/>
              </a:rPr>
              <a:t>月</a:t>
            </a:r>
            <a:r>
              <a:rPr lang="en-US" altLang="zh-CN" sz="1800" kern="1200" dirty="0">
                <a:solidFill>
                  <a:srgbClr val="FF0000"/>
                </a:solidFill>
                <a:latin typeface="宋体" panose="02010600030101010101" pitchFamily="2" charset="-122"/>
                <a:ea typeface="+mn-ea"/>
                <a:cs typeface="宋体" panose="02010600030101010101" pitchFamily="2" charset="-122"/>
              </a:rPr>
              <a:t>20</a:t>
            </a:r>
            <a:r>
              <a:rPr lang="zh-CN" altLang="en-US" sz="1800" kern="1200" dirty="0">
                <a:solidFill>
                  <a:srgbClr val="FF0000"/>
                </a:solidFill>
                <a:latin typeface="宋体" panose="02010600030101010101" pitchFamily="2" charset="-122"/>
                <a:ea typeface="+mn-ea"/>
                <a:cs typeface="宋体" panose="02010600030101010101" pitchFamily="2" charset="-122"/>
              </a:rPr>
              <a:t>日，</a:t>
            </a:r>
            <a:r>
              <a:rPr lang="zh-CN" altLang="en-US" sz="1800" kern="1200" dirty="0">
                <a:latin typeface="宋体" panose="02010600030101010101" pitchFamily="2" charset="-122"/>
                <a:ea typeface="+mn-ea"/>
                <a:cs typeface="宋体" panose="02010600030101010101" pitchFamily="2" charset="-122"/>
              </a:rPr>
              <a:t>发改委等九部委局发布</a:t>
            </a:r>
            <a:r>
              <a:rPr lang="en-US" altLang="zh-CN" sz="1800" kern="1200" dirty="0">
                <a:latin typeface="宋体" panose="02010600030101010101" pitchFamily="2" charset="-122"/>
                <a:ea typeface="+mn-ea"/>
                <a:cs typeface="宋体" panose="02010600030101010101" pitchFamily="2" charset="-122"/>
              </a:rPr>
              <a:t>《</a:t>
            </a:r>
            <a:r>
              <a:rPr lang="zh-CN" altLang="en-US" sz="1800" kern="1200" dirty="0">
                <a:latin typeface="宋体" panose="02010600030101010101" pitchFamily="2" charset="-122"/>
                <a:ea typeface="+mn-ea"/>
                <a:cs typeface="宋体" panose="02010600030101010101" pitchFamily="2" charset="-122"/>
              </a:rPr>
              <a:t>标准设计施工总承包招标文件</a:t>
            </a:r>
            <a:r>
              <a:rPr lang="en-US" altLang="zh-CN" sz="1800" kern="1200" dirty="0">
                <a:latin typeface="宋体" panose="02010600030101010101" pitchFamily="2" charset="-122"/>
                <a:ea typeface="+mn-ea"/>
                <a:cs typeface="宋体" panose="02010600030101010101" pitchFamily="2" charset="-122"/>
              </a:rPr>
              <a:t>》</a:t>
            </a:r>
            <a:r>
              <a:rPr lang="zh-CN" altLang="en-US" sz="1800" kern="1200" dirty="0">
                <a:latin typeface="宋体" panose="02010600030101010101" pitchFamily="2" charset="-122"/>
                <a:ea typeface="+mn-ea"/>
                <a:cs typeface="宋体" panose="02010600030101010101" pitchFamily="2" charset="-122"/>
              </a:rPr>
              <a:t>（</a:t>
            </a:r>
            <a:r>
              <a:rPr lang="en-US" altLang="zh-CN" sz="1800" kern="1200" dirty="0">
                <a:latin typeface="宋体" panose="02010600030101010101" pitchFamily="2" charset="-122"/>
                <a:ea typeface="+mn-ea"/>
                <a:cs typeface="宋体" panose="02010600030101010101" pitchFamily="2" charset="-122"/>
              </a:rPr>
              <a:t>2012</a:t>
            </a:r>
            <a:r>
              <a:rPr lang="zh-CN" altLang="en-US" sz="1800" kern="1200" dirty="0">
                <a:latin typeface="宋体" panose="02010600030101010101" pitchFamily="2" charset="-122"/>
                <a:ea typeface="+mn-ea"/>
                <a:cs typeface="宋体" panose="02010600030101010101" pitchFamily="2" charset="-122"/>
              </a:rPr>
              <a:t>年版）</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p:txBody>
      </p:sp>
      <p:sp>
        <p:nvSpPr>
          <p:cNvPr id="7373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标题 19"/>
          <p:cNvSpPr>
            <a:spLocks noGrp="1"/>
          </p:cNvSpPr>
          <p:nvPr>
            <p:ph type="title"/>
          </p:nvPr>
        </p:nvSpPr>
        <p:spPr>
          <a:xfrm>
            <a:off x="457200" y="274638"/>
            <a:ext cx="8229600" cy="939800"/>
          </a:xfrm>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隶书" panose="02010509060101010101" pitchFamily="49" charset="-122"/>
              <a:ea typeface="隶书" panose="02010509060101010101" pitchFamily="49" charset="-122"/>
            </a:endParaRPr>
          </a:p>
        </p:txBody>
      </p:sp>
      <p:pic>
        <p:nvPicPr>
          <p:cNvPr id="74755" name="Picture 6" descr="D:\1 单位电脑（2009-09-01）\律师事务所（2012-05-07）\0 建纬（北京）律师事务所项目\1 建纬所项目和案件\29 2013年版施工合同示范文本培训\16 昆明发改委EPC合同项目培训（2012-12-28，昆明，刘艳峰\书影1-2（EPC）.jpg"/>
          <p:cNvPicPr>
            <a:picLocks noGrp="1" noChangeAspect="1"/>
          </p:cNvPicPr>
          <p:nvPr>
            <p:ph idx="1"/>
          </p:nvPr>
        </p:nvPicPr>
        <p:blipFill>
          <a:blip r:embed="rId1"/>
          <a:srcRect/>
          <a:stretch>
            <a:fillRect/>
          </a:stretch>
        </p:blipFill>
        <p:spPr>
          <a:xfrm>
            <a:off x="1428750" y="1214438"/>
            <a:ext cx="5857875" cy="5572125"/>
          </a:xfrm>
          <a:ln/>
        </p:spPr>
      </p:pic>
      <p:sp>
        <p:nvSpPr>
          <p:cNvPr id="74756"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1"/>
          <p:cNvSpPr>
            <a:spLocks noGrp="1"/>
          </p:cNvSpPr>
          <p:nvPr>
            <p:ph type="title"/>
          </p:nvPr>
        </p:nvSpPr>
        <p:spPr>
          <a:xfrm>
            <a:off x="500063" y="214313"/>
            <a:ext cx="8229600" cy="1143000"/>
          </a:xfrm>
          <a:ln/>
        </p:spPr>
        <p:txBody>
          <a:bodyPr vert="horz" wrap="square" lIns="91440" tIns="45720" rIns="91440" bIns="45720" anchor="ctr"/>
          <a:p>
            <a:pPr eaLnBrk="1" hangingPunct="1">
              <a:lnSpc>
                <a:spcPct val="15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solidFill>
                <a:schemeClr val="tx2"/>
              </a:solidFill>
              <a:ea typeface="隶书" panose="02010509060101010101" pitchFamily="49" charset="-122"/>
            </a:endParaRPr>
          </a:p>
        </p:txBody>
      </p:sp>
      <p:sp>
        <p:nvSpPr>
          <p:cNvPr id="75779" name="内容占位符 2"/>
          <p:cNvSpPr>
            <a:spLocks noGrp="1"/>
          </p:cNvSpPr>
          <p:nvPr>
            <p:ph idx="1"/>
          </p:nvPr>
        </p:nvSpPr>
        <p:spPr>
          <a:xfrm>
            <a:off x="142875" y="3000375"/>
            <a:ext cx="8229600" cy="4525963"/>
          </a:xfrm>
          <a:ln/>
        </p:spPr>
        <p:txBody>
          <a:bodyPr vert="horz" wrap="square" lIns="91440" tIns="45720" rIns="91440" bIns="45720" anchor="t"/>
          <a:p>
            <a:pPr algn="ctr" eaLnBrk="1" hangingPunct="1">
              <a:buNone/>
            </a:pPr>
            <a:r>
              <a:rPr lang="zh-CN" altLang="en-US" sz="1800" b="1" dirty="0">
                <a:solidFill>
                  <a:schemeClr val="tx2"/>
                </a:solidFill>
              </a:rPr>
              <a:t>●</a:t>
            </a:r>
            <a:endParaRPr lang="en-US" altLang="zh-CN" sz="2400" b="1" dirty="0">
              <a:solidFill>
                <a:schemeClr val="tx2"/>
              </a:solidFill>
              <a:latin typeface="宋体" panose="02010600030101010101" pitchFamily="2" charset="-122"/>
            </a:endParaRPr>
          </a:p>
          <a:p>
            <a:pPr algn="ctr" eaLnBrk="1" hangingPunct="1">
              <a:buNone/>
            </a:pPr>
            <a:endParaRPr lang="en-US" altLang="zh-CN" b="1" dirty="0">
              <a:solidFill>
                <a:schemeClr val="tx2"/>
              </a:solidFill>
            </a:endParaRPr>
          </a:p>
          <a:p>
            <a:pPr algn="ctr" eaLnBrk="1" hangingPunct="1"/>
            <a:endParaRPr lang="zh-CN" altLang="zh-CN" sz="2000" b="1" dirty="0">
              <a:solidFill>
                <a:schemeClr val="tx2"/>
              </a:solidFill>
              <a:latin typeface="宋体" panose="02010600030101010101" pitchFamily="2" charset="-122"/>
            </a:endParaRPr>
          </a:p>
          <a:p>
            <a:pPr algn="ctr" eaLnBrk="1" hangingPunct="1"/>
            <a:endParaRPr lang="zh-CN" altLang="zh-CN" sz="2000" b="1" dirty="0">
              <a:solidFill>
                <a:schemeClr val="tx2"/>
              </a:solidFill>
              <a:latin typeface="宋体" panose="02010600030101010101" pitchFamily="2" charset="-122"/>
            </a:endParaRPr>
          </a:p>
          <a:p>
            <a:pPr algn="just" eaLnBrk="1" hangingPunct="1"/>
            <a:endParaRPr lang="zh-CN" altLang="en-US" sz="2000" dirty="0">
              <a:solidFill>
                <a:schemeClr val="tx2"/>
              </a:solidFill>
            </a:endParaRPr>
          </a:p>
        </p:txBody>
      </p:sp>
      <p:sp>
        <p:nvSpPr>
          <p:cNvPr id="75780"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graphicFrame>
        <p:nvGraphicFramePr>
          <p:cNvPr id="30724" name="表格 30723"/>
          <p:cNvGraphicFramePr>
            <a:graphicFrameLocks noGrp="1"/>
          </p:cNvGraphicFramePr>
          <p:nvPr/>
        </p:nvGraphicFramePr>
        <p:xfrm>
          <a:off x="571500" y="1643063"/>
          <a:ext cx="8072438" cy="4379913"/>
        </p:xfrm>
        <a:graphic>
          <a:graphicData uri="http://schemas.openxmlformats.org/drawingml/2006/table">
            <a:tbl>
              <a:tblPr/>
              <a:tblGrid>
                <a:gridCol w="1009650"/>
                <a:gridCol w="7062788"/>
              </a:tblGrid>
              <a:tr h="1371600">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2012</a:t>
                      </a:r>
                      <a:r>
                        <a:rPr kumimoji="0" lang="zh-CN" altLang="en-US"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年版</a:t>
                      </a:r>
                      <a:r>
                        <a:rPr kumimoji="0" lang="en-US" altLang="zh-CN"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a:t>
                      </a:r>
                      <a:r>
                        <a:rPr kumimoji="0" lang="zh-CN" altLang="en-US"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标准设计施工总承包招标文件</a:t>
                      </a:r>
                      <a:r>
                        <a:rPr kumimoji="0" lang="en-US" altLang="zh-CN"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a:t>
                      </a:r>
                      <a:endParaRPr kumimoji="0" lang="en-US" altLang="zh-CN"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合同条件的组成</a:t>
                      </a:r>
                      <a:endParaRPr kumimoji="0" lang="en-US" altLang="zh-CN" sz="28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alpha val="50195"/>
                      </a:srgbClr>
                    </a:solidFill>
                  </a:tcPr>
                </a:tc>
                <a:tc hMerge="1">
                  <a:tcPr/>
                </a:tc>
              </a:tr>
              <a:tr h="901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2"/>
                          </a:solidFill>
                          <a:effectLst/>
                          <a:latin typeface="Calibri" panose="020F0502020204030204" pitchFamily="34" charset="0"/>
                          <a:ea typeface="宋体" panose="02010600030101010101" pitchFamily="2" charset="-122"/>
                        </a:rPr>
                        <a:t>1</a:t>
                      </a:r>
                      <a:endParaRPr kumimoji="0" lang="zh-CN" altLang="en-US" sz="1800" b="0" i="0" u="none" strike="noStrike" cap="none" normalizeH="0" baseline="0" smtClean="0">
                        <a:ln>
                          <a:noFill/>
                        </a:ln>
                        <a:solidFill>
                          <a:schemeClr val="tx2"/>
                        </a:solidFill>
                        <a:effectLst/>
                        <a:latin typeface="Calibri" panose="020F0502020204030204" pitchFamily="34" charset="0"/>
                        <a:ea typeface="宋体" panose="02010600030101010101" pitchFamily="2"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pPr>
                      <a:r>
                        <a:rPr kumimoji="0" lang="zh-CN" altLang="zh-CN"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合同协议书</a:t>
                      </a:r>
                      <a:r>
                        <a:rPr kumimoji="0" lang="zh-CN" altLang="en-US"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a:t>
                      </a:r>
                      <a:r>
                        <a:rPr kumimoji="0" lang="en-US" altLang="zh-CN"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10</a:t>
                      </a:r>
                      <a:r>
                        <a:rPr kumimoji="0" lang="zh-CN" altLang="zh-CN"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条</a:t>
                      </a:r>
                      <a:r>
                        <a:rPr kumimoji="0" lang="zh-CN" altLang="en-US"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a:t>
                      </a:r>
                      <a:endParaRPr kumimoji="0" lang="zh-CN" altLang="en-US" sz="2400" b="0" i="0" u="none" strike="noStrike" cap="none" normalizeH="0" baseline="0" smtClean="0">
                        <a:ln>
                          <a:noFill/>
                        </a:ln>
                        <a:solidFill>
                          <a:schemeClr val="tx2"/>
                        </a:solidFill>
                        <a:effectLst/>
                        <a:latin typeface="隶书" panose="02010509060101010101" pitchFamily="49" charset="-122"/>
                        <a:ea typeface="隶书" panose="02010509060101010101" pitchFamily="49"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779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FF0000"/>
                          </a:solidFill>
                          <a:effectLst/>
                          <a:latin typeface="Calibri" panose="020F0502020204030204" pitchFamily="34" charset="0"/>
                          <a:ea typeface="宋体" panose="02010600030101010101" pitchFamily="2" charset="-122"/>
                        </a:rPr>
                        <a:t>2</a:t>
                      </a:r>
                      <a:endParaRPr kumimoji="0" lang="zh-CN" altLang="en-US" sz="1800" b="0" i="0" u="none" strike="noStrike" cap="none" normalizeH="0" baseline="0" smtClean="0">
                        <a:ln>
                          <a:noFill/>
                        </a:ln>
                        <a:solidFill>
                          <a:srgbClr val="FF0000"/>
                        </a:solidFill>
                        <a:effectLst/>
                        <a:latin typeface="Calibri" panose="020F0502020204030204" pitchFamily="34" charset="0"/>
                        <a:ea typeface="宋体" panose="02010600030101010101" pitchFamily="2"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pPr>
                      <a:r>
                        <a:rPr kumimoji="0" lang="zh-CN" altLang="zh-CN" sz="2400" b="1" i="0" u="none" strike="noStrike" cap="none" normalizeH="0" baseline="0" smtClean="0">
                          <a:ln>
                            <a:noFill/>
                          </a:ln>
                          <a:solidFill>
                            <a:srgbClr val="FF0000"/>
                          </a:solidFill>
                          <a:effectLst/>
                          <a:latin typeface="隶书" panose="02010509060101010101" pitchFamily="49" charset="-122"/>
                          <a:ea typeface="隶书" panose="02010509060101010101" pitchFamily="49" charset="-122"/>
                        </a:rPr>
                        <a:t>通用合同条款</a:t>
                      </a:r>
                      <a:r>
                        <a:rPr kumimoji="0" lang="zh-CN" altLang="en-US" sz="2400" b="1" i="0" u="none" strike="noStrike" cap="none" normalizeH="0" baseline="0" smtClean="0">
                          <a:ln>
                            <a:noFill/>
                          </a:ln>
                          <a:solidFill>
                            <a:srgbClr val="FF0000"/>
                          </a:solidFill>
                          <a:effectLst/>
                          <a:latin typeface="隶书" panose="02010509060101010101" pitchFamily="49" charset="-122"/>
                          <a:ea typeface="隶书" panose="02010509060101010101" pitchFamily="49" charset="-122"/>
                        </a:rPr>
                        <a:t>（</a:t>
                      </a:r>
                      <a:r>
                        <a:rPr kumimoji="0" lang="en-US" altLang="zh-CN" sz="2400" b="1" i="0" u="none" strike="noStrike" cap="none" normalizeH="0" baseline="0" smtClean="0">
                          <a:ln>
                            <a:noFill/>
                          </a:ln>
                          <a:solidFill>
                            <a:srgbClr val="FF0000"/>
                          </a:solidFill>
                          <a:effectLst/>
                          <a:latin typeface="隶书" panose="02010509060101010101" pitchFamily="49" charset="-122"/>
                          <a:ea typeface="隶书" panose="02010509060101010101" pitchFamily="49" charset="-122"/>
                        </a:rPr>
                        <a:t>24</a:t>
                      </a:r>
                      <a:r>
                        <a:rPr kumimoji="0" lang="zh-CN" altLang="zh-CN" sz="2400" b="1" i="0" u="none" strike="noStrike" cap="none" normalizeH="0" baseline="0" smtClean="0">
                          <a:ln>
                            <a:noFill/>
                          </a:ln>
                          <a:solidFill>
                            <a:srgbClr val="FF0000"/>
                          </a:solidFill>
                          <a:effectLst/>
                          <a:latin typeface="隶书" panose="02010509060101010101" pitchFamily="49" charset="-122"/>
                          <a:ea typeface="隶书" panose="02010509060101010101" pitchFamily="49" charset="-122"/>
                        </a:rPr>
                        <a:t>条</a:t>
                      </a:r>
                      <a:r>
                        <a:rPr kumimoji="0" lang="zh-CN" altLang="en-US" sz="2400" b="1" i="0" u="none" strike="noStrike" cap="none" normalizeH="0" baseline="0" smtClean="0">
                          <a:ln>
                            <a:noFill/>
                          </a:ln>
                          <a:solidFill>
                            <a:srgbClr val="FF0000"/>
                          </a:solidFill>
                          <a:effectLst/>
                          <a:latin typeface="隶书" panose="02010509060101010101" pitchFamily="49" charset="-122"/>
                          <a:ea typeface="隶书" panose="02010509060101010101" pitchFamily="49" charset="-122"/>
                        </a:rPr>
                        <a:t>）</a:t>
                      </a:r>
                      <a:endParaRPr kumimoji="0" lang="zh-CN" altLang="en-US" sz="2400" b="0" i="0" u="none" strike="noStrike" cap="none" normalizeH="0" baseline="0" smtClean="0">
                        <a:ln>
                          <a:noFill/>
                        </a:ln>
                        <a:solidFill>
                          <a:srgbClr val="FF0000"/>
                        </a:solidFill>
                        <a:effectLst/>
                        <a:latin typeface="隶书" panose="02010509060101010101" pitchFamily="49" charset="-122"/>
                        <a:ea typeface="隶书" panose="02010509060101010101" pitchFamily="49"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287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chemeClr val="tx2"/>
                          </a:solidFill>
                          <a:effectLst/>
                          <a:latin typeface="Calibri" panose="020F0502020204030204" pitchFamily="34" charset="0"/>
                          <a:ea typeface="宋体" panose="02010600030101010101" pitchFamily="2" charset="-122"/>
                        </a:rPr>
                        <a:t>3</a:t>
                      </a:r>
                      <a:endParaRPr kumimoji="0" lang="zh-CN" altLang="en-US" sz="1800" b="0" i="0" u="none" strike="noStrike" cap="none" normalizeH="0" baseline="0" smtClean="0">
                        <a:ln>
                          <a:noFill/>
                        </a:ln>
                        <a:solidFill>
                          <a:schemeClr val="tx2"/>
                        </a:solidFill>
                        <a:effectLst/>
                        <a:latin typeface="Calibri" panose="020F0502020204030204" pitchFamily="34" charset="0"/>
                        <a:ea typeface="宋体" panose="02010600030101010101" pitchFamily="2"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ct val="0"/>
                        </a:spcBef>
                        <a:spcAft>
                          <a:spcPct val="0"/>
                        </a:spcAft>
                        <a:buClrTx/>
                        <a:buSzTx/>
                        <a:buFontTx/>
                        <a:buNone/>
                      </a:pPr>
                      <a:r>
                        <a:rPr kumimoji="0" lang="zh-CN" altLang="zh-CN"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专用合同条款</a:t>
                      </a:r>
                      <a:r>
                        <a:rPr kumimoji="0" lang="zh-CN" altLang="en-US" sz="2400" b="1" i="0" u="none" strike="noStrike" cap="none" normalizeH="0" baseline="0" smtClean="0">
                          <a:ln>
                            <a:noFill/>
                          </a:ln>
                          <a:solidFill>
                            <a:schemeClr val="tx2"/>
                          </a:solidFill>
                          <a:effectLst/>
                          <a:latin typeface="隶书" panose="02010509060101010101" pitchFamily="49" charset="-122"/>
                          <a:ea typeface="隶书" panose="02010509060101010101" pitchFamily="49" charset="-122"/>
                        </a:rPr>
                        <a:t>（国务院有关行业主管部门制定）</a:t>
                      </a:r>
                      <a:endParaRPr kumimoji="0" lang="zh-CN" altLang="en-US" sz="2400" b="0" i="0" u="none" strike="noStrike" cap="none" normalizeH="0" baseline="0" smtClean="0">
                        <a:ln>
                          <a:noFill/>
                        </a:ln>
                        <a:solidFill>
                          <a:schemeClr val="tx2"/>
                        </a:solidFill>
                        <a:effectLst/>
                        <a:latin typeface="隶书" panose="02010509060101010101" pitchFamily="49" charset="-122"/>
                        <a:ea typeface="隶书" panose="02010509060101010101" pitchFamily="49" charset="-122"/>
                      </a:endParaRPr>
                    </a:p>
                  </a:txBody>
                  <a:tcPr marL="91439" marR="91439"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4"/>
          <p:cNvSpPr>
            <a:spLocks noGrp="1"/>
          </p:cNvSpPr>
          <p:nvPr>
            <p:ph type="title"/>
          </p:nvPr>
        </p:nvSpPr>
        <p:spPr>
          <a:ln/>
        </p:spPr>
        <p:txBody>
          <a:bodyPr vert="horz" wrap="square" lIns="91440" tIns="45720" rIns="91440" bIns="45720" anchor="ctr"/>
          <a:p>
            <a:pPr eaLnBrk="1" hangingPunct="1">
              <a:lnSpc>
                <a:spcPct val="150000"/>
              </a:lnSpc>
            </a:pPr>
            <a:r>
              <a:rPr lang="en-US" altLang="zh-CN" sz="2200" b="1" dirty="0">
                <a:solidFill>
                  <a:schemeClr val="tx2"/>
                </a:solidFill>
              </a:rPr>
              <a:t>《</a:t>
            </a:r>
            <a:r>
              <a:rPr lang="zh-CN" altLang="en-US" sz="2200" b="1" dirty="0">
                <a:solidFill>
                  <a:schemeClr val="tx2"/>
                </a:solidFill>
              </a:rPr>
              <a:t>标准设计施工总承包合同</a:t>
            </a:r>
            <a:r>
              <a:rPr lang="en-US" altLang="zh-CN" sz="2200" b="1" dirty="0">
                <a:solidFill>
                  <a:schemeClr val="tx2"/>
                </a:solidFill>
              </a:rPr>
              <a:t>》</a:t>
            </a:r>
            <a:r>
              <a:rPr lang="zh-CN" altLang="en-US" sz="2200" b="1" dirty="0">
                <a:solidFill>
                  <a:schemeClr val="tx2"/>
                </a:solidFill>
              </a:rPr>
              <a:t>（</a:t>
            </a:r>
            <a:r>
              <a:rPr lang="en-US" altLang="zh-CN" sz="2200" b="1" dirty="0">
                <a:solidFill>
                  <a:schemeClr val="tx2"/>
                </a:solidFill>
              </a:rPr>
              <a:t>2012</a:t>
            </a:r>
            <a:r>
              <a:rPr lang="zh-CN" altLang="en-US" sz="2200" b="1" dirty="0">
                <a:solidFill>
                  <a:schemeClr val="tx2"/>
                </a:solidFill>
              </a:rPr>
              <a:t>年版）</a:t>
            </a:r>
            <a:br>
              <a:rPr lang="en-US" altLang="zh-CN" sz="2200" b="1" dirty="0">
                <a:solidFill>
                  <a:schemeClr val="tx2"/>
                </a:solidFill>
              </a:rPr>
            </a:br>
            <a:r>
              <a:rPr lang="zh-CN" altLang="en-US" sz="2200" b="1" dirty="0">
                <a:solidFill>
                  <a:schemeClr val="tx2"/>
                </a:solidFill>
              </a:rPr>
              <a:t>通用合同条款</a:t>
            </a:r>
            <a:endParaRPr lang="zh-CN" altLang="en-US" sz="2200" b="1" dirty="0">
              <a:solidFill>
                <a:schemeClr val="tx2"/>
              </a:solidFill>
            </a:endParaRPr>
          </a:p>
        </p:txBody>
      </p:sp>
      <p:sp>
        <p:nvSpPr>
          <p:cNvPr id="76803" name="内容占位符 3"/>
          <p:cNvSpPr>
            <a:spLocks noGrp="1"/>
          </p:cNvSpPr>
          <p:nvPr>
            <p:ph sz="half" idx="1"/>
          </p:nvPr>
        </p:nvSpPr>
        <p:spPr>
          <a:ln/>
        </p:spPr>
        <p:txBody>
          <a:bodyPr vert="horz" wrap="square" lIns="91440" tIns="45720" rIns="91440" bIns="45720" anchor="t"/>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 </a:t>
            </a:r>
            <a:r>
              <a:rPr lang="zh-CN" altLang="en-US" sz="1800" b="1" kern="1200" dirty="0">
                <a:solidFill>
                  <a:schemeClr val="tx2"/>
                </a:solidFill>
                <a:latin typeface="Times New Roman" panose="02020603050405020304" pitchFamily="18" charset="0"/>
                <a:ea typeface="+mn-ea"/>
                <a:cs typeface="宋体" panose="02010600030101010101" pitchFamily="2" charset="-122"/>
              </a:rPr>
              <a:t>一般约定</a:t>
            </a:r>
            <a:endParaRPr lang="en-US" altLang="zh-CN"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 </a:t>
            </a:r>
            <a:r>
              <a:rPr lang="zh-CN" altLang="en-US" sz="1800" b="1" kern="1200" dirty="0">
                <a:solidFill>
                  <a:schemeClr val="tx2"/>
                </a:solidFill>
                <a:latin typeface="Times New Roman" panose="02020603050405020304" pitchFamily="18" charset="0"/>
                <a:ea typeface="+mn-ea"/>
                <a:cs typeface="宋体" panose="02010600030101010101" pitchFamily="2" charset="-122"/>
              </a:rPr>
              <a:t>发包人义务</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3. </a:t>
            </a:r>
            <a:r>
              <a:rPr lang="zh-CN" altLang="en-US" sz="1800" b="1" kern="1200" dirty="0">
                <a:solidFill>
                  <a:srgbClr val="FF0000"/>
                </a:solidFill>
                <a:latin typeface="Times New Roman" panose="02020603050405020304" pitchFamily="18" charset="0"/>
                <a:ea typeface="+mn-ea"/>
                <a:cs typeface="宋体" panose="02010600030101010101" pitchFamily="2" charset="-122"/>
              </a:rPr>
              <a:t>监理人</a:t>
            </a:r>
            <a:endParaRPr lang="en-US" altLang="zh-CN" sz="1800" b="1" kern="1200" dirty="0">
              <a:solidFill>
                <a:srgbClr val="FF0000"/>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4. </a:t>
            </a:r>
            <a:r>
              <a:rPr lang="zh-CN" altLang="en-US" sz="1800" b="1" kern="1200" dirty="0">
                <a:solidFill>
                  <a:schemeClr val="tx2"/>
                </a:solidFill>
                <a:latin typeface="Times New Roman" panose="02020603050405020304" pitchFamily="18" charset="0"/>
                <a:ea typeface="+mn-ea"/>
                <a:cs typeface="宋体" panose="02010600030101010101" pitchFamily="2" charset="-122"/>
              </a:rPr>
              <a:t>承包人</a:t>
            </a:r>
            <a:endParaRPr lang="en-US" altLang="zh-CN"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5. </a:t>
            </a:r>
            <a:r>
              <a:rPr lang="zh-CN" altLang="en-US" sz="1800" b="1" kern="1200" dirty="0">
                <a:solidFill>
                  <a:srgbClr val="FF0000"/>
                </a:solidFill>
                <a:latin typeface="Times New Roman" panose="02020603050405020304" pitchFamily="18" charset="0"/>
                <a:ea typeface="+mn-ea"/>
                <a:cs typeface="宋体" panose="02010600030101010101" pitchFamily="2" charset="-122"/>
              </a:rPr>
              <a:t>设计</a:t>
            </a:r>
            <a:endParaRPr lang="en-US" altLang="zh-CN" sz="1800" b="1" kern="1200" dirty="0">
              <a:solidFill>
                <a:srgbClr val="FF0000"/>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6. </a:t>
            </a:r>
            <a:r>
              <a:rPr lang="zh-CN" altLang="en-US" sz="1800" b="1" kern="1200" dirty="0">
                <a:solidFill>
                  <a:schemeClr val="tx2"/>
                </a:solidFill>
                <a:latin typeface="Times New Roman" panose="02020603050405020304" pitchFamily="18" charset="0"/>
                <a:ea typeface="+mn-ea"/>
                <a:cs typeface="宋体" panose="02010600030101010101" pitchFamily="2" charset="-122"/>
              </a:rPr>
              <a:t>材料和工程设备</a:t>
            </a:r>
            <a:endParaRPr lang="en-US" altLang="zh-CN"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7. </a:t>
            </a:r>
            <a:r>
              <a:rPr lang="zh-CN" altLang="en-US" sz="1800" b="1" kern="1200" dirty="0">
                <a:solidFill>
                  <a:srgbClr val="FF0000"/>
                </a:solidFill>
                <a:latin typeface="Times New Roman" panose="02020603050405020304" pitchFamily="18" charset="0"/>
                <a:ea typeface="+mn-ea"/>
                <a:cs typeface="宋体" panose="02010600030101010101" pitchFamily="2" charset="-122"/>
              </a:rPr>
              <a:t>施工设备和临时设施</a:t>
            </a:r>
            <a:endParaRPr lang="en-US" altLang="zh-CN" sz="1800" b="1" kern="1200" dirty="0">
              <a:solidFill>
                <a:srgbClr val="FF0000"/>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8. </a:t>
            </a:r>
            <a:r>
              <a:rPr lang="zh-CN" altLang="en-US" sz="1800" b="1" kern="1200" dirty="0">
                <a:solidFill>
                  <a:srgbClr val="FF0000"/>
                </a:solidFill>
                <a:latin typeface="Times New Roman" panose="02020603050405020304" pitchFamily="18" charset="0"/>
                <a:ea typeface="+mn-ea"/>
                <a:cs typeface="宋体" panose="02010600030101010101" pitchFamily="2" charset="-122"/>
              </a:rPr>
              <a:t>交通运输</a:t>
            </a:r>
            <a:endParaRPr lang="en-US" altLang="zh-CN" sz="1800" b="1" kern="1200" dirty="0">
              <a:solidFill>
                <a:srgbClr val="FF0000"/>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9. </a:t>
            </a:r>
            <a:r>
              <a:rPr lang="zh-CN" altLang="en-US" sz="1800" b="1" kern="1200" dirty="0">
                <a:solidFill>
                  <a:srgbClr val="FF0000"/>
                </a:solidFill>
                <a:latin typeface="Times New Roman" panose="02020603050405020304" pitchFamily="18" charset="0"/>
                <a:ea typeface="+mn-ea"/>
                <a:cs typeface="宋体" panose="02010600030101010101" pitchFamily="2" charset="-122"/>
              </a:rPr>
              <a:t>测量放线</a:t>
            </a:r>
            <a:endParaRPr lang="en-US" altLang="zh-CN" sz="1800" b="1" kern="1200" dirty="0">
              <a:solidFill>
                <a:srgbClr val="FF0000"/>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10. </a:t>
            </a:r>
            <a:r>
              <a:rPr lang="zh-CN" altLang="en-US" sz="1800" b="1" kern="1200" dirty="0">
                <a:solidFill>
                  <a:schemeClr val="tx2"/>
                </a:solidFill>
                <a:latin typeface="Times New Roman" panose="02020603050405020304" pitchFamily="18" charset="0"/>
                <a:ea typeface="+mn-ea"/>
                <a:cs typeface="宋体" panose="02010600030101010101" pitchFamily="2" charset="-122"/>
              </a:rPr>
              <a:t>安全、治安保卫和环境保护</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11. </a:t>
            </a:r>
            <a:r>
              <a:rPr lang="zh-CN" altLang="en-US" sz="1800" b="1" kern="1200" dirty="0">
                <a:solidFill>
                  <a:schemeClr val="tx2"/>
                </a:solidFill>
                <a:latin typeface="Times New Roman" panose="02020603050405020304" pitchFamily="18" charset="0"/>
                <a:ea typeface="+mn-ea"/>
                <a:cs typeface="宋体" panose="02010600030101010101" pitchFamily="2" charset="-122"/>
              </a:rPr>
              <a:t>开始工作和竣工</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rgbClr val="FF0000"/>
                </a:solidFill>
                <a:latin typeface="Times New Roman" panose="02020603050405020304" pitchFamily="18" charset="0"/>
                <a:ea typeface="+mn-ea"/>
                <a:cs typeface="宋体" panose="02010600030101010101" pitchFamily="2" charset="-122"/>
              </a:rPr>
              <a:t>12. </a:t>
            </a:r>
            <a:r>
              <a:rPr lang="zh-CN" altLang="en-US" sz="1800" b="1" kern="1200" dirty="0">
                <a:solidFill>
                  <a:srgbClr val="FF0000"/>
                </a:solidFill>
                <a:latin typeface="Times New Roman" panose="02020603050405020304" pitchFamily="18" charset="0"/>
                <a:ea typeface="+mn-ea"/>
                <a:cs typeface="宋体" panose="02010600030101010101" pitchFamily="2" charset="-122"/>
              </a:rPr>
              <a:t>暂停工作</a:t>
            </a:r>
            <a:endParaRPr lang="zh-CN" altLang="en-US" sz="2000" kern="1200" dirty="0">
              <a:solidFill>
                <a:srgbClr val="FF0000"/>
              </a:solidFill>
              <a:latin typeface="Times New Roman" panose="02020603050405020304" pitchFamily="18" charset="0"/>
              <a:ea typeface="+mn-ea"/>
              <a:cs typeface="宋体" panose="02010600030101010101" pitchFamily="2" charset="-122"/>
            </a:endParaRPr>
          </a:p>
        </p:txBody>
      </p:sp>
      <p:sp>
        <p:nvSpPr>
          <p:cNvPr id="76804" name="内容占位符 6"/>
          <p:cNvSpPr>
            <a:spLocks noGrp="1"/>
          </p:cNvSpPr>
          <p:nvPr>
            <p:ph sz="half" idx="2"/>
          </p:nvPr>
        </p:nvSpPr>
        <p:spPr>
          <a:ln/>
        </p:spPr>
        <p:txBody>
          <a:bodyPr vert="horz" wrap="square" lIns="91440" tIns="45720" rIns="91440" bIns="45720" anchor="t"/>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13. </a:t>
            </a:r>
            <a:r>
              <a:rPr lang="zh-CN" altLang="en-US" sz="1800" b="1" kern="1200" dirty="0">
                <a:solidFill>
                  <a:schemeClr val="tx2"/>
                </a:solidFill>
                <a:latin typeface="Times New Roman" panose="02020603050405020304" pitchFamily="18" charset="0"/>
                <a:ea typeface="+mn-ea"/>
                <a:cs typeface="宋体" panose="02010600030101010101" pitchFamily="2" charset="-122"/>
              </a:rPr>
              <a:t>工程质量</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14. </a:t>
            </a:r>
            <a:r>
              <a:rPr lang="zh-CN" altLang="en-US" sz="1800" b="1" kern="1200" dirty="0">
                <a:solidFill>
                  <a:schemeClr val="tx2"/>
                </a:solidFill>
                <a:latin typeface="Times New Roman" panose="02020603050405020304" pitchFamily="18" charset="0"/>
                <a:ea typeface="+mn-ea"/>
                <a:cs typeface="宋体" panose="02010600030101010101" pitchFamily="2" charset="-122"/>
              </a:rPr>
              <a:t>试验和检验</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15. </a:t>
            </a:r>
            <a:r>
              <a:rPr lang="zh-CN" altLang="en-US" sz="1800" b="1" kern="1200" dirty="0">
                <a:solidFill>
                  <a:schemeClr val="tx2"/>
                </a:solidFill>
                <a:latin typeface="Times New Roman" panose="02020603050405020304" pitchFamily="18" charset="0"/>
                <a:ea typeface="+mn-ea"/>
                <a:cs typeface="宋体" panose="02010600030101010101" pitchFamily="2" charset="-122"/>
              </a:rPr>
              <a:t>变更</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16. </a:t>
            </a:r>
            <a:r>
              <a:rPr lang="zh-CN" altLang="en-US" sz="1800" b="1" kern="1200" dirty="0">
                <a:solidFill>
                  <a:schemeClr val="tx2"/>
                </a:solidFill>
                <a:latin typeface="Times New Roman" panose="02020603050405020304" pitchFamily="18" charset="0"/>
                <a:ea typeface="+mn-ea"/>
                <a:cs typeface="宋体" panose="02010600030101010101" pitchFamily="2" charset="-122"/>
              </a:rPr>
              <a:t>价格调整</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17. </a:t>
            </a:r>
            <a:r>
              <a:rPr lang="zh-CN" altLang="en-US" sz="1800" b="1" kern="1200" dirty="0">
                <a:solidFill>
                  <a:schemeClr val="tx2"/>
                </a:solidFill>
                <a:latin typeface="Times New Roman" panose="02020603050405020304" pitchFamily="18" charset="0"/>
                <a:ea typeface="+mn-ea"/>
                <a:cs typeface="宋体" panose="02010600030101010101" pitchFamily="2" charset="-122"/>
              </a:rPr>
              <a:t>合同价格与支付</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18. </a:t>
            </a:r>
            <a:r>
              <a:rPr lang="zh-CN" altLang="en-US" sz="1800" b="1" kern="1200" dirty="0">
                <a:solidFill>
                  <a:schemeClr val="tx2"/>
                </a:solidFill>
                <a:latin typeface="Times New Roman" panose="02020603050405020304" pitchFamily="18" charset="0"/>
                <a:ea typeface="+mn-ea"/>
                <a:cs typeface="宋体" panose="02010600030101010101" pitchFamily="2" charset="-122"/>
              </a:rPr>
              <a:t>竣工试验和竣工验收</a:t>
            </a:r>
            <a:endParaRPr lang="en-US" altLang="zh-CN"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19. </a:t>
            </a:r>
            <a:r>
              <a:rPr lang="zh-CN" altLang="en-US" sz="1800" b="1" kern="1200" dirty="0">
                <a:solidFill>
                  <a:schemeClr val="tx2"/>
                </a:solidFill>
                <a:latin typeface="Times New Roman" panose="02020603050405020304" pitchFamily="18" charset="0"/>
                <a:ea typeface="+mn-ea"/>
                <a:cs typeface="宋体" panose="02010600030101010101" pitchFamily="2" charset="-122"/>
              </a:rPr>
              <a:t>缺陷责任与保修责任</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20. </a:t>
            </a:r>
            <a:r>
              <a:rPr lang="zh-CN" altLang="en-US" sz="1800" b="1" kern="1200" dirty="0">
                <a:solidFill>
                  <a:schemeClr val="tx2"/>
                </a:solidFill>
                <a:latin typeface="Times New Roman" panose="02020603050405020304" pitchFamily="18" charset="0"/>
                <a:ea typeface="+mn-ea"/>
                <a:cs typeface="宋体" panose="02010600030101010101" pitchFamily="2" charset="-122"/>
              </a:rPr>
              <a:t>保险</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21. </a:t>
            </a:r>
            <a:r>
              <a:rPr lang="zh-CN" altLang="en-US" sz="1800" b="1" kern="1200" dirty="0">
                <a:solidFill>
                  <a:schemeClr val="tx2"/>
                </a:solidFill>
                <a:latin typeface="Times New Roman" panose="02020603050405020304" pitchFamily="18" charset="0"/>
                <a:ea typeface="+mn-ea"/>
                <a:cs typeface="宋体" panose="02010600030101010101" pitchFamily="2" charset="-122"/>
              </a:rPr>
              <a:t>不可抗力</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22. </a:t>
            </a:r>
            <a:r>
              <a:rPr lang="zh-CN" altLang="en-US" sz="1800" b="1" kern="1200" dirty="0">
                <a:solidFill>
                  <a:schemeClr val="tx2"/>
                </a:solidFill>
                <a:latin typeface="Times New Roman" panose="02020603050405020304" pitchFamily="18" charset="0"/>
                <a:ea typeface="+mn-ea"/>
                <a:cs typeface="宋体" panose="02010600030101010101" pitchFamily="2" charset="-122"/>
              </a:rPr>
              <a:t>违约</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23. </a:t>
            </a:r>
            <a:r>
              <a:rPr lang="zh-CN" altLang="en-US" sz="1800" b="1" kern="1200" dirty="0">
                <a:solidFill>
                  <a:schemeClr val="tx2"/>
                </a:solidFill>
                <a:latin typeface="Times New Roman" panose="02020603050405020304" pitchFamily="18" charset="0"/>
                <a:ea typeface="+mn-ea"/>
                <a:cs typeface="宋体" panose="02010600030101010101" pitchFamily="2" charset="-122"/>
              </a:rPr>
              <a:t>索赔</a:t>
            </a:r>
            <a:endParaRPr lang="zh-CN" altLang="en-US" sz="1800" b="1" kern="1200" dirty="0">
              <a:solidFill>
                <a:schemeClr val="tx2"/>
              </a:solidFill>
              <a:latin typeface="Times New Roman" panose="02020603050405020304" pitchFamily="18" charset="0"/>
              <a:ea typeface="+mn-ea"/>
              <a:cs typeface="宋体" panose="02010600030101010101" pitchFamily="2" charset="-122"/>
            </a:endParaRPr>
          </a:p>
          <a:p>
            <a:pPr eaLnBrk="1" hangingPunct="1">
              <a:lnSpc>
                <a:spcPts val="2500"/>
              </a:lnSpc>
              <a:buClrTx/>
              <a:buSzTx/>
            </a:pPr>
            <a:r>
              <a:rPr lang="en-US" altLang="zh-CN" sz="1800" b="1" kern="1200" dirty="0">
                <a:solidFill>
                  <a:schemeClr val="tx2"/>
                </a:solidFill>
                <a:latin typeface="Times New Roman" panose="02020603050405020304" pitchFamily="18" charset="0"/>
                <a:ea typeface="+mn-ea"/>
                <a:cs typeface="宋体" panose="02010600030101010101" pitchFamily="2" charset="-122"/>
              </a:rPr>
              <a:t>24. </a:t>
            </a:r>
            <a:r>
              <a:rPr lang="zh-CN" altLang="en-US" sz="1800" b="1" kern="1200" dirty="0">
                <a:solidFill>
                  <a:schemeClr val="tx2"/>
                </a:solidFill>
                <a:latin typeface="Times New Roman" panose="02020603050405020304" pitchFamily="18" charset="0"/>
                <a:ea typeface="+mn-ea"/>
                <a:cs typeface="宋体" panose="02010600030101010101" pitchFamily="2" charset="-122"/>
              </a:rPr>
              <a:t>争议的解决</a:t>
            </a:r>
            <a:endParaRPr lang="zh-CN" altLang="en-US" sz="2000" kern="1200" dirty="0">
              <a:solidFill>
                <a:schemeClr val="tx2"/>
              </a:solidFill>
              <a:latin typeface="Times New Roman" panose="02020603050405020304" pitchFamily="18" charset="0"/>
              <a:ea typeface="+mn-ea"/>
              <a:cs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标题 4"/>
          <p:cNvSpPr>
            <a:spLocks noGrp="1"/>
          </p:cNvSpPr>
          <p:nvPr>
            <p:ph type="title"/>
          </p:nvPr>
        </p:nvSpPr>
        <p:spPr>
          <a:ln/>
        </p:spPr>
        <p:txBody>
          <a:bodyPr vert="horz" wrap="square" lIns="91440" tIns="45720" rIns="91440" bIns="45720" anchor="ctr"/>
          <a:p>
            <a:pPr eaLnBrk="1" hangingPunct="1"/>
            <a:r>
              <a:rPr lang="en-US" altLang="zh-CN" sz="2400" b="1" dirty="0">
                <a:latin typeface="宋体" panose="02010600030101010101" pitchFamily="2" charset="-122"/>
              </a:rPr>
              <a:t>《</a:t>
            </a:r>
            <a:r>
              <a:rPr lang="zh-CN" altLang="en-US" sz="2400" b="1" dirty="0">
                <a:latin typeface="宋体" panose="02010600030101010101" pitchFamily="2" charset="-122"/>
              </a:rPr>
              <a:t>标准设计施工总承包合同条件</a:t>
            </a:r>
            <a:r>
              <a:rPr lang="en-US" altLang="zh-CN" sz="2400" b="1" dirty="0">
                <a:latin typeface="宋体" panose="02010600030101010101" pitchFamily="2" charset="-122"/>
              </a:rPr>
              <a:t>》</a:t>
            </a:r>
            <a:r>
              <a:rPr lang="zh-CN" altLang="en-US" sz="2400" b="1" dirty="0">
                <a:latin typeface="宋体" panose="02010600030101010101" pitchFamily="2" charset="-122"/>
              </a:rPr>
              <a:t>（</a:t>
            </a:r>
            <a:r>
              <a:rPr lang="en-US" altLang="zh-CN" sz="2400" b="1" dirty="0">
                <a:latin typeface="宋体" panose="02010600030101010101" pitchFamily="2" charset="-122"/>
              </a:rPr>
              <a:t>2012</a:t>
            </a:r>
            <a:r>
              <a:rPr lang="zh-CN" altLang="en-US" sz="2400" b="1" dirty="0">
                <a:latin typeface="宋体" panose="02010600030101010101" pitchFamily="2" charset="-122"/>
              </a:rPr>
              <a:t>年版）适用指南</a:t>
            </a:r>
            <a:endParaRPr lang="en-US" altLang="zh-CN" sz="2400" b="1" dirty="0">
              <a:latin typeface="宋体" panose="02010600030101010101" pitchFamily="2" charset="-122"/>
              <a:ea typeface="隶书" panose="02010509060101010101" pitchFamily="49" charset="-122"/>
            </a:endParaRPr>
          </a:p>
        </p:txBody>
      </p:sp>
      <p:sp>
        <p:nvSpPr>
          <p:cNvPr id="77827" name="内容占位符 5"/>
          <p:cNvSpPr>
            <a:spLocks noGrp="1"/>
          </p:cNvSpPr>
          <p:nvPr>
            <p:ph idx="1"/>
          </p:nvPr>
        </p:nvSpPr>
        <p:spPr>
          <a:ln/>
        </p:spPr>
        <p:txBody>
          <a:bodyPr vert="horz" wrap="square" lIns="91440" tIns="45720" rIns="91440" bIns="45720" anchor="t"/>
          <a:p>
            <a:pPr algn="just" eaLnBrk="1" hangingPunct="1">
              <a:lnSpc>
                <a:spcPct val="150000"/>
              </a:lnSpc>
            </a:pPr>
            <a:r>
              <a:rPr lang="zh-CN" altLang="en-US" sz="1900" dirty="0"/>
              <a:t>作为</a:t>
            </a:r>
            <a:r>
              <a:rPr lang="en-US" altLang="zh-CN" sz="1900" dirty="0"/>
              <a:t>《</a:t>
            </a:r>
            <a:r>
              <a:rPr lang="zh-CN" altLang="en-US" sz="1900" dirty="0"/>
              <a:t>标准设计施工总承包招标文件</a:t>
            </a:r>
            <a:r>
              <a:rPr lang="en-US" altLang="zh-CN" sz="1900" dirty="0"/>
              <a:t>》</a:t>
            </a:r>
            <a:r>
              <a:rPr lang="zh-CN" altLang="en-US" sz="1900" dirty="0"/>
              <a:t>（</a:t>
            </a:r>
            <a:r>
              <a:rPr lang="en-US" altLang="zh-CN" sz="1900" dirty="0"/>
              <a:t>2012</a:t>
            </a:r>
            <a:r>
              <a:rPr lang="zh-CN" altLang="en-US" sz="1900" dirty="0"/>
              <a:t>年版）</a:t>
            </a:r>
            <a:r>
              <a:rPr lang="zh-CN" altLang="en-US" sz="1900" dirty="0">
                <a:latin typeface="宋体" panose="02010600030101010101" pitchFamily="2" charset="-122"/>
              </a:rPr>
              <a:t>总共</a:t>
            </a:r>
            <a:r>
              <a:rPr lang="en-US" altLang="zh-CN" sz="1900" dirty="0">
                <a:latin typeface="宋体" panose="02010600030101010101" pitchFamily="2" charset="-122"/>
              </a:rPr>
              <a:t>3</a:t>
            </a:r>
            <a:r>
              <a:rPr lang="zh-CN" altLang="en-US" sz="1900" dirty="0">
                <a:latin typeface="宋体" panose="02010600030101010101" pitchFamily="2" charset="-122"/>
              </a:rPr>
              <a:t>卷</a:t>
            </a:r>
            <a:r>
              <a:rPr lang="en-US" altLang="zh-CN" sz="1900" dirty="0">
                <a:latin typeface="宋体" panose="02010600030101010101" pitchFamily="2" charset="-122"/>
              </a:rPr>
              <a:t>7</a:t>
            </a:r>
            <a:r>
              <a:rPr lang="zh-CN" altLang="en-US" sz="1900" dirty="0">
                <a:latin typeface="宋体" panose="02010600030101010101" pitchFamily="2" charset="-122"/>
              </a:rPr>
              <a:t>章），其中</a:t>
            </a:r>
            <a:r>
              <a:rPr lang="zh-CN" altLang="en-US" sz="1900" dirty="0"/>
              <a:t>第四章为</a:t>
            </a:r>
            <a:r>
              <a:rPr lang="en-US" altLang="zh-CN" sz="1900" dirty="0"/>
              <a:t>【</a:t>
            </a:r>
            <a:r>
              <a:rPr lang="zh-CN" altLang="en-US" sz="1900" dirty="0"/>
              <a:t>合同条款及格式</a:t>
            </a:r>
            <a:r>
              <a:rPr lang="en-US" altLang="zh-CN" sz="1900" dirty="0"/>
              <a:t>】</a:t>
            </a:r>
            <a:r>
              <a:rPr lang="zh-CN" altLang="en-US" sz="1900" dirty="0"/>
              <a:t>，</a:t>
            </a:r>
            <a:r>
              <a:rPr lang="zh-CN" altLang="en-US" sz="1900" u="sng" dirty="0">
                <a:solidFill>
                  <a:srgbClr val="FF0000"/>
                </a:solidFill>
              </a:rPr>
              <a:t>与该文件其他部分一起使用。</a:t>
            </a:r>
            <a:endParaRPr lang="en-US" altLang="zh-CN" sz="1900" dirty="0">
              <a:latin typeface="宋体" panose="02010600030101010101" pitchFamily="2" charset="-122"/>
            </a:endParaRPr>
          </a:p>
          <a:p>
            <a:pPr algn="just" eaLnBrk="1" hangingPunct="1">
              <a:lnSpc>
                <a:spcPct val="150000"/>
              </a:lnSpc>
            </a:pPr>
            <a:r>
              <a:rPr lang="zh-CN" altLang="en-US" sz="1800" dirty="0"/>
              <a:t>在</a:t>
            </a:r>
            <a:r>
              <a:rPr lang="zh-CN" altLang="en-US" sz="1800" dirty="0">
                <a:latin typeface="宋体" panose="02010600030101010101" pitchFamily="2" charset="-122"/>
              </a:rPr>
              <a:t>依法必须进行招标的项目中</a:t>
            </a:r>
            <a:r>
              <a:rPr lang="zh-CN" altLang="en-US" sz="1800" u="sng" dirty="0">
                <a:solidFill>
                  <a:srgbClr val="FF0000"/>
                </a:solidFill>
                <a:latin typeface="宋体" panose="02010600030101010101" pitchFamily="2" charset="-122"/>
              </a:rPr>
              <a:t>强制使用</a:t>
            </a:r>
            <a:endParaRPr lang="en-US" altLang="zh-CN" sz="1800" u="sng" dirty="0">
              <a:solidFill>
                <a:srgbClr val="FF0000"/>
              </a:solidFill>
              <a:latin typeface="宋体" panose="02010600030101010101" pitchFamily="2" charset="-122"/>
            </a:endParaRPr>
          </a:p>
          <a:p>
            <a:pPr algn="just" eaLnBrk="1" hangingPunct="1">
              <a:lnSpc>
                <a:spcPct val="150000"/>
              </a:lnSpc>
            </a:pPr>
            <a:r>
              <a:rPr lang="zh-CN" altLang="en-US" sz="1800" u="sng" dirty="0">
                <a:solidFill>
                  <a:srgbClr val="FF0000"/>
                </a:solidFill>
              </a:rPr>
              <a:t>适用于设计施工一体化</a:t>
            </a:r>
            <a:r>
              <a:rPr lang="zh-CN" altLang="en-US" sz="1800" dirty="0"/>
              <a:t>的总承包项目</a:t>
            </a:r>
            <a:endParaRPr lang="en-US" altLang="zh-CN" sz="1800" dirty="0">
              <a:latin typeface="宋体" panose="02010600030101010101" pitchFamily="2" charset="-122"/>
            </a:endParaRPr>
          </a:p>
          <a:p>
            <a:pPr algn="just" eaLnBrk="1" hangingPunct="1">
              <a:lnSpc>
                <a:spcPct val="150000"/>
              </a:lnSpc>
            </a:pPr>
            <a:r>
              <a:rPr lang="zh-CN" altLang="en-US" sz="1800" u="sng" dirty="0">
                <a:solidFill>
                  <a:srgbClr val="FF0000"/>
                </a:solidFill>
              </a:rPr>
              <a:t>“通用合同条款”内容应当不加修改</a:t>
            </a:r>
            <a:r>
              <a:rPr lang="zh-CN" altLang="en-US" sz="1800" dirty="0"/>
              <a:t>地引用</a:t>
            </a:r>
            <a:endParaRPr lang="en-US" altLang="zh-CN" sz="1800" dirty="0"/>
          </a:p>
          <a:p>
            <a:pPr algn="just" eaLnBrk="1" hangingPunct="1">
              <a:lnSpc>
                <a:spcPct val="150000"/>
              </a:lnSpc>
            </a:pPr>
            <a:r>
              <a:rPr lang="zh-CN" altLang="en-US" sz="1800" u="sng" dirty="0">
                <a:solidFill>
                  <a:srgbClr val="FF0000"/>
                </a:solidFill>
              </a:rPr>
              <a:t>“专用合同条款”</a:t>
            </a:r>
            <a:r>
              <a:rPr lang="zh-CN" altLang="en-US" sz="1800" dirty="0"/>
              <a:t>可对</a:t>
            </a:r>
            <a:r>
              <a:rPr lang="en-US" altLang="zh-CN" sz="1800" dirty="0">
                <a:latin typeface="宋体" panose="02010600030101010101" pitchFamily="2" charset="-122"/>
              </a:rPr>
              <a:t>《</a:t>
            </a:r>
            <a:r>
              <a:rPr lang="zh-CN" altLang="en-US" sz="1800" dirty="0">
                <a:latin typeface="宋体" panose="02010600030101010101" pitchFamily="2" charset="-122"/>
              </a:rPr>
              <a:t>标准文件</a:t>
            </a:r>
            <a:r>
              <a:rPr lang="en-US" altLang="zh-CN" sz="1800" dirty="0">
                <a:latin typeface="宋体" panose="02010600030101010101" pitchFamily="2" charset="-122"/>
              </a:rPr>
              <a:t>》</a:t>
            </a:r>
            <a:r>
              <a:rPr lang="zh-CN" altLang="en-US" sz="1800" dirty="0">
                <a:latin typeface="宋体" panose="02010600030101010101" pitchFamily="2" charset="-122"/>
              </a:rPr>
              <a:t>中的“通用合同条款”进行补充、细化和修改，但不得违反法律、行政法规的强制性规定，以及平等、自愿、公平和诚实信用原则，否则相关内容无效</a:t>
            </a:r>
            <a:endParaRPr lang="en-US" altLang="zh-CN" sz="1800" dirty="0"/>
          </a:p>
          <a:p>
            <a:pPr algn="just" eaLnBrk="1" hangingPunct="1">
              <a:lnSpc>
                <a:spcPct val="150000"/>
              </a:lnSpc>
            </a:pPr>
            <a:r>
              <a:rPr lang="zh-CN" altLang="en-US" sz="1800" dirty="0"/>
              <a:t>作为合同附件的</a:t>
            </a:r>
            <a:r>
              <a:rPr lang="zh-CN" altLang="en-US" sz="1800" u="sng" dirty="0">
                <a:solidFill>
                  <a:srgbClr val="FF0000"/>
                </a:solidFill>
              </a:rPr>
              <a:t>“发包人要求”</a:t>
            </a:r>
            <a:r>
              <a:rPr lang="zh-CN" altLang="en-US" sz="1800" dirty="0"/>
              <a:t>由发包人根据</a:t>
            </a:r>
            <a:r>
              <a:rPr lang="en-US" altLang="zh-CN" sz="1800" dirty="0"/>
              <a:t>《</a:t>
            </a:r>
            <a:r>
              <a:rPr lang="zh-CN" altLang="en-US" sz="1800" dirty="0"/>
              <a:t>标准设计施工总承包招标文件</a:t>
            </a:r>
            <a:r>
              <a:rPr lang="en-US" altLang="zh-CN" sz="1800" dirty="0"/>
              <a:t>》</a:t>
            </a:r>
            <a:r>
              <a:rPr lang="zh-CN" altLang="en-US" sz="1800" dirty="0"/>
              <a:t>第</a:t>
            </a:r>
            <a:r>
              <a:rPr lang="en-US" altLang="zh-CN" sz="1800" dirty="0"/>
              <a:t>5</a:t>
            </a:r>
            <a:r>
              <a:rPr lang="zh-CN" altLang="en-US" sz="1800" dirty="0"/>
              <a:t>章</a:t>
            </a:r>
            <a:r>
              <a:rPr lang="en-US" altLang="zh-CN" sz="1800" dirty="0"/>
              <a:t>【</a:t>
            </a:r>
            <a:r>
              <a:rPr lang="zh-CN" altLang="en-US" sz="1800" dirty="0"/>
              <a:t>发包人要求</a:t>
            </a:r>
            <a:r>
              <a:rPr lang="en-US" altLang="zh-CN" sz="1800" dirty="0"/>
              <a:t>】</a:t>
            </a:r>
            <a:r>
              <a:rPr lang="zh-CN" altLang="en-US" sz="1800" dirty="0"/>
              <a:t>的内容编写</a:t>
            </a:r>
            <a:endParaRPr lang="en-US" altLang="zh-CN" sz="1800" dirty="0"/>
          </a:p>
          <a:p>
            <a:pPr algn="just" eaLnBrk="1" hangingPunct="1">
              <a:lnSpc>
                <a:spcPct val="150000"/>
              </a:lnSpc>
            </a:pPr>
            <a:endParaRPr lang="zh-CN" altLang="en-US" sz="1600" dirty="0"/>
          </a:p>
        </p:txBody>
      </p:sp>
      <p:sp>
        <p:nvSpPr>
          <p:cNvPr id="7782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标题 4"/>
          <p:cNvSpPr>
            <a:spLocks noGrp="1"/>
          </p:cNvSpPr>
          <p:nvPr>
            <p:ph type="title"/>
          </p:nvPr>
        </p:nvSpPr>
        <p:spPr>
          <a:ln/>
        </p:spPr>
        <p:txBody>
          <a:bodyPr vert="horz" wrap="square" lIns="91440" tIns="45720" rIns="91440" bIns="45720" anchor="ctr"/>
          <a:p>
            <a:pPr eaLnBrk="1" hangingPunct="1"/>
            <a:endParaRPr lang="zh-CN" altLang="en-US" sz="2400" dirty="0">
              <a:solidFill>
                <a:schemeClr val="tx2"/>
              </a:solidFill>
              <a:ea typeface="隶书" panose="02010509060101010101" pitchFamily="49" charset="-122"/>
            </a:endParaRPr>
          </a:p>
        </p:txBody>
      </p:sp>
      <p:sp>
        <p:nvSpPr>
          <p:cNvPr id="78851"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sz="3600" b="1" dirty="0">
              <a:solidFill>
                <a:srgbClr val="FF0000"/>
              </a:solidFill>
              <a:latin typeface="报隶-简" charset="-122"/>
              <a:ea typeface="报隶-简" charset="-122"/>
            </a:endParaRPr>
          </a:p>
          <a:p>
            <a:pPr marL="0" indent="0" algn="ctr" eaLnBrk="1" hangingPunct="1">
              <a:lnSpc>
                <a:spcPct val="150000"/>
              </a:lnSpc>
              <a:buNone/>
            </a:pPr>
            <a:r>
              <a:rPr lang="zh-CN" altLang="en-US" sz="3600" b="1" dirty="0">
                <a:solidFill>
                  <a:srgbClr val="FF0000"/>
                </a:solidFill>
                <a:latin typeface="报隶-简" charset="-122"/>
                <a:ea typeface="报隶-简" charset="-122"/>
              </a:rPr>
              <a:t>工程总承包／</a:t>
            </a:r>
            <a:r>
              <a:rPr lang="en-US" altLang="zh-CN" sz="3600" b="1" dirty="0">
                <a:solidFill>
                  <a:srgbClr val="FF0000"/>
                </a:solidFill>
                <a:latin typeface="报隶-简" charset="-122"/>
                <a:ea typeface="报隶-简" charset="-122"/>
              </a:rPr>
              <a:t>EPC</a:t>
            </a:r>
            <a:r>
              <a:rPr lang="zh-CN" altLang="en-US" sz="3600" b="1" dirty="0">
                <a:solidFill>
                  <a:srgbClr val="FF0000"/>
                </a:solidFill>
                <a:latin typeface="报隶-简" charset="-122"/>
                <a:ea typeface="报隶-简" charset="-122"/>
              </a:rPr>
              <a:t>项目与</a:t>
            </a:r>
            <a:endParaRPr lang="en-US" altLang="zh-CN" sz="3600" b="1" dirty="0">
              <a:solidFill>
                <a:srgbClr val="FF0000"/>
              </a:solidFill>
              <a:latin typeface="报隶-简" charset="-122"/>
              <a:ea typeface="报隶-简" charset="-122"/>
            </a:endParaRPr>
          </a:p>
          <a:p>
            <a:pPr marL="0" indent="0" algn="ctr" eaLnBrk="1" hangingPunct="1">
              <a:lnSpc>
                <a:spcPct val="150000"/>
              </a:lnSpc>
              <a:buNone/>
            </a:pPr>
            <a:r>
              <a:rPr lang="zh-CN" altLang="en-US" sz="3600" b="1" dirty="0">
                <a:solidFill>
                  <a:srgbClr val="FF0000"/>
                </a:solidFill>
                <a:latin typeface="报隶-简" charset="-122"/>
                <a:ea typeface="报隶-简" charset="-122"/>
              </a:rPr>
              <a:t>合同核心风险管理</a:t>
            </a:r>
            <a:endParaRPr lang="en-US" altLang="zh-CN" sz="3600" b="1" dirty="0">
              <a:solidFill>
                <a:srgbClr val="FF0000"/>
              </a:solidFill>
              <a:latin typeface="报隶-简" charset="-122"/>
              <a:ea typeface="报隶-简" charset="-122"/>
            </a:endParaRPr>
          </a:p>
        </p:txBody>
      </p:sp>
      <p:sp>
        <p:nvSpPr>
          <p:cNvPr id="78852"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5"/>
          <p:cNvSpPr>
            <a:spLocks noGrp="1"/>
          </p:cNvSpPr>
          <p:nvPr>
            <p:ph type="title"/>
          </p:nvPr>
        </p:nvSpPr>
        <p:spPr>
          <a:ln/>
        </p:spPr>
        <p:txBody>
          <a:bodyPr vert="horz" wrap="square" lIns="91440" tIns="45720" rIns="91440" bIns="45720" anchor="t"/>
          <a:p>
            <a:pPr eaLnBrk="1" hangingPunct="1">
              <a:lnSpc>
                <a:spcPct val="150000"/>
              </a:lnSpc>
            </a:pPr>
            <a:r>
              <a:rPr lang="zh-CN" altLang="zh-CN" sz="2400" b="1" dirty="0">
                <a:solidFill>
                  <a:schemeClr val="tx2"/>
                </a:solidFill>
                <a:latin typeface="Baoli SC"/>
                <a:ea typeface="Baoli SC"/>
              </a:rPr>
              <a:t>EPC</a:t>
            </a:r>
            <a:r>
              <a:rPr lang="zh-CN" altLang="en-US" sz="2400" b="1" dirty="0">
                <a:solidFill>
                  <a:schemeClr val="tx2"/>
                </a:solidFill>
                <a:latin typeface="Baoli SC"/>
                <a:ea typeface="Baoli SC"/>
              </a:rPr>
              <a:t>工程项目全过程与结算风险防范</a:t>
            </a:r>
            <a:endParaRPr lang="en-US" altLang="zh-CN" sz="2400" b="1" dirty="0">
              <a:solidFill>
                <a:srgbClr val="FF0000"/>
              </a:solidFill>
              <a:latin typeface="隶书" panose="02010509060101010101" pitchFamily="49" charset="-122"/>
              <a:ea typeface="隶书" panose="02010509060101010101" pitchFamily="49" charset="-122"/>
            </a:endParaRPr>
          </a:p>
        </p:txBody>
      </p:sp>
      <p:sp>
        <p:nvSpPr>
          <p:cNvPr id="79875" name="内容占位符 1"/>
          <p:cNvSpPr>
            <a:spLocks noGrp="1"/>
          </p:cNvSpPr>
          <p:nvPr>
            <p:ph sz="half" idx="1"/>
          </p:nvPr>
        </p:nvSpPr>
        <p:spPr>
          <a:xfrm>
            <a:off x="457200" y="1600200"/>
            <a:ext cx="3178175" cy="4525963"/>
          </a:xfrm>
          <a:ln/>
        </p:spPr>
        <p:txBody>
          <a:bodyPr vert="horz" wrap="square" lIns="91440" tIns="45720" rIns="91440" bIns="45720" anchor="t"/>
          <a:p>
            <a:pPr algn="just" eaLnBrk="1" hangingPunct="1">
              <a:lnSpc>
                <a:spcPct val="150000"/>
              </a:lnSpc>
              <a:buClrTx/>
              <a:buSzTx/>
            </a:pPr>
            <a:r>
              <a:rPr lang="zh-CN" altLang="en-US" sz="2400" b="1" kern="1200" dirty="0">
                <a:solidFill>
                  <a:schemeClr val="tx2"/>
                </a:solidFill>
                <a:latin typeface="宋体" panose="02010600030101010101" pitchFamily="2" charset="-122"/>
                <a:ea typeface="Baoli SC"/>
                <a:cs typeface="宋体" panose="02010600030101010101" pitchFamily="2" charset="-122"/>
              </a:rPr>
              <a:t>工程总承包／</a:t>
            </a:r>
            <a:r>
              <a:rPr lang="en-US" altLang="zh-CN" sz="2400" b="1" kern="1200" dirty="0">
                <a:solidFill>
                  <a:schemeClr val="tx2"/>
                </a:solidFill>
                <a:latin typeface="宋体" panose="02010600030101010101" pitchFamily="2" charset="-122"/>
                <a:ea typeface="Baoli SC"/>
                <a:cs typeface="宋体" panose="02010600030101010101" pitchFamily="2" charset="-122"/>
              </a:rPr>
              <a:t>EPC</a:t>
            </a:r>
            <a:r>
              <a:rPr lang="zh-CN" altLang="en-US" sz="2400" b="1" kern="1200" dirty="0">
                <a:solidFill>
                  <a:schemeClr val="tx2"/>
                </a:solidFill>
                <a:latin typeface="宋体" panose="02010600030101010101" pitchFamily="2" charset="-122"/>
                <a:ea typeface="Baoli SC"/>
                <a:cs typeface="宋体" panose="02010600030101010101" pitchFamily="2" charset="-122"/>
              </a:rPr>
              <a:t>项目与合同风险管理</a:t>
            </a:r>
            <a:endParaRPr lang="en-US" altLang="zh-CN" sz="2400" b="1" kern="1200" dirty="0">
              <a:solidFill>
                <a:schemeClr val="tx2"/>
              </a:solidFill>
              <a:latin typeface="宋体" panose="02010600030101010101" pitchFamily="2" charset="-122"/>
              <a:ea typeface="Baoli SC"/>
              <a:cs typeface="宋体" panose="02010600030101010101" pitchFamily="2" charset="-122"/>
            </a:endParaRPr>
          </a:p>
          <a:p>
            <a:pPr algn="just">
              <a:buClrTx/>
              <a:buSzTx/>
            </a:pPr>
            <a:endParaRPr lang="en-US" altLang="zh-CN" kern="1200" dirty="0">
              <a:latin typeface="+mn-lt"/>
              <a:ea typeface="+mn-ea"/>
              <a:cs typeface="宋体" panose="02010600030101010101" pitchFamily="2" charset="-122"/>
            </a:endParaRPr>
          </a:p>
          <a:p>
            <a:pPr>
              <a:buClrTx/>
              <a:buSzTx/>
            </a:pPr>
            <a:endParaRPr lang="zh-CN" altLang="en-US" kern="1200" dirty="0">
              <a:latin typeface="+mn-lt"/>
              <a:ea typeface="+mn-ea"/>
              <a:cs typeface="宋体" panose="02010600030101010101" pitchFamily="2" charset="-122"/>
            </a:endParaRPr>
          </a:p>
        </p:txBody>
      </p:sp>
      <p:sp>
        <p:nvSpPr>
          <p:cNvPr id="79876" name="内容占位符 2"/>
          <p:cNvSpPr>
            <a:spLocks noGrp="1"/>
          </p:cNvSpPr>
          <p:nvPr>
            <p:ph sz="half" idx="2"/>
          </p:nvPr>
        </p:nvSpPr>
        <p:spPr>
          <a:xfrm>
            <a:off x="3708400" y="1600200"/>
            <a:ext cx="4978400" cy="4565650"/>
          </a:xfrm>
          <a:ln/>
        </p:spPr>
        <p:txBody>
          <a:bodyPr vert="horz" wrap="square" lIns="91440" tIns="45720" rIns="91440" bIns="45720" anchor="t"/>
          <a:p>
            <a:pPr>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工程总承包</a:t>
            </a:r>
            <a:r>
              <a:rPr lang="en-US" altLang="zh-CN" sz="2000" b="1" kern="1200" dirty="0">
                <a:solidFill>
                  <a:schemeClr val="tx2"/>
                </a:solidFill>
                <a:latin typeface="宋体" panose="02010600030101010101" pitchFamily="2" charset="-122"/>
                <a:ea typeface="Baoli SC"/>
                <a:cs typeface="宋体" panose="02010600030101010101" pitchFamily="2" charset="-122"/>
              </a:rPr>
              <a:t>/EPC</a:t>
            </a:r>
            <a:r>
              <a:rPr lang="zh-CN" altLang="en-US" sz="2000" b="1" kern="1200" dirty="0">
                <a:solidFill>
                  <a:schemeClr val="tx2"/>
                </a:solidFill>
                <a:latin typeface="宋体" panose="02010600030101010101" pitchFamily="2" charset="-122"/>
                <a:ea typeface="Baoli SC"/>
                <a:cs typeface="宋体" panose="02010600030101010101" pitchFamily="2" charset="-122"/>
              </a:rPr>
              <a:t>项目</a:t>
            </a:r>
            <a:r>
              <a:rPr lang="zh-CN" altLang="en-US" sz="2000" b="1" u="sng" kern="1200" dirty="0">
                <a:solidFill>
                  <a:srgbClr val="FF0000"/>
                </a:solidFill>
                <a:latin typeface="宋体" panose="02010600030101010101" pitchFamily="2" charset="-122"/>
                <a:ea typeface="Baoli SC"/>
                <a:cs typeface="宋体" panose="02010600030101010101" pitchFamily="2" charset="-122"/>
              </a:rPr>
              <a:t>投标报价</a:t>
            </a:r>
            <a:r>
              <a:rPr lang="zh-CN" altLang="en-US" sz="2000" b="1" kern="1200" dirty="0">
                <a:solidFill>
                  <a:schemeClr val="tx2"/>
                </a:solidFill>
                <a:latin typeface="宋体" panose="02010600030101010101" pitchFamily="2" charset="-122"/>
                <a:ea typeface="Baoli SC"/>
                <a:cs typeface="宋体" panose="02010600030101010101" pitchFamily="2" charset="-122"/>
              </a:rPr>
              <a:t>风险防范</a:t>
            </a:r>
            <a:endParaRPr lang="zh-CN" altLang="en-US"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合同</a:t>
            </a:r>
            <a:r>
              <a:rPr lang="zh-CN" altLang="en-US" sz="2000" b="1" u="sng" kern="1200" dirty="0">
                <a:solidFill>
                  <a:srgbClr val="FF0000"/>
                </a:solidFill>
                <a:latin typeface="宋体" panose="02010600030101010101" pitchFamily="2" charset="-122"/>
                <a:ea typeface="Baoli SC"/>
                <a:cs typeface="宋体" panose="02010600030101010101" pitchFamily="2" charset="-122"/>
              </a:rPr>
              <a:t>工作范围</a:t>
            </a:r>
            <a:r>
              <a:rPr lang="zh-CN" altLang="en-US" sz="2000" b="1" kern="1200" dirty="0">
                <a:solidFill>
                  <a:schemeClr val="tx2"/>
                </a:solidFill>
                <a:latin typeface="宋体" panose="02010600030101010101" pitchFamily="2" charset="-122"/>
                <a:ea typeface="Baoli SC"/>
                <a:cs typeface="宋体" panose="02010600030101010101" pitchFamily="2" charset="-122"/>
              </a:rPr>
              <a:t>的风险</a:t>
            </a:r>
            <a:endParaRPr lang="en-US" altLang="zh-CN"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不可预见</a:t>
            </a:r>
            <a:r>
              <a:rPr lang="zh-CN" altLang="en-US" sz="2000" b="1" u="sng" kern="1200" dirty="0">
                <a:solidFill>
                  <a:srgbClr val="FF0000"/>
                </a:solidFill>
                <a:latin typeface="宋体" panose="02010600030101010101" pitchFamily="2" charset="-122"/>
                <a:ea typeface="Baoli SC"/>
                <a:cs typeface="宋体" panose="02010600030101010101" pitchFamily="2" charset="-122"/>
              </a:rPr>
              <a:t>地下条件</a:t>
            </a:r>
            <a:r>
              <a:rPr lang="zh-CN" altLang="en-US" sz="2000" b="1" kern="1200" dirty="0">
                <a:solidFill>
                  <a:schemeClr val="tx2"/>
                </a:solidFill>
                <a:latin typeface="宋体" panose="02010600030101010101" pitchFamily="2" charset="-122"/>
                <a:ea typeface="Baoli SC"/>
                <a:cs typeface="宋体" panose="02010600030101010101" pitchFamily="2" charset="-122"/>
              </a:rPr>
              <a:t>风险</a:t>
            </a:r>
            <a:endParaRPr lang="zh-CN" altLang="en-US"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工程</a:t>
            </a:r>
            <a:r>
              <a:rPr lang="zh-CN" altLang="en-US" sz="2000" b="1" u="sng" kern="1200" dirty="0">
                <a:solidFill>
                  <a:srgbClr val="FF0000"/>
                </a:solidFill>
                <a:latin typeface="宋体" panose="02010600030101010101" pitchFamily="2" charset="-122"/>
                <a:ea typeface="Baoli SC"/>
                <a:cs typeface="宋体" panose="02010600030101010101" pitchFamily="2" charset="-122"/>
              </a:rPr>
              <a:t>设计</a:t>
            </a:r>
            <a:r>
              <a:rPr lang="zh-CN" altLang="en-US" sz="2000" b="1" kern="1200" dirty="0">
                <a:solidFill>
                  <a:schemeClr val="tx2"/>
                </a:solidFill>
                <a:latin typeface="宋体" panose="02010600030101010101" pitchFamily="2" charset="-122"/>
                <a:ea typeface="Baoli SC"/>
                <a:cs typeface="宋体" panose="02010600030101010101" pitchFamily="2" charset="-122"/>
              </a:rPr>
              <a:t>风险</a:t>
            </a:r>
            <a:endParaRPr lang="zh-CN" altLang="en-US"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工程</a:t>
            </a:r>
            <a:r>
              <a:rPr lang="zh-CN" altLang="en-US" sz="2000" b="1" u="sng" kern="1200" dirty="0">
                <a:solidFill>
                  <a:srgbClr val="FF0000"/>
                </a:solidFill>
                <a:latin typeface="宋体" panose="02010600030101010101" pitchFamily="2" charset="-122"/>
                <a:ea typeface="Baoli SC"/>
                <a:cs typeface="宋体" panose="02010600030101010101" pitchFamily="2" charset="-122"/>
              </a:rPr>
              <a:t>质量</a:t>
            </a:r>
            <a:r>
              <a:rPr lang="zh-CN" altLang="en-US" sz="2000" b="1" kern="1200" dirty="0">
                <a:solidFill>
                  <a:schemeClr val="tx2"/>
                </a:solidFill>
                <a:latin typeface="宋体" panose="02010600030101010101" pitchFamily="2" charset="-122"/>
                <a:ea typeface="Baoli SC"/>
                <a:cs typeface="宋体" panose="02010600030101010101" pitchFamily="2" charset="-122"/>
              </a:rPr>
              <a:t>风险</a:t>
            </a:r>
            <a:endParaRPr lang="en-US" altLang="zh-CN"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工程</a:t>
            </a:r>
            <a:r>
              <a:rPr lang="zh-CN" altLang="en-US" sz="2000" b="1" u="sng" kern="1200" dirty="0">
                <a:solidFill>
                  <a:srgbClr val="FF0000"/>
                </a:solidFill>
                <a:latin typeface="宋体" panose="02010600030101010101" pitchFamily="2" charset="-122"/>
                <a:ea typeface="Baoli SC"/>
                <a:cs typeface="宋体" panose="02010600030101010101" pitchFamily="2" charset="-122"/>
              </a:rPr>
              <a:t>变更与索赔</a:t>
            </a:r>
            <a:r>
              <a:rPr lang="zh-CN" altLang="en-US" sz="2000" b="1" kern="1200" dirty="0">
                <a:solidFill>
                  <a:schemeClr val="tx2"/>
                </a:solidFill>
                <a:latin typeface="宋体" panose="02010600030101010101" pitchFamily="2" charset="-122"/>
                <a:ea typeface="Baoli SC"/>
                <a:cs typeface="宋体" panose="02010600030101010101" pitchFamily="2" charset="-122"/>
              </a:rPr>
              <a:t>风险</a:t>
            </a:r>
            <a:endParaRPr lang="en-US" altLang="zh-CN"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合同</a:t>
            </a:r>
            <a:r>
              <a:rPr lang="zh-CN" altLang="en-US" sz="2000" b="1" u="sng" kern="1200" dirty="0">
                <a:solidFill>
                  <a:srgbClr val="FF0000"/>
                </a:solidFill>
                <a:latin typeface="宋体" panose="02010600030101010101" pitchFamily="2" charset="-122"/>
                <a:ea typeface="Baoli SC"/>
                <a:cs typeface="宋体" panose="02010600030101010101" pitchFamily="2" charset="-122"/>
              </a:rPr>
              <a:t>价款与支付</a:t>
            </a:r>
            <a:r>
              <a:rPr lang="zh-CN" altLang="en-US" sz="2000" b="1" kern="1200" dirty="0">
                <a:solidFill>
                  <a:schemeClr val="tx2"/>
                </a:solidFill>
                <a:latin typeface="宋体" panose="02010600030101010101" pitchFamily="2" charset="-122"/>
                <a:ea typeface="Baoli SC"/>
                <a:cs typeface="宋体" panose="02010600030101010101" pitchFamily="2" charset="-122"/>
              </a:rPr>
              <a:t>风险</a:t>
            </a:r>
            <a:endParaRPr lang="en-US" altLang="zh-CN" sz="2000" b="1" kern="1200" dirty="0">
              <a:solidFill>
                <a:schemeClr val="tx2"/>
              </a:solidFill>
              <a:latin typeface="宋体" panose="02010600030101010101" pitchFamily="2" charset="-122"/>
              <a:ea typeface="Baoli SC"/>
              <a:cs typeface="宋体" panose="02010600030101010101" pitchFamily="2" charset="-122"/>
            </a:endParaRPr>
          </a:p>
          <a:p>
            <a:pPr eaLnBrk="1" hangingPunct="1">
              <a:lnSpc>
                <a:spcPct val="150000"/>
              </a:lnSpc>
              <a:buClrTx/>
              <a:buSzTx/>
            </a:pPr>
            <a:r>
              <a:rPr lang="zh-CN" altLang="en-US" sz="2000" b="1" kern="1200" dirty="0">
                <a:solidFill>
                  <a:schemeClr val="tx2"/>
                </a:solidFill>
                <a:latin typeface="宋体" panose="02010600030101010101" pitchFamily="2" charset="-122"/>
                <a:ea typeface="Baoli SC"/>
                <a:cs typeface="宋体" panose="02010600030101010101" pitchFamily="2" charset="-122"/>
              </a:rPr>
              <a:t>合同竣工</a:t>
            </a:r>
            <a:r>
              <a:rPr lang="zh-CN" altLang="en-US" sz="2000" b="1" u="sng" kern="1200" dirty="0">
                <a:solidFill>
                  <a:srgbClr val="FF0000"/>
                </a:solidFill>
                <a:latin typeface="宋体" panose="02010600030101010101" pitchFamily="2" charset="-122"/>
                <a:ea typeface="Baoli SC"/>
                <a:cs typeface="宋体" panose="02010600030101010101" pitchFamily="2" charset="-122"/>
              </a:rPr>
              <a:t>验收与结算</a:t>
            </a:r>
            <a:r>
              <a:rPr lang="zh-CN" altLang="en-US" sz="2000" b="1" kern="1200" dirty="0">
                <a:solidFill>
                  <a:schemeClr val="tx2"/>
                </a:solidFill>
                <a:latin typeface="宋体" panose="02010600030101010101" pitchFamily="2" charset="-122"/>
                <a:ea typeface="Baoli SC"/>
                <a:cs typeface="宋体" panose="02010600030101010101" pitchFamily="2" charset="-122"/>
              </a:rPr>
              <a:t>风险等</a:t>
            </a:r>
            <a:endParaRPr lang="en-US" altLang="zh-CN" sz="2000" b="1" kern="1200" dirty="0">
              <a:solidFill>
                <a:schemeClr val="tx2"/>
              </a:solidFill>
              <a:latin typeface="宋体" panose="02010600030101010101" pitchFamily="2" charset="-122"/>
              <a:ea typeface="Baoli SC"/>
              <a:cs typeface="宋体" panose="02010600030101010101" pitchFamily="2" charset="-122"/>
            </a:endParaRPr>
          </a:p>
          <a:p>
            <a:pPr>
              <a:buClrTx/>
              <a:buSzTx/>
            </a:pPr>
            <a:endParaRPr lang="zh-CN" altLang="en-US" kern="1200" dirty="0">
              <a:latin typeface="+mn-lt"/>
              <a:ea typeface="+mn-ea"/>
              <a:cs typeface="宋体" panose="02010600030101010101" pitchFamily="2" charset="-122"/>
            </a:endParaRPr>
          </a:p>
        </p:txBody>
      </p:sp>
      <p:sp>
        <p:nvSpPr>
          <p:cNvPr id="79877" name="灯片编号占位符 4"/>
          <p:cNvSpPr txBox="1">
            <a:spLocks noGrp="1"/>
          </p:cNvSpPr>
          <p:nvPr>
            <p:ph type="sldNum" sz="quarter" idx="12"/>
          </p:nvPr>
        </p:nvSpPr>
        <p:spPr>
          <a:noFill/>
          <a:ln>
            <a:noFill/>
          </a:ln>
        </p:spPr>
        <p:txBody>
          <a:bodyPr/>
          <a:p>
            <a:pPr marL="0" indent="0" algn="r" eaLnBrk="1" hangingPunct="1">
              <a:spcBef>
                <a:spcPct val="0"/>
              </a:spcBef>
              <a:buFontTx/>
              <a:buNone/>
            </a:pPr>
            <a:endParaRPr lang="zh-CN" altLang="en-US" sz="1200" dirty="0">
              <a:solidFill>
                <a:srgbClr val="898989"/>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标题 4"/>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80899"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b="1" dirty="0">
              <a:solidFill>
                <a:schemeClr val="tx2"/>
              </a:solidFill>
              <a:latin typeface="报隶-简" charset="-122"/>
              <a:ea typeface="报隶-简" charset="-122"/>
            </a:endParaRPr>
          </a:p>
          <a:p>
            <a:pPr marL="0" indent="0" algn="ctr" eaLnBrk="1" hangingPunct="1">
              <a:lnSpc>
                <a:spcPct val="150000"/>
              </a:lnSpc>
              <a:buNone/>
            </a:pPr>
            <a:r>
              <a:rPr lang="zh-CN" altLang="en-US" b="1" dirty="0">
                <a:solidFill>
                  <a:schemeClr val="tx2"/>
                </a:solidFill>
                <a:latin typeface="宋体" panose="02010600030101010101" pitchFamily="2" charset="-122"/>
                <a:ea typeface="报隶-简" charset="-122"/>
              </a:rPr>
              <a:t>工程总承包</a:t>
            </a:r>
            <a:r>
              <a:rPr lang="en-US" altLang="zh-CN" b="1" dirty="0">
                <a:solidFill>
                  <a:schemeClr val="tx2"/>
                </a:solidFill>
                <a:latin typeface="宋体" panose="02010600030101010101" pitchFamily="2" charset="-122"/>
                <a:ea typeface="报隶-简" charset="-122"/>
              </a:rPr>
              <a:t>/EPC</a:t>
            </a:r>
            <a:r>
              <a:rPr lang="zh-CN" altLang="en-US" b="1" dirty="0">
                <a:solidFill>
                  <a:schemeClr val="tx2"/>
                </a:solidFill>
                <a:latin typeface="宋体" panose="02010600030101010101" pitchFamily="2" charset="-122"/>
                <a:ea typeface="报隶-简" charset="-122"/>
              </a:rPr>
              <a:t>项目</a:t>
            </a:r>
            <a:r>
              <a:rPr lang="zh-CN" altLang="en-US" b="1" u="sng" dirty="0">
                <a:solidFill>
                  <a:srgbClr val="FF0000"/>
                </a:solidFill>
                <a:latin typeface="宋体" panose="02010600030101010101" pitchFamily="2" charset="-122"/>
                <a:ea typeface="报隶-简" charset="-122"/>
              </a:rPr>
              <a:t>投标报价</a:t>
            </a:r>
            <a:r>
              <a:rPr lang="zh-CN" altLang="en-US" b="1" dirty="0">
                <a:solidFill>
                  <a:schemeClr val="tx2"/>
                </a:solidFill>
                <a:latin typeface="宋体" panose="02010600030101010101" pitchFamily="2" charset="-122"/>
                <a:ea typeface="报隶-简" charset="-122"/>
              </a:rPr>
              <a:t>风险防范</a:t>
            </a:r>
            <a:endParaRPr lang="zh-CN" altLang="en-US" b="1" dirty="0">
              <a:solidFill>
                <a:schemeClr val="tx2"/>
              </a:solidFill>
              <a:latin typeface="宋体" panose="02010600030101010101" pitchFamily="2" charset="-122"/>
              <a:ea typeface="报隶-简" charset="-122"/>
            </a:endParaRPr>
          </a:p>
        </p:txBody>
      </p:sp>
      <p:sp>
        <p:nvSpPr>
          <p:cNvPr id="80900"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3489" name="内容占位符 63488"/>
          <p:cNvGraphicFramePr>
            <a:graphicFrameLocks noGrp="1"/>
          </p:cNvGraphicFramePr>
          <p:nvPr>
            <p:ph idx="1"/>
          </p:nvPr>
        </p:nvGraphicFramePr>
        <p:xfrm>
          <a:off x="0" y="22225"/>
          <a:ext cx="9150350" cy="6835775"/>
        </p:xfrm>
        <a:graphic>
          <a:graphicData uri="http://schemas.openxmlformats.org/drawingml/2006/table">
            <a:tbl>
              <a:tblPr/>
              <a:tblGrid>
                <a:gridCol w="4286250"/>
                <a:gridCol w="4864100"/>
              </a:tblGrid>
              <a:tr h="631825">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1</a:t>
                      </a:r>
                      <a:r>
                        <a:rPr kumimoji="0" lang="zh-CN" altLang="en-US" sz="18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 投标人投标报价的基础不同</a:t>
                      </a:r>
                      <a:endParaRPr kumimoji="0" lang="en-US" altLang="zh-CN" sz="1800" b="1"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标准施工招标文件</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2007</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版）</a:t>
                      </a:r>
                      <a:endPar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标准设计施工总承包招标文件</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2012</a:t>
                      </a:r>
                      <a:r>
                        <a:rPr kumimoji="0" lang="zh-CN" altLang="en-US"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版）</a:t>
                      </a:r>
                      <a:endParaRPr kumimoji="0" lang="en-US" altLang="zh-CN" sz="1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493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招标公告    （公开招标）</a:t>
                      </a:r>
                      <a:endParaRPr kumimoji="0" lang="en-US" altLang="zh-CN"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      投标邀请书（邀请招标）</a:t>
                      </a:r>
                      <a:endParaRPr kumimoji="0" lang="en-US" altLang="zh-CN"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招标公告    （公开招标）</a:t>
                      </a:r>
                      <a:endParaRPr kumimoji="0" lang="en-US" altLang="zh-CN"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       投标邀请书（邀请招标）</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投标人须知</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投标人须知</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评标办法</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评标办法</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合同条款及格式</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合同条款及格式</a:t>
                      </a:r>
                      <a:endPar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5</a:t>
                      </a:r>
                      <a:r>
                        <a:rPr kumimoji="0" lang="zh-CN" altLang="en-US"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、工程量清单</a:t>
                      </a:r>
                      <a:endParaRPr kumimoji="0" lang="zh-CN" altLang="en-US" sz="1800" b="0" i="0" u="none" strike="noStrike" cap="none" normalizeH="0" baseline="0" smtClean="0">
                        <a:ln>
                          <a:noFill/>
                        </a:ln>
                        <a:solidFill>
                          <a:srgbClr val="FF0000"/>
                        </a:solidFill>
                        <a:effectLst/>
                        <a:latin typeface="Calibri" panose="020F0502020204030204" pitchFamily="34" charset="0"/>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5</a:t>
                      </a:r>
                      <a:r>
                        <a:rPr kumimoji="0" lang="zh-CN" altLang="en-US"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FF0000"/>
                          </a:solidFill>
                          <a:effectLst/>
                          <a:latin typeface="Calibri" panose="020F0502020204030204" pitchFamily="34" charset="0"/>
                          <a:ea typeface="宋体" panose="02010600030101010101" pitchFamily="2" charset="-122"/>
                        </a:rPr>
                        <a:t>发包人要求</a:t>
                      </a:r>
                      <a:endPar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6</a:t>
                      </a:r>
                      <a:r>
                        <a:rPr kumimoji="0" lang="zh-CN" altLang="en-US"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、图纸</a:t>
                      </a:r>
                      <a:endPar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6</a:t>
                      </a:r>
                      <a:r>
                        <a:rPr kumimoji="0" lang="zh-CN" altLang="en-US"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、发包人提供的资料</a:t>
                      </a:r>
                      <a:endPar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7</a:t>
                      </a:r>
                      <a:r>
                        <a:rPr kumimoji="0" lang="zh-CN" altLang="en-US"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rPr>
                        <a:t>、技术标准和要求</a:t>
                      </a:r>
                      <a:endPar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endParaRPr kumimoji="0" lang="en-US" altLang="zh-CN" sz="1800" b="0" i="0" u="none" strike="noStrike" cap="none" normalizeH="0" baseline="0" smtClean="0">
                        <a:ln>
                          <a:noFill/>
                        </a:ln>
                        <a:solidFill>
                          <a:srgbClr val="FF0000"/>
                        </a:solidFill>
                        <a:effectLst/>
                        <a:latin typeface="宋体" panose="02010600030101010101" pitchFamily="2" charset="-122"/>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1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8</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投标文件格式</a:t>
                      </a:r>
                      <a:endPar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7</a:t>
                      </a: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r>
                        <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投标文件格式</a:t>
                      </a:r>
                      <a:endParaRPr kumimoji="0" lang="zh-CN" altLang="en-US" sz="18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txBody>
                  <a:tcPr marL="91434" marR="91434"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81956"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ln/>
        </p:spPr>
        <p:txBody>
          <a:bodyPr vert="horz" wrap="square" lIns="91440" tIns="45720" rIns="91440" bIns="45720" anchor="ctr"/>
          <a:p>
            <a:pPr eaLnBrk="1" hangingPunct="1"/>
            <a:r>
              <a:rPr lang="zh-CN" altLang="en-US" sz="2400" b="1" dirty="0">
                <a:solidFill>
                  <a:schemeClr val="tx2"/>
                </a:solidFill>
                <a:latin typeface="Baoli SC"/>
                <a:ea typeface="Baoli SC"/>
              </a:rPr>
              <a:t>建设工程案件司法解释二与</a:t>
            </a:r>
            <a:r>
              <a:rPr lang="en-US" altLang="zh-CN" sz="2400" b="1" dirty="0">
                <a:solidFill>
                  <a:schemeClr val="tx2"/>
                </a:solidFill>
                <a:latin typeface="Baoli SC"/>
                <a:ea typeface="Baoli SC"/>
              </a:rPr>
              <a:t>2017</a:t>
            </a:r>
            <a:r>
              <a:rPr lang="zh-CN" altLang="en-US" sz="2400" b="1" dirty="0">
                <a:solidFill>
                  <a:schemeClr val="tx2"/>
                </a:solidFill>
                <a:latin typeface="Baoli SC"/>
                <a:ea typeface="Baoli SC"/>
              </a:rPr>
              <a:t>版施工合同解读与适用</a:t>
            </a:r>
            <a:endParaRPr lang="zh-CN" altLang="en-US" sz="2400" dirty="0"/>
          </a:p>
        </p:txBody>
      </p:sp>
      <p:sp>
        <p:nvSpPr>
          <p:cNvPr id="9219" name="内容占位符 3"/>
          <p:cNvSpPr>
            <a:spLocks noGrp="1"/>
          </p:cNvSpPr>
          <p:nvPr>
            <p:ph sz="half" idx="1"/>
          </p:nvPr>
        </p:nvSpPr>
        <p:spPr>
          <a:ln/>
        </p:spPr>
        <p:txBody>
          <a:bodyPr vert="horz" wrap="square" lIns="91440" tIns="45720" rIns="91440" bIns="45720" anchor="t"/>
          <a:p>
            <a:pPr algn="just" eaLnBrk="1" hangingPunct="1">
              <a:lnSpc>
                <a:spcPct val="150000"/>
              </a:lnSpc>
              <a:buClrTx/>
              <a:buSzTx/>
            </a:pP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示范文本</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不是强制适用</a:t>
            </a:r>
            <a:endParaRPr lang="en-US" altLang="zh-CN" sz="2000" b="1" kern="1200" dirty="0">
              <a:latin typeface="宋体" panose="02010600030101010101" pitchFamily="2" charset="-122"/>
              <a:ea typeface="+mn-ea"/>
              <a:cs typeface="宋体" panose="02010600030101010101" pitchFamily="2" charset="-122"/>
            </a:endParaRPr>
          </a:p>
        </p:txBody>
      </p:sp>
      <p:sp>
        <p:nvSpPr>
          <p:cNvPr id="9220" name="内容占位符 1"/>
          <p:cNvSpPr>
            <a:spLocks noGrp="1"/>
          </p:cNvSpPr>
          <p:nvPr>
            <p:ph sz="half" idx="2"/>
          </p:nvPr>
        </p:nvSpPr>
        <p:spPr>
          <a:ln/>
        </p:spPr>
        <p:txBody>
          <a:bodyPr vert="horz" wrap="square" lIns="91440" tIns="45720" rIns="91440" bIns="45720" anchor="t"/>
          <a:p>
            <a:pPr algn="just" eaLnBrk="1" hangingPunct="1">
              <a:lnSpc>
                <a:spcPct val="150000"/>
              </a:lnSpc>
              <a:buClrTx/>
              <a:buSzTx/>
            </a:pP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示范文本</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的</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说明</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部分规定：</a:t>
            </a:r>
            <a:endParaRPr lang="en-US" altLang="zh-CN" sz="1600"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buNone/>
            </a:pPr>
            <a:r>
              <a:rPr lang="en-US" altLang="zh-CN" sz="1600" kern="1200" dirty="0">
                <a:latin typeface="宋体" panose="02010600030101010101" pitchFamily="2" charset="-122"/>
                <a:ea typeface="楷体" panose="02010609060101010101" pitchFamily="49" charset="-122"/>
                <a:cs typeface="宋体" panose="02010600030101010101" pitchFamily="2" charset="-122"/>
              </a:rPr>
              <a:t>    </a:t>
            </a:r>
            <a:r>
              <a:rPr lang="zh-CN" altLang="en-US"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a:t>
            </a:r>
            <a:r>
              <a:rPr lang="en-US" altLang="zh-CN"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a:t>
            </a:r>
            <a:r>
              <a:rPr lang="zh-CN" altLang="en-US"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示范文本</a:t>
            </a:r>
            <a:r>
              <a:rPr lang="en-US" altLang="zh-CN"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a:t>
            </a:r>
            <a:r>
              <a:rPr lang="zh-CN" altLang="en-US"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为非强制性使用文本”</a:t>
            </a:r>
            <a:r>
              <a:rPr lang="zh-CN" altLang="en-US" sz="1600" kern="1200" dirty="0">
                <a:latin typeface="宋体" panose="02010600030101010101" pitchFamily="2" charset="-122"/>
                <a:ea typeface="楷体" panose="02010609060101010101" pitchFamily="49" charset="-122"/>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是</a:t>
            </a:r>
            <a:r>
              <a:rPr lang="zh-CN" altLang="en-US" sz="1600" kern="1200" dirty="0">
                <a:latin typeface="宋体" panose="02010600030101010101" pitchFamily="2" charset="-122"/>
                <a:ea typeface="楷体" panose="02010609060101010101" pitchFamily="49" charset="-122"/>
                <a:cs typeface="宋体" panose="02010600030101010101" pitchFamily="2" charset="-122"/>
              </a:rPr>
              <a:t>“为了指导建设工程施工合同当事人的签约行为，维护合同当事人的合法权益”</a:t>
            </a:r>
            <a:r>
              <a:rPr lang="zh-CN" altLang="en-US" sz="1600" kern="1200" dirty="0">
                <a:latin typeface="宋体" panose="02010600030101010101" pitchFamily="2" charset="-122"/>
                <a:ea typeface="+mn-ea"/>
                <a:cs typeface="宋体" panose="02010600030101010101" pitchFamily="2" charset="-122"/>
              </a:rPr>
              <a:t>制定。</a:t>
            </a:r>
            <a:endParaRPr lang="en-US" altLang="zh-CN" sz="1600" kern="1200" dirty="0">
              <a:latin typeface="宋体" panose="02010600030101010101" pitchFamily="2" charset="-122"/>
              <a:ea typeface="+mn-ea"/>
              <a:cs typeface="宋体" panose="02010600030101010101" pitchFamily="2" charset="-122"/>
            </a:endParaRPr>
          </a:p>
          <a:p>
            <a:pPr algn="just">
              <a:lnSpc>
                <a:spcPct val="150000"/>
              </a:lnSpc>
              <a:buClrTx/>
              <a:buSzTx/>
            </a:pPr>
            <a:r>
              <a:rPr lang="en-US" altLang="zh-CN" sz="1600" kern="1200" dirty="0">
                <a:latin typeface="宋体" panose="02010600030101010101" pitchFamily="2" charset="-122"/>
                <a:ea typeface="+mn-ea"/>
                <a:cs typeface="宋体" panose="02010600030101010101" pitchFamily="2" charset="-122"/>
              </a:rPr>
              <a:t>2011</a:t>
            </a:r>
            <a:r>
              <a:rPr lang="zh-CN" altLang="en-US" sz="1600" kern="1200" dirty="0">
                <a:latin typeface="宋体" panose="02010600030101010101" pitchFamily="2" charset="-122"/>
                <a:ea typeface="+mn-ea"/>
                <a:cs typeface="宋体" panose="02010600030101010101" pitchFamily="2" charset="-122"/>
              </a:rPr>
              <a:t>年</a:t>
            </a:r>
            <a:r>
              <a:rPr lang="en-US" altLang="zh-CN" sz="1600" kern="1200" dirty="0">
                <a:latin typeface="宋体" panose="02010600030101010101" pitchFamily="2" charset="-122"/>
                <a:ea typeface="+mn-ea"/>
                <a:cs typeface="宋体" panose="02010600030101010101" pitchFamily="2" charset="-122"/>
              </a:rPr>
              <a:t>11</a:t>
            </a:r>
            <a:r>
              <a:rPr lang="zh-CN" altLang="en-US" sz="1600" kern="1200" dirty="0">
                <a:latin typeface="宋体" panose="02010600030101010101" pitchFamily="2" charset="-122"/>
                <a:ea typeface="+mn-ea"/>
                <a:cs typeface="宋体" panose="02010600030101010101" pitchFamily="2" charset="-122"/>
              </a:rPr>
              <a:t>月</a:t>
            </a:r>
            <a:r>
              <a:rPr lang="en-US" altLang="zh-CN" sz="1600" kern="1200" dirty="0">
                <a:latin typeface="宋体" panose="02010600030101010101" pitchFamily="2" charset="-122"/>
                <a:ea typeface="+mn-ea"/>
                <a:cs typeface="宋体" panose="02010600030101010101" pitchFamily="2" charset="-122"/>
              </a:rPr>
              <a:t>20</a:t>
            </a:r>
            <a:r>
              <a:rPr lang="zh-CN" altLang="en-US" sz="1600" kern="1200" dirty="0">
                <a:latin typeface="宋体" panose="02010600030101010101" pitchFamily="2" charset="-122"/>
                <a:ea typeface="+mn-ea"/>
                <a:cs typeface="宋体" panose="02010600030101010101" pitchFamily="2" charset="-122"/>
              </a:rPr>
              <a:t>日颁布的</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招标投标实施条例</a:t>
            </a:r>
            <a:r>
              <a:rPr lang="en-US" altLang="zh-CN" sz="1600" kern="1200" dirty="0">
                <a:latin typeface="宋体" panose="02010600030101010101" pitchFamily="2" charset="-122"/>
                <a:ea typeface="+mn-ea"/>
                <a:cs typeface="宋体" panose="02010600030101010101" pitchFamily="2" charset="-122"/>
              </a:rPr>
              <a:t>》</a:t>
            </a:r>
            <a:r>
              <a:rPr lang="zh-CN" altLang="en-US" sz="1600" kern="1200" dirty="0">
                <a:latin typeface="宋体" panose="02010600030101010101" pitchFamily="2" charset="-122"/>
                <a:ea typeface="+mn-ea"/>
                <a:cs typeface="宋体" panose="02010600030101010101" pitchFamily="2" charset="-122"/>
              </a:rPr>
              <a:t>第</a:t>
            </a:r>
            <a:r>
              <a:rPr lang="en-US" altLang="zh-CN" sz="1600" kern="1200" dirty="0">
                <a:latin typeface="宋体" panose="02010600030101010101" pitchFamily="2" charset="-122"/>
                <a:ea typeface="+mn-ea"/>
                <a:cs typeface="宋体" panose="02010600030101010101" pitchFamily="2" charset="-122"/>
              </a:rPr>
              <a:t>15</a:t>
            </a:r>
            <a:r>
              <a:rPr lang="zh-CN" altLang="en-US" sz="1600" kern="1200" dirty="0">
                <a:latin typeface="宋体" panose="02010600030101010101" pitchFamily="2" charset="-122"/>
                <a:ea typeface="+mn-ea"/>
                <a:cs typeface="宋体" panose="02010600030101010101" pitchFamily="2" charset="-122"/>
              </a:rPr>
              <a:t>条第</a:t>
            </a:r>
            <a:r>
              <a:rPr lang="en-US" altLang="zh-CN" sz="1600" kern="1200" dirty="0">
                <a:latin typeface="宋体" panose="02010600030101010101" pitchFamily="2" charset="-122"/>
                <a:ea typeface="+mn-ea"/>
                <a:cs typeface="宋体" panose="02010600030101010101" pitchFamily="2" charset="-122"/>
              </a:rPr>
              <a:t>4</a:t>
            </a:r>
            <a:r>
              <a:rPr lang="zh-CN" altLang="en-US" sz="1600" kern="1200" dirty="0">
                <a:latin typeface="宋体" panose="02010600030101010101" pitchFamily="2" charset="-122"/>
                <a:ea typeface="+mn-ea"/>
                <a:cs typeface="宋体" panose="02010600030101010101" pitchFamily="2" charset="-122"/>
              </a:rPr>
              <a:t>款规定：</a:t>
            </a:r>
            <a:endParaRPr lang="en-US" altLang="zh-CN" sz="1600" kern="1200" dirty="0">
              <a:latin typeface="宋体" panose="02010600030101010101" pitchFamily="2" charset="-122"/>
              <a:ea typeface="+mn-ea"/>
              <a:cs typeface="宋体" panose="02010600030101010101" pitchFamily="2" charset="-122"/>
            </a:endParaRPr>
          </a:p>
          <a:p>
            <a:pPr algn="just">
              <a:lnSpc>
                <a:spcPct val="150000"/>
              </a:lnSpc>
              <a:buClrTx/>
              <a:buSzTx/>
              <a:buNone/>
            </a:pPr>
            <a:r>
              <a:rPr lang="en-US" altLang="zh-CN" sz="1600" kern="1200" dirty="0">
                <a:solidFill>
                  <a:srgbClr val="FF0000"/>
                </a:solidFill>
                <a:latin typeface="宋体" panose="02010600030101010101" pitchFamily="2" charset="-122"/>
                <a:ea typeface="楷体" panose="02010609060101010101" pitchFamily="49" charset="-122"/>
                <a:cs typeface="宋体" panose="02010600030101010101" pitchFamily="2" charset="-122"/>
              </a:rPr>
              <a:t>   </a:t>
            </a:r>
            <a:r>
              <a:rPr lang="zh-CN" altLang="en-US" sz="1600" kern="1200" dirty="0">
                <a:solidFill>
                  <a:srgbClr val="FF0000"/>
                </a:solidFill>
                <a:latin typeface="宋体" panose="02010600030101010101" pitchFamily="2" charset="-122"/>
                <a:ea typeface="楷体" panose="02010609060101010101" pitchFamily="49" charset="-122"/>
                <a:cs typeface="宋体" panose="02010600030101010101" pitchFamily="2" charset="-122"/>
              </a:rPr>
              <a:t>“</a:t>
            </a:r>
            <a:r>
              <a:rPr lang="zh-CN" altLang="en-US" sz="1600" u="sng" kern="1200" dirty="0">
                <a:solidFill>
                  <a:srgbClr val="FF0000"/>
                </a:solidFill>
                <a:latin typeface="宋体" panose="02010600030101010101" pitchFamily="2" charset="-122"/>
                <a:ea typeface="楷体" panose="02010609060101010101" pitchFamily="49" charset="-122"/>
                <a:cs typeface="宋体" panose="02010600030101010101" pitchFamily="2" charset="-122"/>
              </a:rPr>
              <a:t>编制依法必须进行招标的项目的资格预审文件和招标文件，应当使用国务院发展改革部门会同有关行政监督部门制定的标准文本。</a:t>
            </a:r>
            <a:r>
              <a:rPr lang="zh-CN" altLang="en-US" sz="1600" kern="1200" dirty="0">
                <a:solidFill>
                  <a:srgbClr val="FF0000"/>
                </a:solidFill>
                <a:latin typeface="宋体" panose="02010600030101010101" pitchFamily="2" charset="-122"/>
                <a:ea typeface="楷体" panose="02010609060101010101" pitchFamily="49" charset="-122"/>
                <a:cs typeface="宋体" panose="02010600030101010101" pitchFamily="2" charset="-122"/>
              </a:rPr>
              <a:t>”</a:t>
            </a:r>
            <a:endParaRPr lang="en-US" altLang="zh-CN" sz="1600" kern="1200" dirty="0">
              <a:latin typeface="宋体" panose="02010600030101010101" pitchFamily="2" charset="-122"/>
              <a:ea typeface="+mn-ea"/>
              <a:cs typeface="宋体" panose="02010600030101010101" pitchFamily="2" charset="-122"/>
            </a:endParaRPr>
          </a:p>
        </p:txBody>
      </p:sp>
      <p:sp>
        <p:nvSpPr>
          <p:cNvPr id="9221" name="灯片编号占位符 4"/>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4"/>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82947" name="副标题 5"/>
          <p:cNvSpPr>
            <a:spLocks noGrp="1"/>
          </p:cNvSpPr>
          <p:nvPr>
            <p:ph idx="1"/>
          </p:nvPr>
        </p:nvSpPr>
        <p:spPr>
          <a:ln/>
        </p:spPr>
        <p:txBody>
          <a:bodyPr vert="horz" wrap="square" lIns="91440" tIns="45720" rIns="91440" bIns="45720" anchor="t"/>
          <a:p>
            <a:pPr algn="ctr" eaLnBrk="1" hangingPunct="1">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buNone/>
            </a:pPr>
            <a:endParaRPr lang="en-US" altLang="zh-CN" b="1" dirty="0">
              <a:solidFill>
                <a:schemeClr val="tx2"/>
              </a:solidFill>
              <a:latin typeface="隶书" panose="02010509060101010101" pitchFamily="49" charset="-122"/>
              <a:ea typeface="隶书" panose="02010509060101010101" pitchFamily="49" charset="-122"/>
            </a:endParaRPr>
          </a:p>
          <a:p>
            <a:pPr algn="ctr" eaLnBrk="1" hangingPunct="1">
              <a:buNone/>
            </a:pPr>
            <a:r>
              <a:rPr lang="en-US" altLang="zh-CN" b="1" dirty="0">
                <a:solidFill>
                  <a:schemeClr val="tx2"/>
                </a:solidFill>
                <a:latin typeface="宋体" panose="02010600030101010101" pitchFamily="2" charset="-122"/>
                <a:ea typeface="报隶-简" charset="-122"/>
              </a:rPr>
              <a:t>EPC</a:t>
            </a:r>
            <a:r>
              <a:rPr lang="zh-CN" altLang="en-US" b="1" dirty="0">
                <a:solidFill>
                  <a:schemeClr val="tx2"/>
                </a:solidFill>
                <a:latin typeface="宋体" panose="02010600030101010101" pitchFamily="2" charset="-122"/>
                <a:ea typeface="报隶-简" charset="-122"/>
              </a:rPr>
              <a:t>合同</a:t>
            </a:r>
            <a:r>
              <a:rPr lang="zh-CN" altLang="en-US" b="1" u="sng" dirty="0">
                <a:solidFill>
                  <a:srgbClr val="FF0000"/>
                </a:solidFill>
                <a:latin typeface="宋体" panose="02010600030101010101" pitchFamily="2" charset="-122"/>
                <a:ea typeface="报隶-简" charset="-122"/>
              </a:rPr>
              <a:t>工作范围</a:t>
            </a:r>
            <a:r>
              <a:rPr lang="zh-CN" altLang="en-US" b="1" dirty="0">
                <a:solidFill>
                  <a:schemeClr val="tx2"/>
                </a:solidFill>
                <a:latin typeface="宋体" panose="02010600030101010101" pitchFamily="2" charset="-122"/>
                <a:ea typeface="报隶-简" charset="-122"/>
              </a:rPr>
              <a:t>风险与防范对策</a:t>
            </a:r>
            <a:endParaRPr lang="zh-CN" altLang="en-US" b="1" dirty="0">
              <a:solidFill>
                <a:schemeClr val="tx2"/>
              </a:solidFill>
              <a:latin typeface="宋体" panose="02010600030101010101" pitchFamily="2" charset="-122"/>
              <a:ea typeface="报隶-简" charset="-122"/>
            </a:endParaRPr>
          </a:p>
        </p:txBody>
      </p:sp>
      <p:sp>
        <p:nvSpPr>
          <p:cNvPr id="82948"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83971" name="内容占位符 2"/>
          <p:cNvSpPr>
            <a:spLocks noGrp="1"/>
          </p:cNvSpPr>
          <p:nvPr>
            <p:ph sz="half" idx="1"/>
          </p:nvPr>
        </p:nvSpPr>
        <p:spPr>
          <a:xfrm>
            <a:off x="457200" y="1600200"/>
            <a:ext cx="2471738" cy="4525963"/>
          </a:xfrm>
          <a:ln/>
        </p:spPr>
        <p:txBody>
          <a:bodyPr vert="horz" wrap="square" lIns="91440" tIns="45720" rIns="91440" bIns="45720" anchor="t"/>
          <a:p>
            <a:pPr algn="just"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具体的工作范围</a:t>
            </a:r>
            <a:endParaRPr lang="en-US" altLang="zh-CN" sz="2000" b="1"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buNone/>
            </a:pPr>
            <a:r>
              <a:rPr lang="zh-CN" altLang="en-US" sz="2000" b="1" kern="1200" dirty="0">
                <a:latin typeface="宋体" panose="02010600030101010101" pitchFamily="2" charset="-122"/>
                <a:ea typeface="+mn-ea"/>
                <a:cs typeface="宋体" panose="02010600030101010101" pitchFamily="2" charset="-122"/>
              </a:rPr>
              <a:t>  </a:t>
            </a:r>
            <a:r>
              <a:rPr lang="zh-CN" altLang="en-US" sz="2000" kern="1200" dirty="0">
                <a:latin typeface="宋体" panose="02010600030101010101" pitchFamily="2" charset="-122"/>
                <a:ea typeface="+mn-ea"/>
                <a:cs typeface="宋体" panose="02010600030101010101" pitchFamily="2" charset="-122"/>
              </a:rPr>
              <a:t>（招标阶段）</a:t>
            </a:r>
            <a:endParaRPr lang="zh-CN" altLang="en-US" sz="2000" kern="1200" dirty="0">
              <a:latin typeface="宋体" panose="02010600030101010101" pitchFamily="2" charset="-122"/>
              <a:ea typeface="+mn-ea"/>
              <a:cs typeface="宋体" panose="02010600030101010101" pitchFamily="2" charset="-122"/>
            </a:endParaRPr>
          </a:p>
        </p:txBody>
      </p:sp>
      <p:sp>
        <p:nvSpPr>
          <p:cNvPr id="83972" name="内容占位符 3"/>
          <p:cNvSpPr>
            <a:spLocks noGrp="1"/>
          </p:cNvSpPr>
          <p:nvPr>
            <p:ph sz="half" idx="2"/>
          </p:nvPr>
        </p:nvSpPr>
        <p:spPr>
          <a:xfrm>
            <a:off x="3214688" y="1600200"/>
            <a:ext cx="5472112" cy="4525963"/>
          </a:xfrm>
          <a:ln/>
        </p:spPr>
        <p:txBody>
          <a:bodyPr vert="horz" wrap="square" lIns="91440" tIns="45720" rIns="91440" bIns="45720" anchor="t"/>
          <a:p>
            <a:pPr eaLnBrk="1" hangingPunct="1">
              <a:lnSpc>
                <a:spcPct val="150000"/>
              </a:lnSpc>
              <a:buClrTx/>
              <a:buSzTx/>
              <a:buFont typeface="Wingdings" panose="05000000000000000000" pitchFamily="2" charset="2"/>
              <a:buChar char="l"/>
            </a:pPr>
            <a:r>
              <a:rPr lang="zh-CN" altLang="en-US" sz="1700" b="1" kern="1200" dirty="0">
                <a:latin typeface="+mn-lt"/>
                <a:ea typeface="+mn-ea"/>
                <a:cs typeface="宋体" panose="02010600030101010101" pitchFamily="2" charset="-122"/>
              </a:rPr>
              <a:t>第</a:t>
            </a:r>
            <a:r>
              <a:rPr lang="en-US" altLang="zh-CN" sz="1700" b="1" kern="1200" dirty="0">
                <a:latin typeface="+mn-lt"/>
                <a:ea typeface="+mn-ea"/>
                <a:cs typeface="宋体" panose="02010600030101010101" pitchFamily="2" charset="-122"/>
              </a:rPr>
              <a:t>1</a:t>
            </a:r>
            <a:r>
              <a:rPr lang="zh-CN" altLang="en-US" sz="1700" b="1" kern="1200" dirty="0">
                <a:latin typeface="+mn-lt"/>
                <a:ea typeface="+mn-ea"/>
                <a:cs typeface="宋体" panose="02010600030101010101" pitchFamily="2" charset="-122"/>
              </a:rPr>
              <a:t>章</a:t>
            </a: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（项目名称）设计施工总承包招标公告</a:t>
            </a:r>
            <a:r>
              <a:rPr lang="en-US" altLang="zh-CN" sz="1700" b="1" kern="1200" dirty="0">
                <a:latin typeface="+mn-lt"/>
                <a:ea typeface="+mn-ea"/>
                <a:cs typeface="宋体" panose="02010600030101010101" pitchFamily="2" charset="-122"/>
              </a:rPr>
              <a:t>》</a:t>
            </a:r>
            <a:endParaRPr lang="zh-CN" altLang="en-US" sz="1700" b="1" kern="1200" dirty="0">
              <a:latin typeface="+mn-lt"/>
              <a:ea typeface="+mn-ea"/>
              <a:cs typeface="宋体" panose="02010600030101010101" pitchFamily="2" charset="-122"/>
            </a:endParaRPr>
          </a:p>
          <a:p>
            <a:pPr eaLnBrk="1" hangingPunct="1">
              <a:lnSpc>
                <a:spcPct val="150000"/>
              </a:lnSpc>
              <a:buClrTx/>
              <a:buSzTx/>
            </a:pPr>
            <a:r>
              <a:rPr lang="en-US" altLang="zh-CN" sz="1700" kern="1200" dirty="0">
                <a:solidFill>
                  <a:srgbClr val="FF0000"/>
                </a:solidFill>
                <a:latin typeface="+mn-lt"/>
                <a:ea typeface="+mn-ea"/>
                <a:cs typeface="宋体" panose="02010600030101010101" pitchFamily="2" charset="-122"/>
              </a:rPr>
              <a:t> </a:t>
            </a:r>
            <a:r>
              <a:rPr lang="en-US" altLang="zh-CN" sz="1700" b="1" kern="1200" dirty="0">
                <a:solidFill>
                  <a:srgbClr val="FF0000"/>
                </a:solidFill>
                <a:latin typeface="+mn-lt"/>
                <a:ea typeface="+mn-ea"/>
                <a:cs typeface="宋体" panose="02010600030101010101" pitchFamily="2" charset="-122"/>
              </a:rPr>
              <a:t>2. </a:t>
            </a:r>
            <a:r>
              <a:rPr lang="zh-CN" altLang="en-US" sz="1700" b="1" kern="1200" dirty="0">
                <a:solidFill>
                  <a:srgbClr val="FF0000"/>
                </a:solidFill>
                <a:latin typeface="+mn-lt"/>
                <a:ea typeface="+mn-ea"/>
                <a:cs typeface="宋体" panose="02010600030101010101" pitchFamily="2" charset="-122"/>
              </a:rPr>
              <a:t>项目概况与招标范围</a:t>
            </a:r>
            <a:endParaRPr lang="zh-CN" altLang="en-US" sz="1700" b="1" kern="1200" dirty="0">
              <a:solidFill>
                <a:srgbClr val="FF0000"/>
              </a:solidFill>
              <a:latin typeface="+mn-lt"/>
              <a:ea typeface="+mn-ea"/>
              <a:cs typeface="宋体" panose="02010600030101010101" pitchFamily="2" charset="-122"/>
            </a:endParaRPr>
          </a:p>
          <a:p>
            <a:pPr eaLnBrk="1" hangingPunct="1">
              <a:lnSpc>
                <a:spcPct val="150000"/>
              </a:lnSpc>
              <a:buClrTx/>
              <a:buSzTx/>
              <a:buNone/>
            </a:pPr>
            <a:r>
              <a:rPr lang="zh-CN" altLang="en-US" sz="1700" kern="1200" dirty="0">
                <a:latin typeface="+mn-lt"/>
                <a:ea typeface="+mn-ea"/>
                <a:cs typeface="宋体" panose="02010600030101010101" pitchFamily="2" charset="-122"/>
              </a:rPr>
              <a:t>　　</a:t>
            </a:r>
            <a:r>
              <a:rPr lang="en-US" altLang="zh-CN" sz="1700" u="sng" kern="1200" dirty="0">
                <a:latin typeface="+mn-lt"/>
                <a:ea typeface="+mn-ea"/>
                <a:cs typeface="宋体" panose="02010600030101010101" pitchFamily="2" charset="-122"/>
              </a:rPr>
              <a:t>                             </a:t>
            </a:r>
            <a:r>
              <a:rPr lang="zh-CN" altLang="en-US" sz="1700" kern="1200" dirty="0">
                <a:latin typeface="+mn-lt"/>
                <a:ea typeface="+mn-ea"/>
                <a:cs typeface="宋体" panose="02010600030101010101" pitchFamily="2" charset="-122"/>
              </a:rPr>
              <a:t>（说明本次招标项目的建设地点、规模、计划工期、招标范围等）。</a:t>
            </a:r>
            <a:endParaRPr lang="zh-CN" altLang="en-US" sz="1700" kern="1200" dirty="0">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50000"/>
              </a:lnSpc>
              <a:buClrTx/>
              <a:buSzTx/>
              <a:buFont typeface="Wingdings" panose="05000000000000000000" pitchFamily="2" charset="2"/>
              <a:buChar char="l"/>
            </a:pPr>
            <a:r>
              <a:rPr lang="zh-CN" altLang="en-US" sz="1700" b="1" kern="1200" dirty="0">
                <a:latin typeface="+mn-lt"/>
                <a:ea typeface="+mn-ea"/>
                <a:cs typeface="宋体" panose="02010600030101010101" pitchFamily="2" charset="-122"/>
              </a:rPr>
              <a:t>第</a:t>
            </a:r>
            <a:r>
              <a:rPr lang="en-US" altLang="zh-CN" sz="1700" b="1" kern="1200" dirty="0">
                <a:latin typeface="+mn-lt"/>
                <a:ea typeface="+mn-ea"/>
                <a:cs typeface="宋体" panose="02010600030101010101" pitchFamily="2" charset="-122"/>
              </a:rPr>
              <a:t>2</a:t>
            </a:r>
            <a:r>
              <a:rPr lang="zh-CN" altLang="en-US" sz="1700" b="1" kern="1200" dirty="0">
                <a:latin typeface="+mn-lt"/>
                <a:ea typeface="+mn-ea"/>
                <a:cs typeface="宋体" panose="02010600030101010101" pitchFamily="2" charset="-122"/>
              </a:rPr>
              <a:t>章</a:t>
            </a: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投标人须知</a:t>
            </a:r>
            <a:r>
              <a:rPr lang="en-US" altLang="zh-CN" sz="1700" b="1" kern="1200" dirty="0">
                <a:latin typeface="+mn-lt"/>
                <a:ea typeface="+mn-ea"/>
                <a:cs typeface="宋体" panose="02010600030101010101" pitchFamily="2" charset="-122"/>
              </a:rPr>
              <a:t>》</a:t>
            </a:r>
            <a:endParaRPr lang="en-US" altLang="zh-CN" sz="1700" b="1" kern="1200" dirty="0">
              <a:latin typeface="+mn-lt"/>
              <a:ea typeface="+mn-ea"/>
              <a:cs typeface="宋体" panose="02010600030101010101" pitchFamily="2" charset="-122"/>
            </a:endParaRPr>
          </a:p>
          <a:p>
            <a:pPr eaLnBrk="1" hangingPunct="1">
              <a:lnSpc>
                <a:spcPct val="150000"/>
              </a:lnSpc>
              <a:buClrTx/>
              <a:buSzTx/>
            </a:pPr>
            <a:r>
              <a:rPr lang="en-US" altLang="zh-CN" sz="1700" b="1" kern="1200" dirty="0">
                <a:latin typeface="+mn-lt"/>
                <a:ea typeface="+mn-ea"/>
                <a:cs typeface="宋体" panose="02010600030101010101" pitchFamily="2" charset="-122"/>
              </a:rPr>
              <a:t>1.3 </a:t>
            </a:r>
            <a:r>
              <a:rPr lang="zh-CN" altLang="en-US" sz="1700" b="1" kern="1200" dirty="0">
                <a:latin typeface="+mn-lt"/>
                <a:ea typeface="+mn-ea"/>
                <a:cs typeface="宋体" panose="02010600030101010101" pitchFamily="2" charset="-122"/>
              </a:rPr>
              <a:t>招标范围、计划工期和质量标准</a:t>
            </a:r>
            <a:endParaRPr lang="zh-CN" altLang="en-US" sz="1700" b="1" kern="1200" dirty="0">
              <a:latin typeface="+mn-lt"/>
              <a:ea typeface="+mn-ea"/>
              <a:cs typeface="宋体" panose="02010600030101010101" pitchFamily="2" charset="-122"/>
            </a:endParaRPr>
          </a:p>
          <a:p>
            <a:pPr eaLnBrk="1" hangingPunct="1">
              <a:lnSpc>
                <a:spcPct val="150000"/>
              </a:lnSpc>
              <a:buClrTx/>
              <a:buSzTx/>
              <a:buNone/>
            </a:pPr>
            <a:r>
              <a:rPr lang="en-US" altLang="zh-CN" sz="1700" kern="1200" dirty="0">
                <a:solidFill>
                  <a:srgbClr val="FF0000"/>
                </a:solidFill>
                <a:latin typeface="+mn-lt"/>
                <a:ea typeface="+mn-ea"/>
                <a:cs typeface="宋体" panose="02010600030101010101" pitchFamily="2" charset="-122"/>
              </a:rPr>
              <a:t>        1.3.1 </a:t>
            </a:r>
            <a:r>
              <a:rPr lang="zh-CN" altLang="en-US" sz="1700" kern="1200" dirty="0">
                <a:solidFill>
                  <a:srgbClr val="FF0000"/>
                </a:solidFill>
                <a:latin typeface="+mn-lt"/>
                <a:ea typeface="+mn-ea"/>
                <a:cs typeface="宋体" panose="02010600030101010101" pitchFamily="2" charset="-122"/>
              </a:rPr>
              <a:t>招标范围：见投标人须知前附表。</a:t>
            </a:r>
            <a:endParaRPr lang="zh-CN" altLang="en-US" sz="1700" kern="1200" dirty="0">
              <a:solidFill>
                <a:srgbClr val="FF0000"/>
              </a:solidFill>
              <a:latin typeface="+mn-lt"/>
              <a:ea typeface="+mn-ea"/>
              <a:cs typeface="宋体" panose="02010600030101010101" pitchFamily="2" charset="-122"/>
            </a:endParaRPr>
          </a:p>
          <a:p>
            <a:pPr eaLnBrk="1" hangingPunct="1">
              <a:lnSpc>
                <a:spcPct val="150000"/>
              </a:lnSpc>
              <a:buClrTx/>
              <a:buSzTx/>
              <a:buNone/>
            </a:pPr>
            <a:r>
              <a:rPr lang="en-US" altLang="zh-CN" sz="1700" kern="1200" dirty="0">
                <a:latin typeface="+mn-lt"/>
                <a:ea typeface="+mn-ea"/>
                <a:cs typeface="宋体" panose="02010600030101010101" pitchFamily="2" charset="-122"/>
              </a:rPr>
              <a:t>        1.3.2 </a:t>
            </a:r>
            <a:r>
              <a:rPr lang="zh-CN" altLang="en-US" sz="1700" kern="1200" dirty="0">
                <a:latin typeface="+mn-lt"/>
                <a:ea typeface="+mn-ea"/>
                <a:cs typeface="宋体" panose="02010600030101010101" pitchFamily="2" charset="-122"/>
              </a:rPr>
              <a:t>计划工期：见投标人须知前附表。</a:t>
            </a:r>
            <a:endParaRPr lang="zh-CN" altLang="en-US" sz="1700" kern="1200" dirty="0">
              <a:latin typeface="+mn-lt"/>
              <a:ea typeface="+mn-ea"/>
              <a:cs typeface="宋体" panose="02010600030101010101" pitchFamily="2" charset="-122"/>
            </a:endParaRPr>
          </a:p>
          <a:p>
            <a:pPr eaLnBrk="1" hangingPunct="1">
              <a:lnSpc>
                <a:spcPct val="150000"/>
              </a:lnSpc>
              <a:buClrTx/>
              <a:buSzTx/>
              <a:buNone/>
            </a:pPr>
            <a:r>
              <a:rPr lang="en-US" altLang="zh-CN" sz="1700" kern="1200" dirty="0">
                <a:latin typeface="+mn-lt"/>
                <a:ea typeface="+mn-ea"/>
                <a:cs typeface="宋体" panose="02010600030101010101" pitchFamily="2" charset="-122"/>
              </a:rPr>
              <a:t>        1.3.3 </a:t>
            </a:r>
            <a:r>
              <a:rPr lang="zh-CN" altLang="en-US" sz="1700" kern="1200" dirty="0">
                <a:latin typeface="+mn-lt"/>
                <a:ea typeface="+mn-ea"/>
                <a:cs typeface="宋体" panose="02010600030101010101" pitchFamily="2" charset="-122"/>
              </a:rPr>
              <a:t>质量标准：见投标人须知前附表。</a:t>
            </a:r>
            <a:endParaRPr lang="en-US" altLang="zh-CN" sz="1700" kern="1200" dirty="0">
              <a:latin typeface="+mn-lt"/>
              <a:ea typeface="+mn-ea"/>
              <a:cs typeface="宋体" panose="02010600030101010101" pitchFamily="2" charset="-122"/>
            </a:endParaRPr>
          </a:p>
          <a:p>
            <a:pPr eaLnBrk="1" hangingPunct="1">
              <a:lnSpc>
                <a:spcPct val="150000"/>
              </a:lnSpc>
              <a:buClrTx/>
              <a:buSzTx/>
              <a:buFont typeface="Wingdings" panose="05000000000000000000" pitchFamily="2" charset="2"/>
              <a:buChar char="l"/>
            </a:pPr>
            <a:r>
              <a:rPr lang="zh-CN" altLang="en-US" sz="1700" b="1" kern="1200" dirty="0">
                <a:latin typeface="+mn-lt"/>
                <a:ea typeface="+mn-ea"/>
                <a:cs typeface="宋体" panose="02010600030101010101" pitchFamily="2" charset="-122"/>
              </a:rPr>
              <a:t>第 </a:t>
            </a:r>
            <a:r>
              <a:rPr lang="en-US" altLang="zh-CN" sz="1700" b="1" kern="1200" dirty="0">
                <a:latin typeface="+mn-lt"/>
                <a:ea typeface="+mn-ea"/>
                <a:cs typeface="宋体" panose="02010600030101010101" pitchFamily="2" charset="-122"/>
              </a:rPr>
              <a:t>4</a:t>
            </a:r>
            <a:r>
              <a:rPr lang="zh-CN" altLang="en-US" sz="1700" b="1" kern="1200" dirty="0">
                <a:latin typeface="+mn-lt"/>
                <a:ea typeface="+mn-ea"/>
                <a:cs typeface="宋体" panose="02010600030101010101" pitchFamily="2" charset="-122"/>
              </a:rPr>
              <a:t>章</a:t>
            </a: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合同条款</a:t>
            </a: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及格式</a:t>
            </a:r>
            <a:endParaRPr lang="en-US" altLang="zh-CN" sz="1600" kern="1200" dirty="0">
              <a:latin typeface="+mn-lt"/>
              <a:ea typeface="+mn-ea"/>
              <a:cs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1"/>
          <p:cNvSpPr>
            <a:spLocks noGrp="1"/>
          </p:cNvSpPr>
          <p:nvPr>
            <p:ph type="title"/>
          </p:nvPr>
        </p:nvSpPr>
        <p:spPr>
          <a:xfrm>
            <a:off x="457200" y="142875"/>
            <a:ext cx="8229600" cy="714375"/>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84995" name="内容占位符 2"/>
          <p:cNvSpPr>
            <a:spLocks noGrp="1"/>
          </p:cNvSpPr>
          <p:nvPr>
            <p:ph sz="half" idx="1"/>
          </p:nvPr>
        </p:nvSpPr>
        <p:spPr>
          <a:xfrm>
            <a:off x="357188" y="928688"/>
            <a:ext cx="2357437" cy="5197475"/>
          </a:xfrm>
          <a:ln/>
        </p:spPr>
        <p:txBody>
          <a:bodyPr vert="horz" wrap="square" lIns="91440" tIns="45720" rIns="91440" bIns="45720" anchor="t"/>
          <a:p>
            <a:pPr algn="just"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具体的工作范围</a:t>
            </a:r>
            <a:endParaRPr lang="en-US" altLang="zh-CN" sz="2000" b="1" kern="1200" dirty="0">
              <a:latin typeface="宋体" panose="02010600030101010101" pitchFamily="2" charset="-122"/>
              <a:ea typeface="+mn-ea"/>
              <a:cs typeface="宋体" panose="02010600030101010101" pitchFamily="2" charset="-122"/>
            </a:endParaRPr>
          </a:p>
          <a:p>
            <a:pPr algn="just" eaLnBrk="1" hangingPunct="1">
              <a:lnSpc>
                <a:spcPct val="150000"/>
              </a:lnSpc>
              <a:buClrTx/>
              <a:buSzTx/>
              <a:buNone/>
            </a:pPr>
            <a:r>
              <a:rPr lang="zh-CN" altLang="en-US" sz="2000" b="1" kern="1200" dirty="0">
                <a:latin typeface="宋体" panose="02010600030101010101" pitchFamily="2" charset="-122"/>
                <a:ea typeface="+mn-ea"/>
                <a:cs typeface="宋体" panose="02010600030101010101" pitchFamily="2" charset="-122"/>
              </a:rPr>
              <a:t>  </a:t>
            </a:r>
            <a:r>
              <a:rPr lang="zh-CN" altLang="en-US" sz="2000" kern="1200" dirty="0">
                <a:latin typeface="宋体" panose="02010600030101010101" pitchFamily="2" charset="-122"/>
                <a:ea typeface="+mn-ea"/>
                <a:cs typeface="宋体" panose="02010600030101010101" pitchFamily="2" charset="-122"/>
              </a:rPr>
              <a:t>（招标阶段）</a:t>
            </a:r>
            <a:endParaRPr lang="zh-CN" altLang="en-US" sz="2000" kern="1200" dirty="0">
              <a:latin typeface="宋体" panose="02010600030101010101" pitchFamily="2" charset="-122"/>
              <a:ea typeface="+mn-ea"/>
              <a:cs typeface="宋体" panose="02010600030101010101" pitchFamily="2" charset="-122"/>
            </a:endParaRPr>
          </a:p>
          <a:p>
            <a:pPr eaLnBrk="1" hangingPunct="1">
              <a:lnSpc>
                <a:spcPct val="150000"/>
              </a:lnSpc>
              <a:buClrTx/>
              <a:buSzTx/>
              <a:buFont typeface="Wingdings" panose="05000000000000000000" pitchFamily="2" charset="2"/>
              <a:buChar char="l"/>
            </a:pPr>
            <a:endParaRPr lang="en-US" altLang="zh-CN" sz="2000" b="1" kern="1200" dirty="0">
              <a:latin typeface="+mn-lt"/>
              <a:ea typeface="+mn-ea"/>
              <a:cs typeface="宋体" panose="02010600030101010101" pitchFamily="2" charset="-122"/>
            </a:endParaRPr>
          </a:p>
        </p:txBody>
      </p:sp>
      <p:sp>
        <p:nvSpPr>
          <p:cNvPr id="84996" name="内容占位符 3"/>
          <p:cNvSpPr>
            <a:spLocks noGrp="1"/>
          </p:cNvSpPr>
          <p:nvPr>
            <p:ph sz="half" idx="2"/>
          </p:nvPr>
        </p:nvSpPr>
        <p:spPr>
          <a:xfrm>
            <a:off x="2786063" y="928688"/>
            <a:ext cx="6215062" cy="5715000"/>
          </a:xfrm>
          <a:ln/>
        </p:spPr>
        <p:txBody>
          <a:bodyPr vert="horz" wrap="square" lIns="91440" tIns="45720" rIns="91440" bIns="45720" anchor="t"/>
          <a:p>
            <a:pPr eaLnBrk="1" hangingPunct="1">
              <a:lnSpc>
                <a:spcPct val="150000"/>
              </a:lnSpc>
              <a:buClrTx/>
              <a:buSzTx/>
              <a:buFont typeface="Wingdings" panose="05000000000000000000" pitchFamily="2" charset="2"/>
              <a:buChar char="l"/>
            </a:pPr>
            <a:r>
              <a:rPr lang="zh-CN" altLang="en-US" sz="1600" b="1" kern="1200" dirty="0">
                <a:latin typeface="+mn-lt"/>
                <a:ea typeface="+mn-ea"/>
                <a:cs typeface="宋体" panose="02010600030101010101" pitchFamily="2" charset="-122"/>
              </a:rPr>
              <a:t>第</a:t>
            </a:r>
            <a:r>
              <a:rPr lang="en-US" altLang="zh-CN" sz="1600" b="1" kern="1200" dirty="0">
                <a:latin typeface="+mn-lt"/>
                <a:ea typeface="+mn-ea"/>
                <a:cs typeface="宋体" panose="02010600030101010101" pitchFamily="2" charset="-122"/>
              </a:rPr>
              <a:t>5</a:t>
            </a:r>
            <a:r>
              <a:rPr lang="zh-CN" altLang="en-US" sz="1600" b="1" kern="1200" dirty="0">
                <a:latin typeface="+mn-lt"/>
                <a:ea typeface="+mn-ea"/>
                <a:cs typeface="宋体" panose="02010600030101010101" pitchFamily="2" charset="-122"/>
              </a:rPr>
              <a:t>章</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发包人要求</a:t>
            </a:r>
            <a:r>
              <a:rPr lang="en-US" altLang="zh-CN" sz="1600" b="1" kern="1200" dirty="0">
                <a:latin typeface="+mn-lt"/>
                <a:ea typeface="+mn-ea"/>
                <a:cs typeface="宋体" panose="02010600030101010101" pitchFamily="2" charset="-122"/>
              </a:rPr>
              <a:t>》</a:t>
            </a:r>
            <a:endParaRPr lang="en-US" altLang="zh-CN" sz="1600" b="1" kern="1200" dirty="0">
              <a:latin typeface="+mn-lt"/>
              <a:ea typeface="+mn-ea"/>
              <a:cs typeface="宋体" panose="02010600030101010101" pitchFamily="2" charset="-122"/>
            </a:endParaRPr>
          </a:p>
          <a:p>
            <a:pPr eaLnBrk="1" hangingPunct="1">
              <a:buClrTx/>
              <a:buSzTx/>
            </a:pPr>
            <a:r>
              <a:rPr lang="zh-CN" altLang="en-US" sz="1600" b="1" kern="1200" dirty="0">
                <a:latin typeface="+mn-lt"/>
                <a:ea typeface="+mn-ea"/>
                <a:cs typeface="宋体" panose="02010600030101010101" pitchFamily="2" charset="-122"/>
              </a:rPr>
              <a:t>二、工程范围</a:t>
            </a:r>
            <a:endParaRPr lang="en-US" altLang="zh-CN" sz="1600" b="1" kern="1200" dirty="0">
              <a:latin typeface="+mn-lt"/>
              <a:ea typeface="+mn-ea"/>
              <a:cs typeface="宋体" panose="02010600030101010101" pitchFamily="2" charset="-122"/>
            </a:endParaRPr>
          </a:p>
          <a:p>
            <a:pPr eaLnBrk="1" hangingPunct="1">
              <a:buClrTx/>
              <a:buSzTx/>
              <a:buNone/>
            </a:pPr>
            <a:r>
              <a:rPr lang="en-US" altLang="zh-CN" sz="1600" b="1" kern="1200" dirty="0">
                <a:latin typeface="+mn-lt"/>
                <a:ea typeface="+mn-ea"/>
                <a:cs typeface="宋体" panose="02010600030101010101" pitchFamily="2" charset="-122"/>
              </a:rPr>
              <a:t>       </a:t>
            </a:r>
            <a:r>
              <a:rPr lang="zh-CN" altLang="en-US" sz="1600" b="1" kern="1200" dirty="0">
                <a:latin typeface="+mn-lt"/>
                <a:ea typeface="+mn-ea"/>
                <a:cs typeface="宋体" panose="02010600030101010101" pitchFamily="2" charset="-122"/>
              </a:rPr>
              <a:t>（一）概述</a:t>
            </a:r>
            <a:endParaRPr lang="en-US" altLang="zh-CN" sz="1600" b="1" kern="1200" dirty="0">
              <a:latin typeface="+mn-lt"/>
              <a:ea typeface="+mn-ea"/>
              <a:cs typeface="宋体" panose="02010600030101010101" pitchFamily="2" charset="-122"/>
            </a:endParaRPr>
          </a:p>
          <a:p>
            <a:pPr eaLnBrk="1" hangingPunct="1">
              <a:buClrTx/>
              <a:buSzTx/>
              <a:buNone/>
            </a:pPr>
            <a:r>
              <a:rPr lang="en-US" altLang="zh-CN" sz="1600" b="1" kern="1200" dirty="0">
                <a:latin typeface="+mn-lt"/>
                <a:ea typeface="+mn-ea"/>
                <a:cs typeface="宋体" panose="02010600030101010101" pitchFamily="2" charset="-122"/>
              </a:rPr>
              <a:t>       </a:t>
            </a:r>
            <a:r>
              <a:rPr lang="zh-CN" altLang="en-US" sz="1600" b="1" kern="1200" dirty="0">
                <a:latin typeface="+mn-lt"/>
                <a:ea typeface="+mn-ea"/>
                <a:cs typeface="宋体" panose="02010600030101010101" pitchFamily="2" charset="-122"/>
              </a:rPr>
              <a:t>（二）包括的工作</a:t>
            </a:r>
            <a:endParaRPr lang="zh-CN" altLang="en-US" sz="1600" b="1"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1. </a:t>
            </a:r>
            <a:r>
              <a:rPr lang="zh-CN" altLang="en-US" sz="1600" kern="1200" dirty="0">
                <a:latin typeface="+mn-lt"/>
                <a:ea typeface="+mn-ea"/>
                <a:cs typeface="宋体" panose="02010600030101010101" pitchFamily="2" charset="-122"/>
              </a:rPr>
              <a:t>永久工程的设计、采购、施工范围。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2. </a:t>
            </a:r>
            <a:r>
              <a:rPr lang="zh-CN" altLang="en-US" sz="1600" kern="1200" dirty="0">
                <a:latin typeface="+mn-lt"/>
                <a:ea typeface="+mn-ea"/>
                <a:cs typeface="宋体" panose="02010600030101010101" pitchFamily="2" charset="-122"/>
              </a:rPr>
              <a:t>临时工程的设计与施工范围。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3. </a:t>
            </a:r>
            <a:r>
              <a:rPr lang="zh-CN" altLang="en-US" sz="1600" kern="1200" dirty="0">
                <a:latin typeface="+mn-lt"/>
                <a:ea typeface="+mn-ea"/>
                <a:cs typeface="宋体" panose="02010600030101010101" pitchFamily="2" charset="-122"/>
              </a:rPr>
              <a:t>竣工验收工作范围。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4. </a:t>
            </a:r>
            <a:r>
              <a:rPr lang="zh-CN" altLang="en-US" sz="1600" kern="1200" dirty="0">
                <a:latin typeface="+mn-lt"/>
                <a:ea typeface="+mn-ea"/>
                <a:cs typeface="宋体" panose="02010600030101010101" pitchFamily="2" charset="-122"/>
              </a:rPr>
              <a:t>技术服务工作范围。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5. </a:t>
            </a:r>
            <a:r>
              <a:rPr lang="zh-CN" altLang="en-US" sz="1600" kern="1200" dirty="0">
                <a:latin typeface="+mn-lt"/>
                <a:ea typeface="+mn-ea"/>
                <a:cs typeface="宋体" panose="02010600030101010101" pitchFamily="2" charset="-122"/>
              </a:rPr>
              <a:t>培训工作范围。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6. </a:t>
            </a:r>
            <a:r>
              <a:rPr lang="zh-CN" altLang="en-US" sz="1600" kern="1200" dirty="0">
                <a:latin typeface="+mn-lt"/>
                <a:ea typeface="+mn-ea"/>
                <a:cs typeface="宋体" panose="02010600030101010101" pitchFamily="2" charset="-122"/>
              </a:rPr>
              <a:t>保修工作范围。</a:t>
            </a:r>
            <a:endParaRPr lang="zh-CN" altLang="en-US" sz="1600" kern="1200" dirty="0">
              <a:latin typeface="+mn-lt"/>
              <a:ea typeface="+mn-ea"/>
              <a:cs typeface="宋体" panose="02010600030101010101" pitchFamily="2" charset="-122"/>
            </a:endParaRPr>
          </a:p>
          <a:p>
            <a:pPr lvl="1" eaLnBrk="1" hangingPunct="1">
              <a:buNone/>
            </a:pPr>
            <a:r>
              <a:rPr lang="zh-CN" altLang="en-US" sz="1600" b="1" kern="1200" dirty="0">
                <a:latin typeface="+mn-lt"/>
                <a:ea typeface="+mn-ea"/>
                <a:cs typeface="宋体" panose="02010600030101010101" pitchFamily="2" charset="-122"/>
              </a:rPr>
              <a:t>（三）工作界区</a:t>
            </a:r>
            <a:endParaRPr lang="zh-CN" altLang="en-US" sz="1600" b="1" kern="1200" dirty="0">
              <a:latin typeface="+mn-lt"/>
              <a:ea typeface="+mn-ea"/>
              <a:cs typeface="宋体" panose="02010600030101010101" pitchFamily="2" charset="-122"/>
            </a:endParaRPr>
          </a:p>
          <a:p>
            <a:pPr lvl="1" eaLnBrk="1" hangingPunct="1">
              <a:buNone/>
            </a:pPr>
            <a:r>
              <a:rPr lang="zh-CN" altLang="en-US" sz="1600" b="1" kern="1200" dirty="0">
                <a:latin typeface="+mn-lt"/>
                <a:ea typeface="+mn-ea"/>
                <a:cs typeface="宋体" panose="02010600030101010101" pitchFamily="2" charset="-122"/>
              </a:rPr>
              <a:t>（四）发包人提供的现场条件</a:t>
            </a:r>
            <a:endParaRPr lang="zh-CN" altLang="en-US" sz="1600" b="1"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1. </a:t>
            </a:r>
            <a:r>
              <a:rPr lang="zh-CN" altLang="en-US" sz="1600" kern="1200" dirty="0">
                <a:latin typeface="+mn-lt"/>
                <a:ea typeface="+mn-ea"/>
                <a:cs typeface="宋体" panose="02010600030101010101" pitchFamily="2" charset="-122"/>
              </a:rPr>
              <a:t>施工用电。</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2. </a:t>
            </a:r>
            <a:r>
              <a:rPr lang="zh-CN" altLang="en-US" sz="1600" kern="1200" dirty="0">
                <a:latin typeface="+mn-lt"/>
                <a:ea typeface="+mn-ea"/>
                <a:cs typeface="宋体" panose="02010600030101010101" pitchFamily="2" charset="-122"/>
              </a:rPr>
              <a:t>施工用水。</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3. </a:t>
            </a:r>
            <a:r>
              <a:rPr lang="zh-CN" altLang="en-US" sz="1600" kern="1200" dirty="0">
                <a:latin typeface="+mn-lt"/>
                <a:ea typeface="+mn-ea"/>
                <a:cs typeface="宋体" panose="02010600030101010101" pitchFamily="2" charset="-122"/>
              </a:rPr>
              <a:t>施工排水。</a:t>
            </a:r>
            <a:r>
              <a:rPr lang="en-US" altLang="zh-CN" sz="1600" kern="1200" dirty="0">
                <a:latin typeface="+mn-lt"/>
                <a:ea typeface="+mn-ea"/>
                <a:cs typeface="宋体" panose="02010600030101010101" pitchFamily="2" charset="-122"/>
              </a:rPr>
              <a:t>	</a:t>
            </a:r>
            <a:endParaRPr lang="zh-CN" altLang="en-US" sz="1600" kern="1200" dirty="0">
              <a:latin typeface="+mn-lt"/>
              <a:ea typeface="+mn-ea"/>
              <a:cs typeface="宋体" panose="02010600030101010101" pitchFamily="2" charset="-122"/>
            </a:endParaRPr>
          </a:p>
          <a:p>
            <a:pPr lvl="1" eaLnBrk="1" hangingPunct="1">
              <a:buNone/>
            </a:pPr>
            <a:r>
              <a:rPr lang="zh-CN" altLang="en-US" sz="1600" b="1" kern="1200" dirty="0">
                <a:latin typeface="+mn-lt"/>
                <a:ea typeface="+mn-ea"/>
                <a:cs typeface="宋体" panose="02010600030101010101" pitchFamily="2" charset="-122"/>
              </a:rPr>
              <a:t>（五）发包人提供的技术文件</a:t>
            </a:r>
            <a:endParaRPr lang="zh-CN" altLang="en-US" sz="1600" b="1" kern="1200" dirty="0">
              <a:latin typeface="+mn-lt"/>
              <a:ea typeface="+mn-ea"/>
              <a:cs typeface="宋体" panose="02010600030101010101" pitchFamily="2" charset="-122"/>
            </a:endParaRPr>
          </a:p>
          <a:p>
            <a:pPr lvl="1" eaLnBrk="1" hangingPunct="1">
              <a:buNone/>
            </a:pPr>
            <a:r>
              <a:rPr lang="zh-CN" altLang="en-US" sz="1600" kern="1200" dirty="0">
                <a:latin typeface="+mn-lt"/>
                <a:ea typeface="+mn-ea"/>
                <a:cs typeface="宋体" panose="02010600030101010101" pitchFamily="2" charset="-122"/>
              </a:rPr>
              <a:t>除另有批准外，承包人的工作需要遵照发包人的下列技术文件</a:t>
            </a:r>
            <a:r>
              <a:rPr lang="en-US" altLang="zh-CN" sz="1600" kern="1200" dirty="0">
                <a:latin typeface="+mn-lt"/>
                <a:ea typeface="+mn-ea"/>
                <a:cs typeface="宋体" panose="02010600030101010101" pitchFamily="2" charset="-122"/>
              </a:rPr>
              <a:t>:</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1. </a:t>
            </a:r>
            <a:r>
              <a:rPr lang="zh-CN" altLang="en-US" sz="1600" kern="1200" dirty="0">
                <a:latin typeface="+mn-lt"/>
                <a:ea typeface="+mn-ea"/>
                <a:cs typeface="宋体" panose="02010600030101010101" pitchFamily="2" charset="-122"/>
              </a:rPr>
              <a:t>发包人需求任务书。</a:t>
            </a:r>
            <a:endParaRPr lang="zh-CN" altLang="en-US" sz="1600" kern="1200" dirty="0">
              <a:latin typeface="+mn-lt"/>
              <a:ea typeface="+mn-ea"/>
              <a:cs typeface="宋体" panose="02010600030101010101" pitchFamily="2" charset="-122"/>
            </a:endParaRPr>
          </a:p>
          <a:p>
            <a:pPr lvl="1" eaLnBrk="1" hangingPunct="1">
              <a:buNone/>
            </a:pPr>
            <a:r>
              <a:rPr lang="en-US" altLang="zh-CN" sz="1600" kern="1200" dirty="0">
                <a:latin typeface="+mn-lt"/>
                <a:ea typeface="+mn-ea"/>
                <a:cs typeface="宋体" panose="02010600030101010101" pitchFamily="2" charset="-122"/>
              </a:rPr>
              <a:t>2. </a:t>
            </a:r>
            <a:r>
              <a:rPr lang="zh-CN" altLang="en-US" sz="1600" kern="1200" dirty="0">
                <a:latin typeface="+mn-lt"/>
                <a:ea typeface="+mn-ea"/>
                <a:cs typeface="宋体" panose="02010600030101010101" pitchFamily="2" charset="-122"/>
              </a:rPr>
              <a:t>发包人已完成的设计文件。</a:t>
            </a:r>
            <a:endParaRPr lang="en-US" altLang="zh-CN" sz="1600" kern="1200" dirty="0">
              <a:latin typeface="+mn-lt"/>
              <a:ea typeface="+mn-ea"/>
              <a:cs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86019" name="内容占位符 2"/>
          <p:cNvSpPr>
            <a:spLocks noGrp="1"/>
          </p:cNvSpPr>
          <p:nvPr>
            <p:ph sz="half" idx="1"/>
          </p:nvPr>
        </p:nvSpPr>
        <p:spPr>
          <a:xfrm>
            <a:off x="457200" y="1600200"/>
            <a:ext cx="3328988" cy="4525963"/>
          </a:xfrm>
          <a:ln/>
        </p:spPr>
        <p:txBody>
          <a:bodyPr vert="horz" wrap="square" lIns="91440" tIns="45720" rIns="91440" bIns="45720" anchor="t"/>
          <a:p>
            <a:pPr algn="just" eaLnBrk="1" hangingPunct="1">
              <a:lnSpc>
                <a:spcPct val="140000"/>
              </a:lnSpc>
              <a:buClrTx/>
              <a:buSzTx/>
            </a:pP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标准合同</a:t>
            </a:r>
            <a:r>
              <a:rPr lang="en-US" altLang="zh-CN" sz="1700" b="1" kern="1200" dirty="0">
                <a:latin typeface="+mn-lt"/>
                <a:ea typeface="+mn-ea"/>
                <a:cs typeface="宋体" panose="02010600030101010101" pitchFamily="2" charset="-122"/>
              </a:rPr>
              <a:t>》</a:t>
            </a:r>
            <a:r>
              <a:rPr lang="zh-CN" altLang="en-US" sz="1700" b="1" kern="1200" dirty="0">
                <a:latin typeface="+mn-lt"/>
                <a:ea typeface="+mn-ea"/>
                <a:cs typeface="宋体" panose="02010600030101010101" pitchFamily="2" charset="-122"/>
              </a:rPr>
              <a:t>的规定</a:t>
            </a:r>
            <a:endParaRPr lang="zh-CN" altLang="en-US" sz="1700" b="1" kern="1200" dirty="0">
              <a:latin typeface="+mn-lt"/>
              <a:ea typeface="+mn-ea"/>
              <a:cs typeface="宋体" panose="02010600030101010101" pitchFamily="2" charset="-122"/>
            </a:endParaRPr>
          </a:p>
        </p:txBody>
      </p:sp>
      <p:sp>
        <p:nvSpPr>
          <p:cNvPr id="86020" name="内容占位符 3"/>
          <p:cNvSpPr>
            <a:spLocks noGrp="1"/>
          </p:cNvSpPr>
          <p:nvPr>
            <p:ph sz="half" idx="2"/>
          </p:nvPr>
        </p:nvSpPr>
        <p:spPr>
          <a:xfrm>
            <a:off x="3857625" y="1600200"/>
            <a:ext cx="4829175" cy="4525963"/>
          </a:xfrm>
          <a:ln/>
        </p:spPr>
        <p:txBody>
          <a:bodyPr vert="horz" wrap="square" lIns="91440" tIns="45720" rIns="91440" bIns="45720" anchor="t"/>
          <a:p>
            <a:pPr eaLnBrk="1" hangingPunct="1">
              <a:lnSpc>
                <a:spcPts val="2400"/>
              </a:lnSpc>
              <a:buClrTx/>
              <a:buSzTx/>
            </a:pPr>
            <a:r>
              <a:rPr lang="en-US" altLang="zh-CN" sz="1400" b="1" kern="1200" dirty="0">
                <a:latin typeface="楷体" panose="02010609060101010101" pitchFamily="49" charset="-122"/>
                <a:ea typeface="楷体" panose="02010609060101010101" pitchFamily="49" charset="-122"/>
                <a:cs typeface="宋体" panose="02010600030101010101" pitchFamily="2" charset="-122"/>
              </a:rPr>
              <a:t>4.1.3 </a:t>
            </a:r>
            <a:r>
              <a:rPr lang="zh-CN" altLang="en-US" sz="1400" b="1" kern="1200" dirty="0">
                <a:latin typeface="楷体" panose="02010609060101010101" pitchFamily="49" charset="-122"/>
                <a:ea typeface="楷体" panose="02010609060101010101" pitchFamily="49" charset="-122"/>
                <a:cs typeface="宋体" panose="02010600030101010101" pitchFamily="2" charset="-122"/>
              </a:rPr>
              <a:t>完成各项承包工作</a:t>
            </a:r>
            <a:endParaRPr lang="zh-CN" altLang="en-US" sz="1400" b="1" kern="1200" dirty="0">
              <a:latin typeface="楷体" panose="02010609060101010101" pitchFamily="49" charset="-122"/>
              <a:ea typeface="楷体" panose="02010609060101010101" pitchFamily="49" charset="-122"/>
              <a:cs typeface="宋体" panose="02010600030101010101" pitchFamily="2" charset="-122"/>
            </a:endParaRPr>
          </a:p>
          <a:p>
            <a:pPr eaLnBrk="1" hangingPunct="1">
              <a:lnSpc>
                <a:spcPts val="2400"/>
              </a:lnSpc>
              <a:buClrTx/>
              <a:buSzTx/>
              <a:buNone/>
            </a:pPr>
            <a:r>
              <a:rPr lang="zh-CN" altLang="en-US" sz="1400" kern="1200" dirty="0">
                <a:latin typeface="楷体" panose="02010609060101010101" pitchFamily="49" charset="-122"/>
                <a:ea typeface="楷体" panose="02010609060101010101" pitchFamily="49" charset="-122"/>
                <a:cs typeface="宋体" panose="02010600030101010101" pitchFamily="2" charset="-122"/>
              </a:rPr>
              <a:t>    承包人应按合同约定以及监理人根据第</a:t>
            </a:r>
            <a:r>
              <a:rPr lang="en-US" altLang="zh-CN" sz="1400" kern="1200" dirty="0">
                <a:latin typeface="楷体" panose="02010609060101010101" pitchFamily="49" charset="-122"/>
                <a:ea typeface="楷体" panose="02010609060101010101" pitchFamily="49" charset="-122"/>
                <a:cs typeface="宋体" panose="02010600030101010101" pitchFamily="2" charset="-122"/>
              </a:rPr>
              <a:t>3.4</a:t>
            </a:r>
            <a:r>
              <a:rPr lang="zh-CN" altLang="en-US" sz="1400" kern="1200" dirty="0">
                <a:latin typeface="楷体" panose="02010609060101010101" pitchFamily="49" charset="-122"/>
                <a:ea typeface="楷体" panose="02010609060101010101" pitchFamily="49" charset="-122"/>
                <a:cs typeface="宋体" panose="02010600030101010101" pitchFamily="2" charset="-122"/>
              </a:rPr>
              <a:t>款作出的指示，完成合同约定的全部工作，并对工作中的任何缺陷进行整改、完善和修补，</a:t>
            </a:r>
            <a:r>
              <a:rPr lang="zh-CN" altLang="en-US" sz="14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使其满足合同约定的目的。</a:t>
            </a:r>
            <a:r>
              <a:rPr lang="zh-CN" altLang="en-US" sz="1400" kern="1200" dirty="0">
                <a:latin typeface="楷体" panose="02010609060101010101" pitchFamily="49" charset="-122"/>
                <a:ea typeface="楷体" panose="02010609060101010101" pitchFamily="49" charset="-122"/>
                <a:cs typeface="宋体" panose="02010600030101010101" pitchFamily="2" charset="-122"/>
              </a:rPr>
              <a:t>除专用合同条款另有约定外，承包人应提供合同约定的工程设备和承包人文件，以及为完成合同工作所需的劳务、材料、施工设备和其他物品，并按合同约定负责临时设施的设计、施工、运行、维护、管理和拆除。</a:t>
            </a:r>
            <a:endParaRPr lang="en-US" altLang="zh-CN" sz="14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ts val="2400"/>
              </a:lnSpc>
              <a:buClrTx/>
              <a:buSzTx/>
            </a:pPr>
            <a:r>
              <a:rPr lang="en-US" altLang="zh-CN" sz="1400" b="1" kern="1200" dirty="0">
                <a:latin typeface="楷体" panose="02010609060101010101" pitchFamily="49" charset="-122"/>
                <a:ea typeface="楷体" panose="02010609060101010101" pitchFamily="49" charset="-122"/>
                <a:cs typeface="宋体" panose="02010600030101010101" pitchFamily="2" charset="-122"/>
              </a:rPr>
              <a:t>4.1.4 </a:t>
            </a:r>
            <a:r>
              <a:rPr lang="zh-CN" altLang="en-US" sz="1400" b="1" kern="1200" dirty="0">
                <a:latin typeface="楷体" panose="02010609060101010101" pitchFamily="49" charset="-122"/>
                <a:ea typeface="楷体" panose="02010609060101010101" pitchFamily="49" charset="-122"/>
                <a:cs typeface="宋体" panose="02010600030101010101" pitchFamily="2" charset="-122"/>
              </a:rPr>
              <a:t>对设计、施工作业和施工方法，以及工程的完备性负责</a:t>
            </a:r>
            <a:endParaRPr lang="zh-CN" altLang="en-US" sz="1400" b="1"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ts val="2400"/>
              </a:lnSpc>
              <a:buClrTx/>
              <a:buSzTx/>
              <a:buNone/>
            </a:pPr>
            <a:r>
              <a:rPr lang="zh-CN" altLang="en-US" sz="1400" kern="1200" dirty="0">
                <a:latin typeface="楷体" panose="02010609060101010101" pitchFamily="49" charset="-122"/>
                <a:ea typeface="楷体" panose="02010609060101010101" pitchFamily="49" charset="-122"/>
                <a:cs typeface="宋体" panose="02010600030101010101" pitchFamily="2" charset="-122"/>
              </a:rPr>
              <a:t>   承包人应按合同约定的工作内容和进度要求，编制设计、施工的组织和实施计划，并对所有设计、施工作业和施工方法，以及全部工程的完备性和安全可靠性负责。</a:t>
            </a:r>
            <a:endParaRPr lang="zh-CN" altLang="en-US" sz="1400" kern="1200" dirty="0">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4"/>
          <p:cNvSpPr>
            <a:spLocks noGrp="1"/>
          </p:cNvSpPr>
          <p:nvPr>
            <p:ph type="ctrTitle"/>
          </p:nvPr>
        </p:nvSpPr>
        <p:spPr>
          <a:xfrm>
            <a:off x="685800" y="1196975"/>
            <a:ext cx="7772400" cy="798513"/>
          </a:xfrm>
          <a:ln/>
        </p:spPr>
        <p:txBody>
          <a:bodyPr vert="horz" wrap="square" lIns="91440" tIns="45720" rIns="91440" bIns="45720" anchor="ctr"/>
          <a:p>
            <a:pPr eaLnBrk="1" hangingPunct="1">
              <a:buClrTx/>
              <a:buSzTx/>
              <a:buFontTx/>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87043" name="副标题 5"/>
          <p:cNvSpPr>
            <a:spLocks noGrp="1"/>
          </p:cNvSpPr>
          <p:nvPr>
            <p:ph type="subTitle" idx="1"/>
          </p:nvPr>
        </p:nvSpPr>
        <p:spPr>
          <a:xfrm>
            <a:off x="1187450" y="2492375"/>
            <a:ext cx="6715125" cy="1752600"/>
          </a:xfrm>
          <a:ln/>
        </p:spPr>
        <p:txBody>
          <a:bodyPr vert="horz" wrap="square" lIns="91440" tIns="45720" rIns="91440" bIns="45720" anchor="t"/>
          <a:p>
            <a:pPr eaLnBrk="1" hangingPunct="1">
              <a:lnSpc>
                <a:spcPct val="150000"/>
              </a:lnSpc>
              <a:buClrTx/>
              <a:buSzTx/>
            </a:pPr>
            <a:r>
              <a:rPr lang="zh-CN" altLang="en-US" b="1" kern="1200" dirty="0">
                <a:solidFill>
                  <a:schemeClr val="tx2"/>
                </a:solidFill>
                <a:latin typeface="宋体" panose="02010600030101010101" pitchFamily="2" charset="-122"/>
                <a:ea typeface="报隶-简" charset="-122"/>
                <a:cs typeface="宋体" panose="02010600030101010101" pitchFamily="2" charset="-122"/>
              </a:rPr>
              <a:t>不可预见的</a:t>
            </a:r>
            <a:endParaRPr lang="en-US" altLang="zh-CN" b="1" kern="1200" dirty="0">
              <a:solidFill>
                <a:schemeClr val="tx2"/>
              </a:solidFill>
              <a:latin typeface="宋体" panose="02010600030101010101" pitchFamily="2" charset="-122"/>
              <a:ea typeface="报隶-简" charset="-122"/>
              <a:cs typeface="宋体" panose="02010600030101010101" pitchFamily="2" charset="-122"/>
            </a:endParaRPr>
          </a:p>
          <a:p>
            <a:pPr eaLnBrk="1" hangingPunct="1">
              <a:lnSpc>
                <a:spcPct val="150000"/>
              </a:lnSpc>
              <a:buClrTx/>
              <a:buSzTx/>
            </a:pPr>
            <a:r>
              <a:rPr lang="zh-CN" altLang="en-US" b="1" kern="1200" dirty="0">
                <a:solidFill>
                  <a:schemeClr val="tx2"/>
                </a:solidFill>
                <a:latin typeface="宋体" panose="02010600030101010101" pitchFamily="2" charset="-122"/>
                <a:ea typeface="报隶-简" charset="-122"/>
                <a:cs typeface="宋体" panose="02010600030101010101" pitchFamily="2" charset="-122"/>
              </a:rPr>
              <a:t>地下物质条件风险防范</a:t>
            </a:r>
            <a:endParaRPr lang="zh-CN" altLang="en-US" b="1" kern="1200" dirty="0">
              <a:solidFill>
                <a:schemeClr val="tx2"/>
              </a:solidFill>
              <a:latin typeface="宋体" panose="02010600030101010101" pitchFamily="2" charset="-122"/>
              <a:ea typeface="报隶-简" charset="-122"/>
              <a:cs typeface="宋体" panose="02010600030101010101" pitchFamily="2" charset="-122"/>
            </a:endParaRPr>
          </a:p>
        </p:txBody>
      </p:sp>
      <p:sp>
        <p:nvSpPr>
          <p:cNvPr id="87044"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88067" name="内容占位符 2"/>
          <p:cNvSpPr>
            <a:spLocks noGrp="1"/>
          </p:cNvSpPr>
          <p:nvPr>
            <p:ph sz="half" idx="1"/>
          </p:nvPr>
        </p:nvSpPr>
        <p:spPr>
          <a:xfrm>
            <a:off x="214313" y="1357313"/>
            <a:ext cx="2214562" cy="4768850"/>
          </a:xfrm>
          <a:ln/>
        </p:spPr>
        <p:txBody>
          <a:bodyPr vert="horz" wrap="square" lIns="91440" tIns="45720" rIns="91440" bIns="45720" anchor="t"/>
          <a:p>
            <a:pPr algn="just" eaLnBrk="1" hangingPunct="1">
              <a:lnSpc>
                <a:spcPct val="150000"/>
              </a:lnSpc>
              <a:buClrTx/>
              <a:buSzTx/>
            </a:pP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标准合同</a:t>
            </a:r>
            <a:r>
              <a:rPr lang="en-US" altLang="zh-CN" sz="2000" b="1" kern="1200" dirty="0">
                <a:latin typeface="Times New Roman" panose="02020603050405020304" pitchFamily="18" charset="0"/>
                <a:ea typeface="+mn-ea"/>
                <a:cs typeface="宋体" panose="02010600030101010101" pitchFamily="2" charset="-122"/>
              </a:rPr>
              <a:t>》</a:t>
            </a:r>
            <a:r>
              <a:rPr lang="zh-CN" altLang="en-US" sz="2000" b="1" kern="1200" dirty="0">
                <a:latin typeface="Times New Roman" panose="02020603050405020304" pitchFamily="18" charset="0"/>
                <a:ea typeface="+mn-ea"/>
                <a:cs typeface="宋体" panose="02010600030101010101" pitchFamily="2" charset="-122"/>
              </a:rPr>
              <a:t>关于“不可预见物质条件”的规定</a:t>
            </a:r>
            <a:endParaRPr lang="zh-CN" altLang="en-US" sz="2000" b="1" kern="1200" dirty="0">
              <a:latin typeface="Times New Roman" panose="02020603050405020304" pitchFamily="18" charset="0"/>
              <a:ea typeface="+mn-ea"/>
              <a:cs typeface="宋体" panose="02010600030101010101" pitchFamily="2" charset="-122"/>
            </a:endParaRPr>
          </a:p>
        </p:txBody>
      </p:sp>
      <p:sp>
        <p:nvSpPr>
          <p:cNvPr id="88068" name="内容占位符 3"/>
          <p:cNvSpPr>
            <a:spLocks noGrp="1"/>
          </p:cNvSpPr>
          <p:nvPr>
            <p:ph sz="half" idx="2"/>
          </p:nvPr>
        </p:nvSpPr>
        <p:spPr>
          <a:xfrm>
            <a:off x="2428875" y="1428750"/>
            <a:ext cx="6500813" cy="5072063"/>
          </a:xfrm>
          <a:ln/>
        </p:spPr>
        <p:txBody>
          <a:bodyPr vert="horz" wrap="square" lIns="91440" tIns="45720" rIns="91440" bIns="45720" anchor="t"/>
          <a:p>
            <a:pPr eaLnBrk="1" hangingPunct="1">
              <a:buClrTx/>
              <a:buSzTx/>
            </a:pPr>
            <a:r>
              <a:rPr lang="en-US" altLang="zh-CN" sz="1800" b="1" kern="1200" dirty="0">
                <a:latin typeface="+mn-lt"/>
                <a:ea typeface="+mn-ea"/>
                <a:cs typeface="宋体" panose="02010600030101010101" pitchFamily="2" charset="-122"/>
              </a:rPr>
              <a:t>4.11 </a:t>
            </a:r>
            <a:r>
              <a:rPr lang="zh-CN" altLang="en-US" sz="1800" b="1" kern="1200" dirty="0">
                <a:latin typeface="+mn-lt"/>
                <a:ea typeface="+mn-ea"/>
                <a:cs typeface="宋体" panose="02010600030101010101" pitchFamily="2" charset="-122"/>
              </a:rPr>
              <a:t>不可预见物质条件（</a:t>
            </a:r>
            <a:r>
              <a:rPr lang="en-US" altLang="zh-CN" sz="1800" b="1" kern="1200" dirty="0">
                <a:latin typeface="+mn-lt"/>
                <a:ea typeface="+mn-ea"/>
                <a:cs typeface="宋体" panose="02010600030101010101" pitchFamily="2" charset="-122"/>
              </a:rPr>
              <a:t>A</a:t>
            </a:r>
            <a:r>
              <a:rPr lang="zh-CN" altLang="en-US" sz="1800" b="1" kern="1200" dirty="0">
                <a:latin typeface="+mn-lt"/>
                <a:ea typeface="+mn-ea"/>
                <a:cs typeface="宋体" panose="02010600030101010101" pitchFamily="2" charset="-122"/>
              </a:rPr>
              <a:t>）</a:t>
            </a:r>
            <a:endParaRPr lang="zh-CN" altLang="en-US" sz="1800" b="1" kern="1200" dirty="0">
              <a:latin typeface="+mn-lt"/>
              <a:ea typeface="+mn-ea"/>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4.11.1 </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不可预见物质条件，除专用合同条款另有约定外，是指承包人在</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施工场地</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遇到的不可预见的自然物质条件、非自然的物质障碍和污染物，包括地下和水文条件，但不包括气候条件。</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4.11.2 </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遇到不可预见物质条件时，应采取适应不利物质条件的合理措施继续设计和（或）施工，并</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及时通知监理人</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，通知应载明不利物质条件的内容以及承包人认为不可预见的理由。</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监理人应当及时发出指示，指示构成变更的，按第</a:t>
            </a:r>
            <a:r>
              <a:rPr lang="en-US" altLang="zh-CN"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15</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条约定执行</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。监理人没有发出指示的，承包人因采取合理措施而增加的费用和（或）工期延误，由发包人承担。”</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buClrTx/>
              <a:buSzTx/>
            </a:pPr>
            <a:r>
              <a:rPr lang="en-US" altLang="zh-CN" sz="1800" b="1" kern="1200" dirty="0">
                <a:latin typeface="+mn-lt"/>
                <a:ea typeface="+mn-ea"/>
                <a:cs typeface="宋体" panose="02010600030101010101" pitchFamily="2" charset="-122"/>
              </a:rPr>
              <a:t>4.11 </a:t>
            </a:r>
            <a:r>
              <a:rPr lang="zh-CN" altLang="en-US" sz="1800" b="1" kern="1200" dirty="0">
                <a:latin typeface="+mn-lt"/>
                <a:ea typeface="+mn-ea"/>
                <a:cs typeface="宋体" panose="02010600030101010101" pitchFamily="2" charset="-122"/>
              </a:rPr>
              <a:t>不可预见的困难和费用（</a:t>
            </a:r>
            <a:r>
              <a:rPr lang="en-US" altLang="zh-CN" sz="1800" b="1" kern="1200" dirty="0">
                <a:latin typeface="+mn-lt"/>
                <a:ea typeface="+mn-ea"/>
                <a:cs typeface="宋体" panose="02010600030101010101" pitchFamily="2" charset="-122"/>
              </a:rPr>
              <a:t>B</a:t>
            </a:r>
            <a:r>
              <a:rPr lang="zh-CN" altLang="en-US" sz="1800" b="1" kern="1200" dirty="0">
                <a:latin typeface="+mn-lt"/>
                <a:ea typeface="+mn-ea"/>
                <a:cs typeface="宋体" panose="02010600030101010101" pitchFamily="2" charset="-122"/>
              </a:rPr>
              <a:t>）</a:t>
            </a:r>
            <a:endParaRPr lang="zh-CN" altLang="en-US" sz="1800" b="1" kern="1200" dirty="0">
              <a:latin typeface="+mn-lt"/>
              <a:ea typeface="+mn-ea"/>
              <a:cs typeface="宋体" panose="02010600030101010101" pitchFamily="2" charset="-122"/>
            </a:endParaRPr>
          </a:p>
          <a:p>
            <a:pPr eaLnBrk="1" hangingPunct="1">
              <a:buClrTx/>
              <a:buSzTx/>
              <a:buNone/>
            </a:pPr>
            <a:r>
              <a:rPr lang="zh-CN" altLang="en-US" sz="1800" kern="1200" dirty="0">
                <a:latin typeface="+mn-lt"/>
                <a:ea typeface="+mn-ea"/>
                <a:cs typeface="宋体" panose="02010600030101010101" pitchFamily="2" charset="-122"/>
              </a:rPr>
              <a:t>       </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“除合同另有约定外，承包人应视为已取得工程有关风险、意外事件和其他情况的全部必要资料，并预见工程所有困难和费用。</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承包人遇到不可预见的困难和费用时，合同价格不予调整。</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pPr>
            <a:endParaRPr lang="zh-CN" altLang="en-US" sz="18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8806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89091" name="内容占位符 2"/>
          <p:cNvSpPr>
            <a:spLocks noGrp="1"/>
          </p:cNvSpPr>
          <p:nvPr>
            <p:ph sz="half" idx="1"/>
          </p:nvPr>
        </p:nvSpPr>
        <p:spPr>
          <a:xfrm>
            <a:off x="214313" y="1428750"/>
            <a:ext cx="2857500" cy="4697413"/>
          </a:xfrm>
          <a:ln/>
        </p:spPr>
        <p:txBody>
          <a:bodyPr vert="horz" wrap="square" lIns="91440" tIns="45720" rIns="91440" bIns="45720" anchor="t"/>
          <a:p>
            <a:pPr eaLnBrk="1" hangingPunct="1">
              <a:lnSpc>
                <a:spcPct val="150000"/>
              </a:lnSpc>
              <a:buClrTx/>
              <a:buSzTx/>
            </a:pPr>
            <a:r>
              <a:rPr lang="zh-CN" altLang="en-US" sz="2000" b="1" kern="1200" dirty="0">
                <a:latin typeface="+mn-lt"/>
                <a:ea typeface="+mn-ea"/>
                <a:cs typeface="宋体" panose="02010600030101010101" pitchFamily="2" charset="-122"/>
              </a:rPr>
              <a:t>现场及周边基础数据与资料准确性、充分性和完整性的风险</a:t>
            </a:r>
            <a:endParaRPr lang="en-US" altLang="zh-CN" sz="2000" b="1" kern="1200" dirty="0">
              <a:latin typeface="+mn-lt"/>
              <a:ea typeface="+mn-ea"/>
              <a:cs typeface="宋体" panose="02010600030101010101" pitchFamily="2" charset="-122"/>
            </a:endParaRPr>
          </a:p>
          <a:p>
            <a:pPr eaLnBrk="1" hangingPunct="1">
              <a:lnSpc>
                <a:spcPct val="150000"/>
              </a:lnSpc>
              <a:buClrTx/>
              <a:buSzTx/>
            </a:pPr>
            <a:endParaRPr lang="zh-CN" altLang="en-US" sz="2000" b="1"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89092" name="内容占位符 3"/>
          <p:cNvSpPr>
            <a:spLocks noGrp="1"/>
          </p:cNvSpPr>
          <p:nvPr>
            <p:ph sz="half" idx="2"/>
          </p:nvPr>
        </p:nvSpPr>
        <p:spPr>
          <a:xfrm>
            <a:off x="3143250" y="1428750"/>
            <a:ext cx="5543550" cy="5072063"/>
          </a:xfrm>
          <a:ln/>
        </p:spPr>
        <p:txBody>
          <a:bodyPr vert="horz" wrap="square" lIns="91440" tIns="45720" rIns="91440" bIns="45720" anchor="t"/>
          <a:p>
            <a:pPr eaLnBrk="1" hangingPunct="1">
              <a:lnSpc>
                <a:spcPct val="150000"/>
              </a:lnSpc>
              <a:buClrTx/>
              <a:buSzTx/>
            </a:pP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标准合同</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的规定</a:t>
            </a:r>
            <a:endParaRPr lang="en-US" altLang="zh-CN" sz="1600" b="1" kern="1200" dirty="0">
              <a:latin typeface="+mn-lt"/>
              <a:ea typeface="+mn-ea"/>
              <a:cs typeface="宋体" panose="02010600030101010101" pitchFamily="2" charset="-122"/>
            </a:endParaRPr>
          </a:p>
          <a:p>
            <a:pPr eaLnBrk="1" hangingPunct="1">
              <a:lnSpc>
                <a:spcPct val="150000"/>
              </a:lnSpc>
              <a:buClrTx/>
              <a:buSzTx/>
            </a:pPr>
            <a:r>
              <a:rPr lang="en-US" altLang="zh-CN" sz="1600" b="1" kern="1200" dirty="0">
                <a:latin typeface="+mn-lt"/>
                <a:ea typeface="+mn-ea"/>
                <a:cs typeface="宋体" panose="02010600030101010101" pitchFamily="2" charset="-122"/>
              </a:rPr>
              <a:t>4.10 </a:t>
            </a:r>
            <a:r>
              <a:rPr lang="zh-CN" altLang="en-US" sz="1600" b="1" kern="1200" dirty="0">
                <a:latin typeface="+mn-lt"/>
                <a:ea typeface="+mn-ea"/>
                <a:cs typeface="宋体" panose="02010600030101010101" pitchFamily="2" charset="-122"/>
              </a:rPr>
              <a:t>承包人现场查勘</a:t>
            </a:r>
            <a:endParaRPr lang="zh-CN" altLang="en-US" sz="1600" b="1" kern="1200" dirty="0">
              <a:latin typeface="+mn-lt"/>
              <a:ea typeface="+mn-ea"/>
              <a:cs typeface="宋体" panose="02010600030101010101" pitchFamily="2" charset="-122"/>
            </a:endParaRPr>
          </a:p>
          <a:p>
            <a:pPr eaLnBrk="1" hangingPunct="1">
              <a:lnSpc>
                <a:spcPct val="150000"/>
              </a:lnSpc>
              <a:buClrTx/>
              <a:buSzTx/>
              <a:buNone/>
            </a:pPr>
            <a:r>
              <a:rPr lang="zh-CN" altLang="en-US" sz="1600" kern="1200" dirty="0">
                <a:latin typeface="+mn-lt"/>
                <a:ea typeface="+mn-ea"/>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4.10.1 </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发包人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应向承包人提供</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施工场地及毗邻区域内</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的供水、排水、供电、供气、供热、通信、广播电视等地下管线资料、气象和水文观测资料，相邻建筑物和构筑物、地下工程的有关资料，以及其他与建设工程有关的原始资料，并</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承担原始资料错误造成的全部责任</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，但</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承包人</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应对其阅读上述有关资料后所作出的</a:t>
            </a:r>
            <a:r>
              <a:rPr lang="zh-CN" altLang="en-US" sz="1600" b="1"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解释和推断</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负责。</a:t>
            </a:r>
            <a:endPar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ct val="150000"/>
              </a:lnSpc>
              <a:buClrTx/>
              <a:buSzTx/>
              <a:buNone/>
            </a:pP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600" b="1" kern="1200" dirty="0">
                <a:latin typeface="华文楷体" panose="02010600040101010101" pitchFamily="2" charset="-122"/>
                <a:ea typeface="华文楷体" panose="02010600040101010101" pitchFamily="2" charset="-122"/>
                <a:cs typeface="宋体" panose="02010600030101010101" pitchFamily="2" charset="-122"/>
              </a:rPr>
              <a:t>4.10.2</a:t>
            </a:r>
            <a:r>
              <a:rPr lang="en-US" altLang="zh-CN" sz="1600" kern="1200" dirty="0">
                <a:latin typeface="华文楷体" panose="02010600040101010101" pitchFamily="2" charset="-122"/>
                <a:ea typeface="华文楷体" panose="02010600040101010101" pitchFamily="2" charset="-122"/>
                <a:cs typeface="宋体" panose="02010600030101010101" pitchFamily="2" charset="-122"/>
              </a:rPr>
              <a:t> </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承包人应对施工场地和周围环境进行查勘，并收集除发包人提供外为完成合同工作有关的当地资料。</a:t>
            </a:r>
            <a:r>
              <a:rPr lang="zh-CN" altLang="en-US" sz="16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在全部合同工作中，视为承包人已充分估计了应承担的责任和风险。</a:t>
            </a:r>
            <a:r>
              <a:rPr lang="zh-CN" altLang="en-US" sz="16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600"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8909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90115" name="内容占位符 3"/>
          <p:cNvSpPr>
            <a:spLocks noGrp="1"/>
          </p:cNvSpPr>
          <p:nvPr>
            <p:ph sz="half" idx="1"/>
          </p:nvPr>
        </p:nvSpPr>
        <p:spPr>
          <a:xfrm>
            <a:off x="457200" y="1600200"/>
            <a:ext cx="3614738" cy="4525963"/>
          </a:xfrm>
          <a:ln/>
        </p:spPr>
        <p:txBody>
          <a:bodyPr vert="horz" wrap="square" lIns="91440" tIns="45720" rIns="91440" bIns="45720" anchor="t"/>
          <a:p>
            <a:pPr eaLnBrk="1" hangingPunct="1">
              <a:lnSpc>
                <a:spcPct val="140000"/>
              </a:lnSpc>
              <a:buClrTx/>
              <a:buSzTx/>
            </a:pPr>
            <a:r>
              <a:rPr lang="zh-CN" altLang="en-US" sz="2000" b="1" kern="1200" dirty="0">
                <a:latin typeface="+mn-lt"/>
                <a:ea typeface="+mn-ea"/>
                <a:cs typeface="宋体" panose="02010600030101010101" pitchFamily="2" charset="-122"/>
              </a:rPr>
              <a:t>基准点、基准线与基准标高错误 的风险</a:t>
            </a:r>
            <a:endParaRPr lang="en-US" altLang="zh-CN" sz="2000" b="1" kern="1200" dirty="0">
              <a:latin typeface="+mn-lt"/>
              <a:ea typeface="+mn-ea"/>
              <a:cs typeface="宋体" panose="02010600030101010101" pitchFamily="2" charset="-122"/>
            </a:endParaRPr>
          </a:p>
          <a:p>
            <a:pPr eaLnBrk="1" hangingPunct="1">
              <a:lnSpc>
                <a:spcPct val="140000"/>
              </a:lnSpc>
              <a:buClrTx/>
              <a:buSzTx/>
            </a:pPr>
            <a:endParaRPr lang="zh-CN" altLang="en-US" sz="1600" b="1" kern="1200" dirty="0">
              <a:solidFill>
                <a:schemeClr val="tx2"/>
              </a:solidFill>
              <a:latin typeface="楷体" panose="02010609060101010101" pitchFamily="49" charset="-122"/>
              <a:ea typeface="楷体" panose="02010609060101010101" pitchFamily="49" charset="-122"/>
              <a:cs typeface="宋体" panose="02010600030101010101" pitchFamily="2" charset="-122"/>
            </a:endParaRPr>
          </a:p>
        </p:txBody>
      </p:sp>
      <p:sp>
        <p:nvSpPr>
          <p:cNvPr id="90116" name="内容占位符 3"/>
          <p:cNvSpPr>
            <a:spLocks noGrp="1"/>
          </p:cNvSpPr>
          <p:nvPr>
            <p:ph sz="half" idx="2"/>
          </p:nvPr>
        </p:nvSpPr>
        <p:spPr>
          <a:xfrm>
            <a:off x="4286250" y="1600200"/>
            <a:ext cx="4400550" cy="4525963"/>
          </a:xfrm>
          <a:ln/>
        </p:spPr>
        <p:txBody>
          <a:bodyPr vert="horz" wrap="square" lIns="91440" tIns="45720" rIns="91440" bIns="45720" anchor="t"/>
          <a:p>
            <a:pPr eaLnBrk="1" hangingPunct="1">
              <a:lnSpc>
                <a:spcPct val="140000"/>
              </a:lnSpc>
              <a:buClrTx/>
              <a:buSzTx/>
            </a:pPr>
            <a:r>
              <a:rPr lang="en-US" altLang="zh-CN" sz="1800" b="1" kern="1200" dirty="0">
                <a:latin typeface="+mn-lt"/>
                <a:ea typeface="+mn-ea"/>
                <a:cs typeface="宋体" panose="02010600030101010101" pitchFamily="2" charset="-122"/>
              </a:rPr>
              <a:t>《</a:t>
            </a:r>
            <a:r>
              <a:rPr lang="zh-CN" altLang="en-US" sz="1800" b="1" kern="1200" dirty="0">
                <a:latin typeface="+mn-lt"/>
                <a:ea typeface="+mn-ea"/>
                <a:cs typeface="宋体" panose="02010600030101010101" pitchFamily="2" charset="-122"/>
              </a:rPr>
              <a:t>标准合同</a:t>
            </a:r>
            <a:r>
              <a:rPr lang="en-US" altLang="zh-CN" sz="1800" b="1" kern="1200" dirty="0">
                <a:latin typeface="+mn-lt"/>
                <a:ea typeface="+mn-ea"/>
                <a:cs typeface="宋体" panose="02010600030101010101" pitchFamily="2" charset="-122"/>
              </a:rPr>
              <a:t>》</a:t>
            </a:r>
            <a:r>
              <a:rPr lang="zh-CN" altLang="en-US" sz="1800" b="1" kern="1200" dirty="0">
                <a:latin typeface="+mn-lt"/>
                <a:ea typeface="+mn-ea"/>
                <a:cs typeface="宋体" panose="02010600030101010101" pitchFamily="2" charset="-122"/>
              </a:rPr>
              <a:t>的规定</a:t>
            </a:r>
            <a:endParaRPr lang="zh-CN" altLang="en-US" sz="1800" b="1" kern="1200" dirty="0">
              <a:latin typeface="+mn-lt"/>
              <a:ea typeface="+mn-ea"/>
              <a:cs typeface="宋体" panose="02010600030101010101" pitchFamily="2" charset="-122"/>
            </a:endParaRPr>
          </a:p>
          <a:p>
            <a:pPr eaLnBrk="1" hangingPunct="1">
              <a:lnSpc>
                <a:spcPct val="140000"/>
              </a:lnSpc>
              <a:buClrTx/>
              <a:buSzTx/>
            </a:pPr>
            <a:r>
              <a:rPr lang="en-US" altLang="zh-CN" sz="1800" b="1" kern="1200" dirty="0">
                <a:latin typeface="Times New Roman" panose="02020603050405020304" pitchFamily="18" charset="0"/>
                <a:ea typeface="楷体" panose="02010609060101010101" pitchFamily="49" charset="-122"/>
                <a:cs typeface="宋体" panose="02010600030101010101" pitchFamily="2" charset="-122"/>
              </a:rPr>
              <a:t>9.3 </a:t>
            </a:r>
            <a:r>
              <a:rPr lang="zh-CN" altLang="en-US" sz="1800" b="1" kern="1200" dirty="0">
                <a:latin typeface="Times New Roman" panose="02020603050405020304" pitchFamily="18" charset="0"/>
                <a:ea typeface="楷体" panose="02010609060101010101" pitchFamily="49" charset="-122"/>
                <a:cs typeface="宋体" panose="02010600030101010101" pitchFamily="2" charset="-122"/>
              </a:rPr>
              <a:t>基准资料错误的责任</a:t>
            </a:r>
            <a:endParaRPr lang="zh-CN" altLang="en-US" sz="1800" b="1" kern="1200" dirty="0">
              <a:latin typeface="Times New Roman" panose="02020603050405020304" pitchFamily="18" charset="0"/>
              <a:ea typeface="楷体" panose="02010609060101010101" pitchFamily="49" charset="-122"/>
              <a:cs typeface="宋体" panose="02010600030101010101" pitchFamily="2" charset="-122"/>
            </a:endParaRPr>
          </a:p>
          <a:p>
            <a:pPr eaLnBrk="1" hangingPunct="1">
              <a:lnSpc>
                <a:spcPct val="140000"/>
              </a:lnSpc>
              <a:buClrTx/>
              <a:buSzTx/>
              <a:buNone/>
            </a:pPr>
            <a:r>
              <a:rPr lang="zh-CN" altLang="en-US" sz="1800" kern="1200" dirty="0">
                <a:latin typeface="Times New Roman" panose="02020603050405020304" pitchFamily="18" charset="0"/>
                <a:ea typeface="楷体" panose="02010609060101010101" pitchFamily="49" charset="-122"/>
                <a:cs typeface="宋体" panose="02010600030101010101" pitchFamily="2" charset="-122"/>
              </a:rPr>
              <a:t>       </a:t>
            </a:r>
            <a:r>
              <a:rPr lang="zh-CN" altLang="en-US" sz="1800" u="sng" kern="1200" dirty="0">
                <a:solidFill>
                  <a:srgbClr val="FF0000"/>
                </a:solidFill>
                <a:latin typeface="Times New Roman" panose="02020603050405020304" pitchFamily="18" charset="0"/>
                <a:ea typeface="楷体" panose="02010609060101010101" pitchFamily="49" charset="-122"/>
                <a:cs typeface="宋体" panose="02010600030101010101" pitchFamily="2" charset="-122"/>
              </a:rPr>
              <a:t>发包人应对其提供的测量基准点、基准线和水准点及其书面资料的真实性、准确性和完整性负责，</a:t>
            </a:r>
            <a:r>
              <a:rPr lang="zh-CN" altLang="en-US" sz="1800" kern="1200" dirty="0">
                <a:latin typeface="Times New Roman" panose="02020603050405020304" pitchFamily="18" charset="0"/>
                <a:ea typeface="楷体" panose="02010609060101010101" pitchFamily="49" charset="-122"/>
                <a:cs typeface="宋体" panose="02010600030101010101" pitchFamily="2" charset="-122"/>
              </a:rPr>
              <a:t>对其提供上述基准资料错误导致承包人损失的，发包人应当承担由此增加的费用和（或）工期延误，并向承包人支付合理利润。承包人应在设计或施工中对上述资料的准确性进行核实，发现存在明显错误或疏忽的，应及时通知</a:t>
            </a:r>
            <a:r>
              <a:rPr lang="zh-CN" altLang="en-US" sz="1800" kern="1200" dirty="0">
                <a:latin typeface="楷体" panose="02010609060101010101" pitchFamily="49" charset="-122"/>
                <a:ea typeface="楷体" panose="02010609060101010101" pitchFamily="49" charset="-122"/>
                <a:cs typeface="宋体" panose="02010600030101010101" pitchFamily="2" charset="-122"/>
              </a:rPr>
              <a:t>监理人。</a:t>
            </a:r>
            <a:endParaRPr lang="zh-CN" altLang="en-US" sz="1800" b="1" kern="1200" dirty="0">
              <a:solidFill>
                <a:schemeClr val="tx2"/>
              </a:solidFill>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90000"/>
              </a:lnSpc>
              <a:buClrTx/>
              <a:buSzTx/>
            </a:pPr>
            <a:endParaRPr lang="zh-CN" altLang="en-US" kern="1200" dirty="0">
              <a:latin typeface="+mn-lt"/>
              <a:ea typeface="楷体" panose="02010609060101010101" pitchFamily="49" charset="-122"/>
              <a:cs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标题 1"/>
          <p:cNvSpPr>
            <a:spLocks noGrp="1"/>
          </p:cNvSpPr>
          <p:nvPr>
            <p:ph type="title"/>
          </p:nvPr>
        </p:nvSpPr>
        <p:spPr>
          <a:ln/>
        </p:spPr>
        <p:txBody>
          <a:bodyPr vert="horz" wrap="square" lIns="91440" tIns="45720" rIns="91440" bIns="45720" anchor="ctr"/>
          <a:p>
            <a:pPr eaLnBrk="1" hangingPunct="1">
              <a:lnSpc>
                <a:spcPct val="180000"/>
              </a:lnSpc>
            </a:pPr>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Times New Roman" panose="02020603050405020304" pitchFamily="18" charset="0"/>
              <a:ea typeface="隶书" panose="02010509060101010101" pitchFamily="49" charset="-122"/>
            </a:endParaRPr>
          </a:p>
        </p:txBody>
      </p:sp>
      <p:sp>
        <p:nvSpPr>
          <p:cNvPr id="91139" name="内容占位符 5"/>
          <p:cNvSpPr>
            <a:spLocks noGrp="1"/>
          </p:cNvSpPr>
          <p:nvPr>
            <p:ph sz="half" idx="1"/>
          </p:nvPr>
        </p:nvSpPr>
        <p:spPr>
          <a:xfrm>
            <a:off x="457200" y="1600200"/>
            <a:ext cx="2471738" cy="4525963"/>
          </a:xfrm>
          <a:ln/>
        </p:spPr>
        <p:txBody>
          <a:bodyPr vert="horz" wrap="square" lIns="91440" tIns="45720" rIns="91440" bIns="45720" anchor="t"/>
          <a:p>
            <a:pPr eaLnBrk="1" hangingPunct="1">
              <a:lnSpc>
                <a:spcPct val="140000"/>
              </a:lnSpc>
              <a:buClrTx/>
              <a:buSzTx/>
            </a:pPr>
            <a:r>
              <a:rPr lang="zh-CN" altLang="en-US" sz="2000" b="1" kern="1200" dirty="0">
                <a:latin typeface="+mn-lt"/>
                <a:ea typeface="+mn-ea"/>
                <a:cs typeface="宋体" panose="02010600030101010101" pitchFamily="2" charset="-122"/>
              </a:rPr>
              <a:t>现场及周边数据与资料准确性、充分性和完整性的风险</a:t>
            </a:r>
            <a:endParaRPr lang="en-US" altLang="zh-CN" sz="2000" b="1" kern="1200" dirty="0">
              <a:latin typeface="宋体" panose="02010600030101010101" pitchFamily="2" charset="-122"/>
              <a:ea typeface="+mn-ea"/>
              <a:cs typeface="宋体" panose="02010600030101010101" pitchFamily="2" charset="-122"/>
            </a:endParaRPr>
          </a:p>
        </p:txBody>
      </p:sp>
      <p:sp>
        <p:nvSpPr>
          <p:cNvPr id="91140" name="内容占位符 6"/>
          <p:cNvSpPr>
            <a:spLocks noGrp="1"/>
          </p:cNvSpPr>
          <p:nvPr>
            <p:ph sz="half" idx="2"/>
          </p:nvPr>
        </p:nvSpPr>
        <p:spPr>
          <a:xfrm>
            <a:off x="3286125" y="1600200"/>
            <a:ext cx="5400675" cy="4525963"/>
          </a:xfrm>
          <a:ln/>
        </p:spPr>
        <p:txBody>
          <a:bodyPr vert="horz" wrap="square" lIns="91440" tIns="45720" rIns="91440" bIns="45720" anchor="t"/>
          <a:p>
            <a:pPr eaLnBrk="1" hangingPunct="1">
              <a:lnSpc>
                <a:spcPct val="140000"/>
              </a:lnSpc>
              <a:buClrTx/>
              <a:buSzTx/>
            </a:pPr>
            <a:r>
              <a:rPr lang="zh-CN" altLang="en-US" sz="1600" b="1" kern="1200" dirty="0">
                <a:latin typeface="+mn-lt"/>
                <a:ea typeface="+mn-ea"/>
                <a:cs typeface="宋体" panose="02010600030101010101" pitchFamily="2" charset="-122"/>
              </a:rPr>
              <a:t>住建部</a:t>
            </a:r>
            <a:r>
              <a:rPr lang="en-US" altLang="zh-CN" sz="1600" b="1" kern="1200" dirty="0">
                <a:latin typeface="+mn-lt"/>
                <a:ea typeface="+mn-ea"/>
                <a:cs typeface="宋体" panose="02010600030101010101" pitchFamily="2" charset="-122"/>
              </a:rPr>
              <a:t>2013</a:t>
            </a:r>
            <a:r>
              <a:rPr lang="zh-CN" altLang="en-US" sz="1600" b="1" kern="1200" dirty="0">
                <a:latin typeface="+mn-lt"/>
                <a:ea typeface="+mn-ea"/>
                <a:cs typeface="宋体" panose="02010600030101010101" pitchFamily="2" charset="-122"/>
              </a:rPr>
              <a:t>版</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建设工程施工合同</a:t>
            </a:r>
            <a:r>
              <a:rPr lang="en-US" altLang="zh-CN" sz="1600" b="1" kern="1200" dirty="0">
                <a:latin typeface="+mn-lt"/>
                <a:ea typeface="+mn-ea"/>
                <a:cs typeface="宋体" panose="02010600030101010101" pitchFamily="2" charset="-122"/>
              </a:rPr>
              <a:t>》</a:t>
            </a:r>
            <a:r>
              <a:rPr lang="zh-CN" altLang="en-US" sz="1600" b="1" kern="1200" dirty="0">
                <a:latin typeface="+mn-lt"/>
                <a:ea typeface="+mn-ea"/>
                <a:cs typeface="宋体" panose="02010600030101010101" pitchFamily="2" charset="-122"/>
              </a:rPr>
              <a:t>（</a:t>
            </a:r>
            <a:r>
              <a:rPr lang="en-US" altLang="zh-CN" sz="1600" b="1" kern="1200" dirty="0">
                <a:latin typeface="+mn-lt"/>
                <a:ea typeface="+mn-ea"/>
                <a:cs typeface="宋体" panose="02010600030101010101" pitchFamily="2" charset="-122"/>
              </a:rPr>
              <a:t>GF2013-0201</a:t>
            </a:r>
            <a:r>
              <a:rPr lang="zh-CN" altLang="en-US" sz="1600" b="1" kern="1200" dirty="0">
                <a:latin typeface="+mn-lt"/>
                <a:ea typeface="+mn-ea"/>
                <a:cs typeface="宋体" panose="02010600030101010101" pitchFamily="2" charset="-122"/>
              </a:rPr>
              <a:t>）</a:t>
            </a:r>
            <a:endParaRPr lang="en-US" altLang="zh-CN" sz="1600" b="1" kern="1200" dirty="0">
              <a:latin typeface="+mn-lt"/>
              <a:ea typeface="+mn-ea"/>
              <a:cs typeface="宋体" panose="02010600030101010101" pitchFamily="2" charset="-122"/>
            </a:endParaRPr>
          </a:p>
          <a:p>
            <a:pPr eaLnBrk="1" hangingPunct="1">
              <a:lnSpc>
                <a:spcPct val="140000"/>
              </a:lnSpc>
              <a:buClrTx/>
              <a:buSzTx/>
              <a:buNone/>
            </a:pPr>
            <a:r>
              <a:rPr lang="en-US" altLang="zh-CN" sz="1600" b="1" kern="1200" dirty="0">
                <a:latin typeface="楷体" panose="02010609060101010101" pitchFamily="49" charset="-122"/>
                <a:ea typeface="楷体" panose="02010609060101010101" pitchFamily="49" charset="-122"/>
                <a:cs typeface="宋体" panose="02010600030101010101" pitchFamily="2" charset="-122"/>
              </a:rPr>
              <a:t>   2.4.3 </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提供基础资料</a:t>
            </a:r>
            <a:endParaRPr lang="zh-CN" altLang="en-US" sz="1600" b="1" kern="1200" dirty="0">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4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发包人应当在移交施工现场前向承包人提供施工</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现场及工程施工所必需的毗邻区域内</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供水、排水、供电、供气、供热、通信、广播电视</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等地下管线资料，气象和水文观测资料，地质勘察资料，相邻建筑物、构筑物和地下工程等有关基础资料，并对所提供资料的真实性、准确性和完整性负责。</a:t>
            </a:r>
            <a:endPar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4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按照法律规定确需在开工后方能提供的基础资料，发包人应尽其努力及时地在相应工程施工前的合理期限内提供，合理期限应以不影响承包人的正常施工为限。</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a:p>
            <a:pPr algn="just" eaLnBrk="1" hangingPunct="1">
              <a:lnSpc>
                <a:spcPct val="140000"/>
              </a:lnSpc>
              <a:buClrTx/>
              <a:buSzTx/>
            </a:pP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p:txBody>
      </p:sp>
      <p:sp>
        <p:nvSpPr>
          <p:cNvPr id="91141"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标题 4"/>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en-US" altLang="zh-CN" sz="2400" b="1" dirty="0">
              <a:solidFill>
                <a:schemeClr val="tx2"/>
              </a:solidFill>
              <a:latin typeface="华文隶书" panose="02010800040101010101" pitchFamily="2" charset="-122"/>
              <a:ea typeface="隶书" panose="02010509060101010101" pitchFamily="49" charset="-122"/>
            </a:endParaRPr>
          </a:p>
        </p:txBody>
      </p:sp>
      <p:sp>
        <p:nvSpPr>
          <p:cNvPr id="92163" name="副标题 5"/>
          <p:cNvSpPr>
            <a:spLocks noGrp="1"/>
          </p:cNvSpPr>
          <p:nvPr>
            <p:ph idx="1"/>
          </p:nvPr>
        </p:nvSpPr>
        <p:spPr>
          <a:ln/>
        </p:spPr>
        <p:txBody>
          <a:bodyPr vert="horz" wrap="square" lIns="91440" tIns="45720" rIns="91440" bIns="45720" anchor="t"/>
          <a:p>
            <a:pPr marL="0" indent="0" algn="ctr" eaLnBrk="1" hangingPunct="1">
              <a:lnSpc>
                <a:spcPct val="150000"/>
              </a:lnSpc>
              <a:buNone/>
            </a:pPr>
            <a:endParaRPr lang="en-US" altLang="zh-CN" b="1" dirty="0">
              <a:solidFill>
                <a:schemeClr val="tx2"/>
              </a:solidFill>
              <a:latin typeface="宋体" panose="02010600030101010101" pitchFamily="2" charset="-122"/>
              <a:ea typeface="报隶-简" charset="-122"/>
            </a:endParaRPr>
          </a:p>
          <a:p>
            <a:pPr marL="0" indent="0" algn="ctr" eaLnBrk="1" hangingPunct="1">
              <a:lnSpc>
                <a:spcPct val="150000"/>
              </a:lnSpc>
              <a:buNone/>
            </a:pPr>
            <a:r>
              <a:rPr lang="en-US" altLang="zh-CN" b="1" dirty="0">
                <a:solidFill>
                  <a:schemeClr val="tx2"/>
                </a:solidFill>
                <a:latin typeface="宋体" panose="02010600030101010101" pitchFamily="2" charset="-122"/>
                <a:ea typeface="报隶-简" charset="-122"/>
              </a:rPr>
              <a:t>EPC</a:t>
            </a:r>
            <a:r>
              <a:rPr lang="zh-CN" altLang="en-US" b="1" dirty="0">
                <a:solidFill>
                  <a:schemeClr val="tx2"/>
                </a:solidFill>
                <a:latin typeface="宋体" panose="02010600030101010101" pitchFamily="2" charset="-122"/>
                <a:ea typeface="报隶-简" charset="-122"/>
              </a:rPr>
              <a:t>合同工程设计风险与防范</a:t>
            </a:r>
            <a:endParaRPr lang="zh-CN" altLang="en-US" b="1" dirty="0">
              <a:solidFill>
                <a:schemeClr val="tx2"/>
              </a:solidFill>
              <a:latin typeface="宋体" panose="02010600030101010101" pitchFamily="2" charset="-122"/>
              <a:ea typeface="报隶-简" charset="-122"/>
            </a:endParaRPr>
          </a:p>
        </p:txBody>
      </p:sp>
      <p:sp>
        <p:nvSpPr>
          <p:cNvPr id="92164"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3"/>
          <p:cNvSpPr>
            <a:spLocks noGrp="1"/>
          </p:cNvSpPr>
          <p:nvPr>
            <p:ph type="title"/>
          </p:nvPr>
        </p:nvSpPr>
        <p:spPr>
          <a:ln/>
        </p:spPr>
        <p:txBody>
          <a:bodyPr vert="horz" wrap="square" lIns="91440" tIns="45720" rIns="91440" bIns="45720" anchor="ctr"/>
          <a:p>
            <a:pPr>
              <a:lnSpc>
                <a:spcPct val="150000"/>
              </a:lnSpc>
            </a:pPr>
            <a:endParaRPr lang="en-US" altLang="zh-CN" sz="2400" dirty="0">
              <a:solidFill>
                <a:schemeClr val="tx2"/>
              </a:solidFill>
              <a:latin typeface="Baoli SC"/>
              <a:ea typeface="Baoli SC"/>
            </a:endParaRPr>
          </a:p>
        </p:txBody>
      </p:sp>
      <p:sp>
        <p:nvSpPr>
          <p:cNvPr id="10243" name="内容占位符 3"/>
          <p:cNvSpPr>
            <a:spLocks noGrp="1"/>
          </p:cNvSpPr>
          <p:nvPr>
            <p:ph idx="1"/>
          </p:nvPr>
        </p:nvSpPr>
        <p:spPr>
          <a:ln/>
        </p:spPr>
        <p:txBody>
          <a:bodyPr vert="horz" wrap="square" lIns="91440" tIns="45720" rIns="91440" bIns="45720" anchor="t"/>
          <a:p>
            <a:pPr algn="ctr">
              <a:lnSpc>
                <a:spcPct val="150000"/>
              </a:lnSpc>
              <a:buNone/>
            </a:pPr>
            <a:endParaRPr lang="en-US" altLang="zh-CN" b="1" dirty="0">
              <a:solidFill>
                <a:srgbClr val="FF0000"/>
              </a:solidFill>
              <a:latin typeface="Baoli SC"/>
              <a:ea typeface="Baoli SC"/>
            </a:endParaRPr>
          </a:p>
          <a:p>
            <a:pPr algn="ctr">
              <a:lnSpc>
                <a:spcPct val="150000"/>
              </a:lnSpc>
              <a:buNone/>
            </a:pPr>
            <a:r>
              <a:rPr lang="zh-CN" altLang="en-US" b="1" dirty="0">
                <a:solidFill>
                  <a:srgbClr val="FF0000"/>
                </a:solidFill>
                <a:latin typeface="Baoli SC"/>
                <a:ea typeface="Baoli SC"/>
              </a:rPr>
              <a:t>建设工程施工合同</a:t>
            </a:r>
            <a:endParaRPr lang="en-US" altLang="zh-CN" b="1" dirty="0">
              <a:solidFill>
                <a:srgbClr val="FF0000"/>
              </a:solidFill>
              <a:latin typeface="Baoli SC"/>
              <a:ea typeface="Baoli SC"/>
            </a:endParaRPr>
          </a:p>
          <a:p>
            <a:pPr algn="ctr">
              <a:lnSpc>
                <a:spcPct val="150000"/>
              </a:lnSpc>
              <a:buNone/>
            </a:pPr>
            <a:r>
              <a:rPr lang="zh-CN" altLang="en-US" b="1" dirty="0">
                <a:solidFill>
                  <a:srgbClr val="FF0000"/>
                </a:solidFill>
                <a:latin typeface="Baoli SC"/>
                <a:ea typeface="Baoli SC"/>
              </a:rPr>
              <a:t>核心风险识别与防范</a:t>
            </a:r>
            <a:endParaRPr lang="en-US" altLang="zh-CN" b="1" dirty="0">
              <a:solidFill>
                <a:srgbClr val="FF0000"/>
              </a:solidFill>
              <a:latin typeface="Baoli SC"/>
              <a:ea typeface="Baoli SC"/>
            </a:endParaRPr>
          </a:p>
        </p:txBody>
      </p:sp>
      <p:sp>
        <p:nvSpPr>
          <p:cNvPr id="10244" name="灯片编号占位符 2"/>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93187" name="内容占位符 5"/>
          <p:cNvSpPr>
            <a:spLocks noGrp="1"/>
          </p:cNvSpPr>
          <p:nvPr>
            <p:ph sz="half" idx="1"/>
          </p:nvPr>
        </p:nvSpPr>
        <p:spPr>
          <a:ln/>
        </p:spPr>
        <p:txBody>
          <a:bodyPr vert="horz" wrap="square" lIns="91440" tIns="45720" rIns="91440" bIns="45720" anchor="t"/>
          <a:p>
            <a:pPr eaLnBrk="1" hangingPunct="1">
              <a:lnSpc>
                <a:spcPct val="150000"/>
              </a:lnSpc>
              <a:buClrTx/>
              <a:buSzTx/>
            </a:pPr>
            <a:r>
              <a:rPr lang="zh-CN" altLang="en-US" sz="2000" b="1" kern="1200" dirty="0">
                <a:latin typeface="宋体" panose="02010600030101010101" pitchFamily="2" charset="-122"/>
                <a:ea typeface="+mn-ea"/>
                <a:cs typeface="宋体" panose="02010600030101010101" pitchFamily="2" charset="-122"/>
              </a:rPr>
              <a:t>设计是</a:t>
            </a:r>
            <a:r>
              <a:rPr lang="en-US" altLang="zh-CN" sz="2000" b="1" kern="1200" dirty="0">
                <a:latin typeface="宋体" panose="02010600030101010101" pitchFamily="2" charset="-122"/>
                <a:ea typeface="+mn-ea"/>
                <a:cs typeface="宋体" panose="02010600030101010101" pitchFamily="2" charset="-122"/>
              </a:rPr>
              <a:t>EPC</a:t>
            </a:r>
            <a:r>
              <a:rPr lang="zh-CN" altLang="en-US" sz="2000" b="1" kern="1200" dirty="0">
                <a:latin typeface="宋体" panose="02010600030101010101" pitchFamily="2" charset="-122"/>
                <a:ea typeface="+mn-ea"/>
                <a:cs typeface="宋体" panose="02010600030101010101" pitchFamily="2" charset="-122"/>
              </a:rPr>
              <a:t>项目的龙头</a:t>
            </a:r>
            <a:endParaRPr lang="zh-CN" altLang="en-US" sz="2000" kern="1200" dirty="0">
              <a:latin typeface="+mn-lt"/>
              <a:ea typeface="+mn-ea"/>
              <a:cs typeface="宋体" panose="02010600030101010101" pitchFamily="2" charset="-122"/>
            </a:endParaRPr>
          </a:p>
        </p:txBody>
      </p:sp>
      <p:sp>
        <p:nvSpPr>
          <p:cNvPr id="93188" name="内容占位符 6"/>
          <p:cNvSpPr>
            <a:spLocks noGrp="1"/>
          </p:cNvSpPr>
          <p:nvPr>
            <p:ph sz="half" idx="2"/>
          </p:nvPr>
        </p:nvSpPr>
        <p:spPr>
          <a:ln/>
        </p:spPr>
        <p:txBody>
          <a:bodyPr vert="horz" wrap="square" lIns="91440" tIns="45720" rIns="91440" bIns="45720" anchor="t"/>
          <a:p>
            <a:pPr eaLnBrk="1" hangingPunct="1">
              <a:lnSpc>
                <a:spcPct val="150000"/>
              </a:lnSpc>
              <a:buClrTx/>
              <a:buSzTx/>
            </a:pPr>
            <a:r>
              <a:rPr lang="zh-CN" altLang="en-US" sz="1800" kern="1200" dirty="0">
                <a:latin typeface="宋体" panose="02010600030101010101" pitchFamily="2" charset="-122"/>
                <a:ea typeface="+mn-ea"/>
                <a:cs typeface="宋体" panose="02010600030101010101" pitchFamily="2" charset="-122"/>
              </a:rPr>
              <a:t>设计是</a:t>
            </a:r>
            <a:r>
              <a:rPr lang="en-US" altLang="zh-CN" sz="1800" kern="1200" dirty="0">
                <a:latin typeface="宋体" panose="02010600030101010101" pitchFamily="2" charset="-122"/>
                <a:ea typeface="+mn-ea"/>
                <a:cs typeface="宋体" panose="02010600030101010101" pitchFamily="2" charset="-122"/>
              </a:rPr>
              <a:t>EPC</a:t>
            </a:r>
            <a:r>
              <a:rPr lang="zh-CN" altLang="en-US" sz="1800" kern="1200" dirty="0">
                <a:latin typeface="宋体" panose="02010600030101010101" pitchFamily="2" charset="-122"/>
                <a:ea typeface="+mn-ea"/>
                <a:cs typeface="宋体" panose="02010600030101010101" pitchFamily="2" charset="-122"/>
              </a:rPr>
              <a:t>项目的龙头</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en-US" altLang="zh-CN" sz="1800" kern="1200" dirty="0">
                <a:latin typeface="宋体" panose="02010600030101010101" pitchFamily="2" charset="-122"/>
                <a:ea typeface="+mn-ea"/>
                <a:cs typeface="宋体" panose="02010600030101010101" pitchFamily="2" charset="-122"/>
              </a:rPr>
              <a:t>EPC</a:t>
            </a:r>
            <a:r>
              <a:rPr lang="zh-CN" altLang="en-US" sz="1800" kern="1200" dirty="0">
                <a:latin typeface="宋体" panose="02010600030101010101" pitchFamily="2" charset="-122"/>
                <a:ea typeface="+mn-ea"/>
                <a:cs typeface="宋体" panose="02010600030101010101" pitchFamily="2" charset="-122"/>
              </a:rPr>
              <a:t>项目≠</a:t>
            </a:r>
            <a:r>
              <a:rPr lang="en-US" altLang="zh-CN" sz="1800" kern="1200" dirty="0">
                <a:latin typeface="宋体" panose="02010600030101010101" pitchFamily="2" charset="-122"/>
                <a:ea typeface="+mn-ea"/>
                <a:cs typeface="宋体" panose="02010600030101010101" pitchFamily="2" charset="-122"/>
              </a:rPr>
              <a:t>E </a:t>
            </a:r>
            <a:r>
              <a:rPr lang="zh-CN" altLang="en-US" sz="1800" kern="1200" dirty="0">
                <a:latin typeface="宋体" panose="02010600030101010101" pitchFamily="2" charset="-122"/>
                <a:ea typeface="+mn-ea"/>
                <a:cs typeface="宋体" panose="02010600030101010101" pitchFamily="2" charset="-122"/>
              </a:rPr>
              <a:t>＋ </a:t>
            </a:r>
            <a:r>
              <a:rPr lang="en-US" altLang="zh-CN" sz="1800" kern="1200" dirty="0">
                <a:latin typeface="宋体" panose="02010600030101010101" pitchFamily="2" charset="-122"/>
                <a:ea typeface="+mn-ea"/>
                <a:cs typeface="宋体" panose="02010600030101010101" pitchFamily="2" charset="-122"/>
              </a:rPr>
              <a:t>P </a:t>
            </a:r>
            <a:r>
              <a:rPr lang="zh-CN" altLang="en-US" sz="1800" kern="1200" dirty="0">
                <a:latin typeface="宋体" panose="02010600030101010101" pitchFamily="2" charset="-122"/>
                <a:ea typeface="+mn-ea"/>
                <a:cs typeface="宋体" panose="02010600030101010101" pitchFamily="2" charset="-122"/>
              </a:rPr>
              <a:t>＋ </a:t>
            </a:r>
            <a:r>
              <a:rPr lang="en-US" altLang="zh-CN" sz="1800" kern="1200" dirty="0">
                <a:latin typeface="宋体" panose="02010600030101010101" pitchFamily="2" charset="-122"/>
                <a:ea typeface="+mn-ea"/>
                <a:cs typeface="宋体" panose="02010600030101010101" pitchFamily="2" charset="-122"/>
              </a:rPr>
              <a:t>C</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zh-CN" altLang="en-US" sz="1800" kern="1200" dirty="0">
              <a:latin typeface="+mn-lt"/>
              <a:ea typeface="+mn-ea"/>
              <a:cs typeface="宋体" panose="02010600030101010101" pitchFamily="2" charset="-122"/>
            </a:endParaRPr>
          </a:p>
          <a:p>
            <a:pPr eaLnBrk="1" hangingPunct="1">
              <a:buClrTx/>
              <a:buSzTx/>
            </a:pPr>
            <a:endParaRPr lang="zh-CN" altLang="en-US" kern="1200" dirty="0">
              <a:latin typeface="+mn-lt"/>
              <a:ea typeface="+mn-ea"/>
              <a:cs typeface="宋体" panose="02010600030101010101" pitchFamily="2" charset="-122"/>
            </a:endParaRPr>
          </a:p>
        </p:txBody>
      </p:sp>
      <p:sp>
        <p:nvSpPr>
          <p:cNvPr id="93189"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1"/>
          <p:cNvSpPr>
            <a:spLocks noGrp="1"/>
          </p:cNvSpPr>
          <p:nvPr>
            <p:ph type="title"/>
          </p:nvPr>
        </p:nvSpPr>
        <p:spPr>
          <a:xfrm>
            <a:off x="457200" y="142875"/>
            <a:ext cx="8229600" cy="571500"/>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94211" name="内容占位符 2"/>
          <p:cNvSpPr>
            <a:spLocks noGrp="1"/>
          </p:cNvSpPr>
          <p:nvPr>
            <p:ph sz="half" idx="1"/>
          </p:nvPr>
        </p:nvSpPr>
        <p:spPr>
          <a:xfrm>
            <a:off x="214313" y="857250"/>
            <a:ext cx="2428875" cy="5268913"/>
          </a:xfrm>
          <a:ln/>
        </p:spPr>
        <p:txBody>
          <a:bodyPr vert="horz" wrap="square" lIns="91440" tIns="45720" rIns="91440" bIns="45720" anchor="t"/>
          <a:p>
            <a:pPr eaLnBrk="1" hangingPunct="1">
              <a:lnSpc>
                <a:spcPct val="150000"/>
              </a:lnSpc>
              <a:buClrTx/>
              <a:buSzTx/>
            </a:pP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标准合同</a:t>
            </a:r>
            <a:r>
              <a:rPr lang="en-US" altLang="zh-CN" sz="2000" b="1" kern="1200" dirty="0">
                <a:latin typeface="宋体" panose="02010600030101010101" pitchFamily="2" charset="-122"/>
                <a:ea typeface="+mn-ea"/>
                <a:cs typeface="宋体" panose="02010600030101010101" pitchFamily="2" charset="-122"/>
              </a:rPr>
              <a:t>》</a:t>
            </a:r>
            <a:r>
              <a:rPr lang="zh-CN" altLang="en-US" sz="2000" b="1" kern="1200" dirty="0">
                <a:latin typeface="宋体" panose="02010600030101010101" pitchFamily="2" charset="-122"/>
                <a:ea typeface="+mn-ea"/>
                <a:cs typeface="宋体" panose="02010600030101010101" pitchFamily="2" charset="-122"/>
              </a:rPr>
              <a:t>关于承包商设计义务的规定</a:t>
            </a:r>
            <a:endParaRPr lang="zh-CN" altLang="en-US" sz="2000" b="1" kern="1200" dirty="0">
              <a:latin typeface="宋体" panose="02010600030101010101" pitchFamily="2" charset="-122"/>
              <a:ea typeface="+mn-ea"/>
              <a:cs typeface="宋体" panose="02010600030101010101" pitchFamily="2" charset="-122"/>
            </a:endParaRPr>
          </a:p>
        </p:txBody>
      </p:sp>
      <p:sp>
        <p:nvSpPr>
          <p:cNvPr id="94212" name="内容占位符 3"/>
          <p:cNvSpPr>
            <a:spLocks noGrp="1"/>
          </p:cNvSpPr>
          <p:nvPr>
            <p:ph sz="half" idx="2"/>
          </p:nvPr>
        </p:nvSpPr>
        <p:spPr>
          <a:xfrm>
            <a:off x="2714625" y="857250"/>
            <a:ext cx="6286500" cy="5715000"/>
          </a:xfrm>
          <a:ln/>
        </p:spPr>
        <p:txBody>
          <a:bodyPr vert="horz" wrap="square" lIns="91440" tIns="45720" rIns="91440" bIns="45720" anchor="t"/>
          <a:p>
            <a:pPr eaLnBrk="1" hangingPunct="1">
              <a:lnSpc>
                <a:spcPts val="2600"/>
              </a:lnSpc>
              <a:buClrTx/>
              <a:buSzTx/>
              <a:buFont typeface="Wingdings" panose="05000000000000000000" pitchFamily="2" charset="2"/>
              <a:buChar char="l"/>
            </a:pPr>
            <a:r>
              <a:rPr lang="zh-CN" altLang="en-US" sz="1800" b="1" kern="1200" dirty="0">
                <a:latin typeface="宋体" panose="02010600030101010101" pitchFamily="2" charset="-122"/>
                <a:ea typeface="+mn-ea"/>
                <a:cs typeface="宋体" panose="02010600030101010101" pitchFamily="2" charset="-122"/>
              </a:rPr>
              <a:t>承包人的设计义务与风险分配</a:t>
            </a:r>
            <a:endParaRPr lang="en-US" altLang="zh-CN" sz="1800" b="1" kern="1200" dirty="0">
              <a:latin typeface="宋体" panose="02010600030101010101" pitchFamily="2" charset="-122"/>
              <a:ea typeface="+mn-ea"/>
              <a:cs typeface="宋体" panose="02010600030101010101" pitchFamily="2" charset="-122"/>
            </a:endParaRPr>
          </a:p>
          <a:p>
            <a:pPr eaLnBrk="1" hangingPunct="1">
              <a:lnSpc>
                <a:spcPts val="2600"/>
              </a:lnSpc>
              <a:buClrTx/>
              <a:buSzTx/>
            </a:pP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5.1 </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承包人的设计义务</a:t>
            </a:r>
            <a:endParaRPr lang="zh-CN" altLang="en-US"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ts val="2600"/>
              </a:lnSpc>
              <a:buClrTx/>
              <a:buSzTx/>
              <a:buNone/>
            </a:pP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5.1.1 </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设计义务的一般要求</a:t>
            </a:r>
            <a:endParaRPr lang="zh-CN" altLang="en-US"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ts val="26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承包人应按照</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法律规定</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，以及国家、行业和地方的</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规范和标准</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完成设计工作，</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并符合发包人要求</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a:t>
            </a:r>
            <a:endParaRPr lang="zh-CN" altLang="en-US" sz="1800"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ts val="2600"/>
              </a:lnSpc>
              <a:buClrTx/>
              <a:buSzTx/>
              <a:buNone/>
            </a:pP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       </a:t>
            </a:r>
            <a:r>
              <a:rPr lang="en-US" altLang="zh-CN" sz="1800" b="1" kern="1200" dirty="0">
                <a:latin typeface="华文楷体" panose="02010600040101010101" pitchFamily="2" charset="-122"/>
                <a:ea typeface="华文楷体" panose="02010600040101010101" pitchFamily="2" charset="-122"/>
                <a:cs typeface="宋体" panose="02010600030101010101" pitchFamily="2" charset="-122"/>
              </a:rPr>
              <a:t>5.1.2 </a:t>
            </a:r>
            <a:r>
              <a:rPr lang="zh-CN" altLang="en-US" sz="1800" b="1" kern="1200" dirty="0">
                <a:latin typeface="华文楷体" panose="02010600040101010101" pitchFamily="2" charset="-122"/>
                <a:ea typeface="华文楷体" panose="02010600040101010101" pitchFamily="2" charset="-122"/>
                <a:cs typeface="宋体" panose="02010600030101010101" pitchFamily="2" charset="-122"/>
              </a:rPr>
              <a:t>法律和标准的变化</a:t>
            </a:r>
            <a:endParaRPr lang="zh-CN" altLang="en-US" sz="1800" b="1" kern="1200" dirty="0">
              <a:latin typeface="华文楷体" panose="02010600040101010101" pitchFamily="2" charset="-122"/>
              <a:ea typeface="华文楷体" panose="02010600040101010101" pitchFamily="2" charset="-122"/>
              <a:cs typeface="宋体" panose="02010600030101010101" pitchFamily="2" charset="-122"/>
            </a:endParaRPr>
          </a:p>
          <a:p>
            <a:pPr eaLnBrk="1" hangingPunct="1">
              <a:lnSpc>
                <a:spcPts val="2600"/>
              </a:lnSpc>
              <a:buClrTx/>
              <a:buSzTx/>
              <a:buNone/>
            </a:pP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       除合同另有约定外，承包人完成设计工作所应遵守的法律规定，以及国家、行业和地方的规范和标准，均应</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视为在基准日适用的版本</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。基准日之后，前述版本发生重大变化，或者有新的法律，以及国家、行业和地方的规范和标准实施的，承包人应向发包人或发包人委托的监理人提出遵守新规定的建议。发包人或其委托的监理人应在收到建议后</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7</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天内发出</a:t>
            </a:r>
            <a:r>
              <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rPr>
              <a:t>是否遵守新规定的指示</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。发包人或其委托的监理人指示遵守新规定的，按照第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15</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条或第</a:t>
            </a:r>
            <a:r>
              <a:rPr lang="en-US" altLang="zh-CN" sz="1800" kern="1200" dirty="0">
                <a:latin typeface="华文楷体" panose="02010600040101010101" pitchFamily="2" charset="-122"/>
                <a:ea typeface="华文楷体" panose="02010600040101010101" pitchFamily="2" charset="-122"/>
                <a:cs typeface="宋体" panose="02010600030101010101" pitchFamily="2" charset="-122"/>
              </a:rPr>
              <a:t>16.2</a:t>
            </a:r>
            <a:r>
              <a:rPr lang="zh-CN" altLang="en-US" sz="1800" kern="1200" dirty="0">
                <a:latin typeface="华文楷体" panose="02010600040101010101" pitchFamily="2" charset="-122"/>
                <a:ea typeface="华文楷体" panose="02010600040101010101" pitchFamily="2" charset="-122"/>
                <a:cs typeface="宋体" panose="02010600030101010101" pitchFamily="2" charset="-122"/>
              </a:rPr>
              <a:t>款约定执行。”</a:t>
            </a:r>
            <a:endParaRPr lang="zh-CN" altLang="en-US" sz="1800" u="sng" kern="1200" dirty="0">
              <a:solidFill>
                <a:srgbClr val="FF0000"/>
              </a:solidFill>
              <a:latin typeface="华文楷体" panose="02010600040101010101" pitchFamily="2" charset="-122"/>
              <a:ea typeface="华文楷体" panose="02010600040101010101" pitchFamily="2" charset="-122"/>
              <a:cs typeface="宋体" panose="02010600030101010101" pitchFamily="2" charset="-122"/>
            </a:endParaRPr>
          </a:p>
        </p:txBody>
      </p:sp>
      <p:sp>
        <p:nvSpPr>
          <p:cNvPr id="94213" name="灯片编号占位符 4"/>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1"/>
          <p:cNvSpPr>
            <a:spLocks noGrp="1"/>
          </p:cNvSpPr>
          <p:nvPr>
            <p:ph type="title"/>
          </p:nvPr>
        </p:nvSpPr>
        <p:spPr>
          <a:xfrm>
            <a:off x="457200" y="274638"/>
            <a:ext cx="8229600" cy="582612"/>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b="1" dirty="0">
              <a:ea typeface="隶书" panose="02010509060101010101" pitchFamily="49" charset="-122"/>
            </a:endParaRPr>
          </a:p>
        </p:txBody>
      </p:sp>
      <p:sp>
        <p:nvSpPr>
          <p:cNvPr id="95235" name="内容占位符 2"/>
          <p:cNvSpPr>
            <a:spLocks noGrp="1"/>
          </p:cNvSpPr>
          <p:nvPr>
            <p:ph idx="1"/>
          </p:nvPr>
        </p:nvSpPr>
        <p:spPr>
          <a:xfrm>
            <a:off x="357188" y="1214438"/>
            <a:ext cx="8501062" cy="5257800"/>
          </a:xfrm>
          <a:ln/>
        </p:spPr>
        <p:txBody>
          <a:bodyPr vert="horz" wrap="square" lIns="91440" tIns="45720" rIns="91440" bIns="45720" anchor="t"/>
          <a:p>
            <a:pPr algn="just" eaLnBrk="1" hangingPunct="1">
              <a:lnSpc>
                <a:spcPct val="90000"/>
              </a:lnSpc>
              <a:buNone/>
            </a:pPr>
            <a:r>
              <a:rPr lang="en-US" altLang="zh-CN" sz="1700" b="1" dirty="0"/>
              <a:t>        FIDIC</a:t>
            </a:r>
            <a:r>
              <a:rPr lang="zh-CN" altLang="en-US" sz="1700" b="1" dirty="0"/>
              <a:t>银皮书关于“设计义务一般要求 ”（承包商的默示设计义务）的规定：</a:t>
            </a:r>
            <a:endParaRPr lang="zh-CN" altLang="en-US" sz="1700" b="1" dirty="0"/>
          </a:p>
          <a:p>
            <a:pPr algn="just" eaLnBrk="1" hangingPunct="1">
              <a:lnSpc>
                <a:spcPct val="140000"/>
              </a:lnSpc>
              <a:buNone/>
            </a:pPr>
            <a:r>
              <a:rPr lang="zh-CN" altLang="en-US" sz="1700" dirty="0">
                <a:latin typeface="楷体" panose="02010609060101010101" pitchFamily="49" charset="-122"/>
                <a:ea typeface="楷体" panose="02010609060101010101" pitchFamily="49" charset="-122"/>
              </a:rPr>
              <a:t>    </a:t>
            </a:r>
            <a:r>
              <a:rPr lang="zh-CN" altLang="en-US" sz="1600" dirty="0">
                <a:latin typeface="楷体" panose="02010609060101010101" pitchFamily="49" charset="-122"/>
                <a:ea typeface="楷体" panose="02010609060101010101" pitchFamily="49" charset="-122"/>
              </a:rPr>
              <a:t>“</a:t>
            </a:r>
            <a:r>
              <a:rPr lang="en-US" altLang="zh-CN" sz="1600" b="1" dirty="0">
                <a:latin typeface="楷体" panose="02010609060101010101" pitchFamily="49" charset="-122"/>
                <a:ea typeface="楷体" panose="02010609060101010101" pitchFamily="49" charset="-122"/>
              </a:rPr>
              <a:t>5.1 </a:t>
            </a:r>
            <a:r>
              <a:rPr lang="zh-CN" altLang="en-US" sz="1600" b="1" dirty="0">
                <a:latin typeface="楷体" panose="02010609060101010101" pitchFamily="49" charset="-122"/>
                <a:ea typeface="楷体" panose="02010609060101010101" pitchFamily="49" charset="-122"/>
              </a:rPr>
              <a:t>设计义务一般要求 </a:t>
            </a:r>
            <a:endParaRPr lang="zh-CN" altLang="en-US" sz="1600" b="1"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承包商应被视为</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在基准日期前已仔细审查了雇主要求</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包括设计标准和计算</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如果有</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。承包商应负责工程的设计</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并在除下列雇主应负责的部分外</a:t>
            </a:r>
            <a:r>
              <a:rPr lang="en-US" altLang="zh-CN" sz="1600" dirty="0">
                <a:latin typeface="楷体" panose="02010609060101010101" pitchFamily="49" charset="-122"/>
                <a:ea typeface="楷体" panose="02010609060101010101" pitchFamily="49" charset="-122"/>
              </a:rPr>
              <a:t>, </a:t>
            </a:r>
            <a:r>
              <a:rPr lang="zh-CN" altLang="en-US" sz="1600" dirty="0">
                <a:latin typeface="楷体" panose="02010609060101010101" pitchFamily="49" charset="-122"/>
                <a:ea typeface="楷体" panose="02010609060101010101" pitchFamily="49" charset="-122"/>
              </a:rPr>
              <a:t>对雇主要求</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包括设计标准和计算</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的正确性负责。</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除下述情况外</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雇主不应对原包括在合同内的雇主要求中的任何错误、不准 确、或遗漏负责</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并不应被认为</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对任何数据或资料给出了任何不准确性或 完整性的表示。承包商从雇主或其他方面收到任何数据或资料</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不应解除承 包商对设计和工程施工承担的职责。</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但是</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雇主应对雇主要求中的下列部分</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以及由</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或代表</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雇主提供的下列数据和资料的正确性负责</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a</a:t>
            </a:r>
            <a:r>
              <a:rPr lang="zh-CN" altLang="en-US" sz="1600" dirty="0">
                <a:latin typeface="楷体" panose="02010609060101010101" pitchFamily="49" charset="-122"/>
                <a:ea typeface="楷体" panose="02010609060101010101" pitchFamily="49" charset="-122"/>
              </a:rPr>
              <a:t>） 在合同中规定的由雇主负责的、或不可变的部分、数据和资料</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b</a:t>
            </a:r>
            <a:r>
              <a:rPr lang="zh-CN" altLang="en-US" sz="1600" dirty="0">
                <a:latin typeface="楷体" panose="02010609060101010101" pitchFamily="49" charset="-122"/>
                <a:ea typeface="楷体" panose="02010609060101010101" pitchFamily="49" charset="-122"/>
              </a:rPr>
              <a:t>） 对工程或其任何部分的预期目的的说明</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c</a:t>
            </a:r>
            <a:r>
              <a:rPr lang="zh-CN" altLang="en-US" sz="1600" dirty="0">
                <a:latin typeface="楷体" panose="02010609060101010101" pitchFamily="49" charset="-122"/>
                <a:ea typeface="楷体" panose="02010609060101010101" pitchFamily="49" charset="-122"/>
              </a:rPr>
              <a:t>） 竣工工程的试验和性能的标准</a:t>
            </a:r>
            <a:r>
              <a:rPr lang="en-US" altLang="zh-CN" sz="1600" dirty="0">
                <a:latin typeface="楷体" panose="02010609060101010101" pitchFamily="49" charset="-122"/>
                <a:ea typeface="楷体" panose="02010609060101010101" pitchFamily="49" charset="-122"/>
              </a:rPr>
              <a:t>, </a:t>
            </a:r>
            <a:endParaRPr lang="en-US" altLang="zh-CN" sz="1600" dirty="0">
              <a:latin typeface="楷体" panose="02010609060101010101" pitchFamily="49" charset="-122"/>
              <a:ea typeface="楷体" panose="02010609060101010101" pitchFamily="49" charset="-122"/>
            </a:endParaRPr>
          </a:p>
          <a:p>
            <a:pPr algn="just" eaLnBrk="1" hangingPunct="1">
              <a:lnSpc>
                <a:spcPct val="140000"/>
              </a:lnSpc>
              <a:buNone/>
            </a:pPr>
            <a:r>
              <a:rPr lang="zh-CN" altLang="en-US"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d</a:t>
            </a:r>
            <a:r>
              <a:rPr lang="zh-CN" altLang="en-US" sz="1600" dirty="0">
                <a:latin typeface="楷体" panose="02010609060101010101" pitchFamily="49" charset="-122"/>
                <a:ea typeface="楷体" panose="02010609060101010101" pitchFamily="49" charset="-122"/>
              </a:rPr>
              <a:t>） 除合同另有说明外</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承包商不能核实的部分、数据和资料。”</a:t>
            </a:r>
            <a:endParaRPr lang="zh-CN" altLang="en-US" sz="1600" dirty="0">
              <a:latin typeface="楷体" panose="02010609060101010101" pitchFamily="49" charset="-122"/>
              <a:ea typeface="楷体" panose="02010609060101010101" pitchFamily="49" charset="-122"/>
            </a:endParaRPr>
          </a:p>
        </p:txBody>
      </p:sp>
      <p:sp>
        <p:nvSpPr>
          <p:cNvPr id="95236"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4"/>
          <p:cNvSpPr>
            <a:spLocks noGrp="1"/>
          </p:cNvSpPr>
          <p:nvPr>
            <p:ph type="title"/>
          </p:nvPr>
        </p:nvSpPr>
        <p:spPr>
          <a:xfrm>
            <a:off x="457200" y="274638"/>
            <a:ext cx="8229600" cy="868362"/>
          </a:xfrm>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96259" name="内容占位符 5"/>
          <p:cNvSpPr>
            <a:spLocks noGrp="1"/>
          </p:cNvSpPr>
          <p:nvPr>
            <p:ph idx="1"/>
          </p:nvPr>
        </p:nvSpPr>
        <p:spPr>
          <a:xfrm>
            <a:off x="142875" y="1214438"/>
            <a:ext cx="8786813" cy="5357812"/>
          </a:xfrm>
          <a:ln/>
        </p:spPr>
        <p:txBody>
          <a:bodyPr vert="horz" wrap="square" lIns="91440" tIns="45720" rIns="91440" bIns="45720" anchor="t"/>
          <a:p>
            <a:pPr eaLnBrk="1" hangingPunct="1">
              <a:lnSpc>
                <a:spcPct val="90000"/>
              </a:lnSpc>
            </a:pPr>
            <a:r>
              <a:rPr lang="en-US" altLang="zh-CN" sz="1600" b="1" dirty="0"/>
              <a:t>5.3 </a:t>
            </a:r>
            <a:r>
              <a:rPr lang="zh-CN" altLang="en-US" sz="1600" b="1" dirty="0"/>
              <a:t>设计审查</a:t>
            </a:r>
            <a:endParaRPr lang="zh-CN" altLang="en-US" sz="1600" b="1" dirty="0"/>
          </a:p>
          <a:p>
            <a:pPr eaLnBrk="1" hangingPunct="1">
              <a:lnSpc>
                <a:spcPct val="90000"/>
              </a:lnSpc>
              <a:buNone/>
            </a:pPr>
            <a:r>
              <a:rPr lang="zh-CN" altLang="en-US" sz="1600" b="1" dirty="0">
                <a:latin typeface="华文楷体" panose="02010600040101010101" pitchFamily="2" charset="-122"/>
                <a:ea typeface="华文楷体" panose="02010600040101010101" pitchFamily="2" charset="-122"/>
              </a:rPr>
              <a:t>        “</a:t>
            </a:r>
            <a:r>
              <a:rPr lang="en-US" altLang="zh-CN" sz="1600" b="1" u="sng" dirty="0">
                <a:solidFill>
                  <a:srgbClr val="FF0000"/>
                </a:solidFill>
                <a:latin typeface="华文楷体" panose="02010600040101010101" pitchFamily="2" charset="-122"/>
                <a:ea typeface="华文楷体" panose="02010600040101010101" pitchFamily="2" charset="-122"/>
              </a:rPr>
              <a:t>5.3.1 </a:t>
            </a:r>
            <a:r>
              <a:rPr lang="zh-CN" altLang="en-US" sz="1600" b="1" u="sng" dirty="0">
                <a:solidFill>
                  <a:srgbClr val="FF0000"/>
                </a:solidFill>
                <a:latin typeface="华文楷体" panose="02010600040101010101" pitchFamily="2" charset="-122"/>
                <a:ea typeface="华文楷体" panose="02010600040101010101" pitchFamily="2" charset="-122"/>
              </a:rPr>
              <a:t>  </a:t>
            </a:r>
            <a:r>
              <a:rPr lang="zh-CN" altLang="en-US" sz="1600" u="sng" dirty="0">
                <a:solidFill>
                  <a:srgbClr val="FF0000"/>
                </a:solidFill>
                <a:latin typeface="华文楷体" panose="02010600040101010101" pitchFamily="2" charset="-122"/>
                <a:ea typeface="华文楷体" panose="02010600040101010101" pitchFamily="2" charset="-122"/>
              </a:rPr>
              <a:t>承包人的设计文件应报发包人审查同意。</a:t>
            </a:r>
            <a:r>
              <a:rPr lang="zh-CN" altLang="en-US" sz="1600" dirty="0">
                <a:latin typeface="华文楷体" panose="02010600040101010101" pitchFamily="2" charset="-122"/>
                <a:ea typeface="华文楷体" panose="02010600040101010101" pitchFamily="2" charset="-122"/>
              </a:rPr>
              <a:t>审查的范围和内容在发包人要求中约定。</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dirty="0">
                <a:latin typeface="华文楷体" panose="02010600040101010101" pitchFamily="2" charset="-122"/>
                <a:ea typeface="华文楷体" panose="02010600040101010101" pitchFamily="2" charset="-122"/>
              </a:rPr>
              <a:t>         除合同另有约定外，自监理人收到承包人的设计文件以及承包人的通知之日起，</a:t>
            </a:r>
            <a:r>
              <a:rPr lang="zh-CN" altLang="en-US" sz="1600" b="1" u="sng" dirty="0">
                <a:solidFill>
                  <a:srgbClr val="FF0000"/>
                </a:solidFill>
                <a:latin typeface="华文楷体" panose="02010600040101010101" pitchFamily="2" charset="-122"/>
                <a:ea typeface="华文楷体" panose="02010600040101010101" pitchFamily="2" charset="-122"/>
              </a:rPr>
              <a:t>发包人对承包人的设计文件审查期不超过</a:t>
            </a:r>
            <a:r>
              <a:rPr lang="en-US" altLang="zh-CN" sz="1600" b="1" u="sng" dirty="0">
                <a:solidFill>
                  <a:srgbClr val="FF0000"/>
                </a:solidFill>
                <a:latin typeface="华文楷体" panose="02010600040101010101" pitchFamily="2" charset="-122"/>
                <a:ea typeface="华文楷体" panose="02010600040101010101" pitchFamily="2" charset="-122"/>
              </a:rPr>
              <a:t>21</a:t>
            </a:r>
            <a:r>
              <a:rPr lang="zh-CN" altLang="en-US" sz="1600" b="1" u="sng" dirty="0">
                <a:solidFill>
                  <a:srgbClr val="FF0000"/>
                </a:solidFill>
                <a:latin typeface="华文楷体" panose="02010600040101010101" pitchFamily="2" charset="-122"/>
                <a:ea typeface="华文楷体" panose="02010600040101010101" pitchFamily="2" charset="-122"/>
              </a:rPr>
              <a:t>天。</a:t>
            </a:r>
            <a:r>
              <a:rPr lang="zh-CN" altLang="en-US" sz="1600" dirty="0">
                <a:latin typeface="华文楷体" panose="02010600040101010101" pitchFamily="2" charset="-122"/>
                <a:ea typeface="华文楷体" panose="02010600040101010101" pitchFamily="2" charset="-122"/>
              </a:rPr>
              <a:t>承包人的设计文件对于合同约定有偏离的，应在通知中说明。承包人需要修改已提交的承包人文件的，应立即通知监理人，并向监理人提交修改后的承包人的设计文件，审查期重新起算。</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dirty="0">
                <a:latin typeface="华文楷体" panose="02010600040101010101" pitchFamily="2" charset="-122"/>
                <a:ea typeface="华文楷体" panose="02010600040101010101" pitchFamily="2" charset="-122"/>
              </a:rPr>
              <a:t>        </a:t>
            </a:r>
            <a:r>
              <a:rPr lang="zh-CN" altLang="en-US" sz="1600" u="sng" dirty="0">
                <a:solidFill>
                  <a:srgbClr val="FF0000"/>
                </a:solidFill>
                <a:latin typeface="华文楷体" panose="02010600040101010101" pitchFamily="2" charset="-122"/>
                <a:ea typeface="华文楷体" panose="02010600040101010101" pitchFamily="2" charset="-122"/>
              </a:rPr>
              <a:t>发包人不同意设计文件的</a:t>
            </a:r>
            <a:r>
              <a:rPr lang="zh-CN" altLang="en-US" sz="1600" dirty="0">
                <a:latin typeface="华文楷体" panose="02010600040101010101" pitchFamily="2" charset="-122"/>
                <a:ea typeface="华文楷体" panose="02010600040101010101" pitchFamily="2" charset="-122"/>
              </a:rPr>
              <a:t>，应通过监理人以书面形式通知承包人，并说明不符合合同要求的具体内容。承包人应根据监理人的书面说明，对承包人文件进行修改后重新报送发包人审查，审查期重新起算。</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dirty="0">
                <a:latin typeface="华文楷体" panose="02010600040101010101" pitchFamily="2" charset="-122"/>
                <a:ea typeface="华文楷体" panose="02010600040101010101" pitchFamily="2" charset="-122"/>
              </a:rPr>
              <a:t>       </a:t>
            </a:r>
            <a:r>
              <a:rPr lang="zh-CN" altLang="en-US" sz="1600" u="sng" dirty="0">
                <a:solidFill>
                  <a:srgbClr val="FF0000"/>
                </a:solidFill>
                <a:latin typeface="华文楷体" panose="02010600040101010101" pitchFamily="2" charset="-122"/>
                <a:ea typeface="华文楷体" panose="02010600040101010101" pitchFamily="2" charset="-122"/>
              </a:rPr>
              <a:t>合同约定的审查期满，发包人没有做出审查结论也没有提出异议的，视为承包人的设计文件已获发包人同意。</a:t>
            </a:r>
            <a:endParaRPr lang="zh-CN" altLang="en-US" sz="1600" u="sng" dirty="0">
              <a:solidFill>
                <a:srgbClr val="FF0000"/>
              </a:solidFill>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5.3.2</a:t>
            </a: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 </a:t>
            </a:r>
            <a:r>
              <a:rPr lang="zh-CN" altLang="en-US" sz="1600" dirty="0">
                <a:latin typeface="华文楷体" panose="02010600040101010101" pitchFamily="2" charset="-122"/>
                <a:ea typeface="华文楷体" panose="02010600040101010101" pitchFamily="2" charset="-122"/>
              </a:rPr>
              <a:t>承包人的设计文件</a:t>
            </a:r>
            <a:r>
              <a:rPr lang="zh-CN" altLang="en-US" sz="1600" u="sng" dirty="0">
                <a:solidFill>
                  <a:srgbClr val="FF0000"/>
                </a:solidFill>
                <a:latin typeface="华文楷体" panose="02010600040101010101" pitchFamily="2" charset="-122"/>
                <a:ea typeface="华文楷体" panose="02010600040101010101" pitchFamily="2" charset="-122"/>
              </a:rPr>
              <a:t>不需要政府有关部门审查或批准的</a:t>
            </a:r>
            <a:r>
              <a:rPr lang="zh-CN" altLang="en-US" sz="1600" dirty="0">
                <a:latin typeface="华文楷体" panose="02010600040101010101" pitchFamily="2" charset="-122"/>
                <a:ea typeface="华文楷体" panose="02010600040101010101" pitchFamily="2" charset="-122"/>
              </a:rPr>
              <a:t>，承包人应当严格按照经发包人审查同意的设计文件设计和实施工程。</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b="1" dirty="0">
                <a:latin typeface="华文楷体" panose="02010600040101010101" pitchFamily="2" charset="-122"/>
                <a:ea typeface="华文楷体" panose="02010600040101010101" pitchFamily="2" charset="-122"/>
              </a:rPr>
              <a:t>        </a:t>
            </a:r>
            <a:r>
              <a:rPr lang="en-US" altLang="zh-CN" sz="1600" b="1" dirty="0">
                <a:latin typeface="华文楷体" panose="02010600040101010101" pitchFamily="2" charset="-122"/>
                <a:ea typeface="华文楷体" panose="02010600040101010101" pitchFamily="2" charset="-122"/>
              </a:rPr>
              <a:t>5.3.3 </a:t>
            </a:r>
            <a:r>
              <a:rPr lang="zh-CN" altLang="en-US" sz="1600" b="1" dirty="0">
                <a:latin typeface="华文楷体" panose="02010600040101010101" pitchFamily="2" charset="-122"/>
                <a:ea typeface="华文楷体" panose="02010600040101010101" pitchFamily="2" charset="-122"/>
              </a:rPr>
              <a:t>  </a:t>
            </a:r>
            <a:r>
              <a:rPr lang="zh-CN" altLang="en-US" sz="1600" dirty="0">
                <a:latin typeface="华文楷体" panose="02010600040101010101" pitchFamily="2" charset="-122"/>
                <a:ea typeface="华文楷体" panose="02010600040101010101" pitchFamily="2" charset="-122"/>
              </a:rPr>
              <a:t>设计文件</a:t>
            </a:r>
            <a:r>
              <a:rPr lang="zh-CN" altLang="en-US" sz="1600" u="sng" dirty="0">
                <a:solidFill>
                  <a:srgbClr val="FF0000"/>
                </a:solidFill>
                <a:latin typeface="华文楷体" panose="02010600040101010101" pitchFamily="2" charset="-122"/>
                <a:ea typeface="华文楷体" panose="02010600040101010101" pitchFamily="2" charset="-122"/>
              </a:rPr>
              <a:t>需政府有关部门审查或批准的</a:t>
            </a:r>
            <a:r>
              <a:rPr lang="zh-CN" altLang="en-US" sz="1600" dirty="0">
                <a:latin typeface="华文楷体" panose="02010600040101010101" pitchFamily="2" charset="-122"/>
                <a:ea typeface="华文楷体" panose="02010600040101010101" pitchFamily="2" charset="-122"/>
              </a:rPr>
              <a:t>，</a:t>
            </a:r>
            <a:r>
              <a:rPr lang="zh-CN" altLang="en-US" sz="1600" b="1" u="sng" dirty="0">
                <a:solidFill>
                  <a:srgbClr val="FF0000"/>
                </a:solidFill>
                <a:latin typeface="华文楷体" panose="02010600040101010101" pitchFamily="2" charset="-122"/>
                <a:ea typeface="华文楷体" panose="02010600040101010101" pitchFamily="2" charset="-122"/>
              </a:rPr>
              <a:t>发包人</a:t>
            </a:r>
            <a:r>
              <a:rPr lang="zh-CN" altLang="en-US" sz="1600" dirty="0">
                <a:latin typeface="华文楷体" panose="02010600040101010101" pitchFamily="2" charset="-122"/>
                <a:ea typeface="华文楷体" panose="02010600040101010101" pitchFamily="2" charset="-122"/>
              </a:rPr>
              <a:t>应在审查同意承包人的设计文件后</a:t>
            </a:r>
            <a:r>
              <a:rPr lang="en-US" altLang="zh-CN" sz="1600" dirty="0">
                <a:latin typeface="华文楷体" panose="02010600040101010101" pitchFamily="2" charset="-122"/>
                <a:ea typeface="华文楷体" panose="02010600040101010101" pitchFamily="2" charset="-122"/>
              </a:rPr>
              <a:t>7</a:t>
            </a:r>
            <a:r>
              <a:rPr lang="zh-CN" altLang="en-US" sz="1600" dirty="0">
                <a:latin typeface="华文楷体" panose="02010600040101010101" pitchFamily="2" charset="-122"/>
                <a:ea typeface="华文楷体" panose="02010600040101010101" pitchFamily="2" charset="-122"/>
              </a:rPr>
              <a:t>天内，向政府有关部门报送设计文件，承包人应予以协助。</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dirty="0">
                <a:latin typeface="华文楷体" panose="02010600040101010101" pitchFamily="2" charset="-122"/>
                <a:ea typeface="华文楷体" panose="02010600040101010101" pitchFamily="2" charset="-122"/>
              </a:rPr>
              <a:t>       对于政府有关部门的审查意见，不需要修改发包人要求的，承包人需按该审查意见修改承包人的设计文件；需要修改发包人要求的，发包人应重新提出发包人要求，承包人应根据新提出的发包人要求修改承包人文件。上述情形还应适用第</a:t>
            </a:r>
            <a:r>
              <a:rPr lang="en-US" altLang="zh-CN" sz="1600" dirty="0">
                <a:latin typeface="华文楷体" panose="02010600040101010101" pitchFamily="2" charset="-122"/>
                <a:ea typeface="华文楷体" panose="02010600040101010101" pitchFamily="2" charset="-122"/>
              </a:rPr>
              <a:t>15</a:t>
            </a:r>
            <a:r>
              <a:rPr lang="zh-CN" altLang="en-US" sz="1600" dirty="0">
                <a:latin typeface="华文楷体" panose="02010600040101010101" pitchFamily="2" charset="-122"/>
                <a:ea typeface="华文楷体" panose="02010600040101010101" pitchFamily="2" charset="-122"/>
              </a:rPr>
              <a:t>条、第</a:t>
            </a:r>
            <a:r>
              <a:rPr lang="en-US" altLang="zh-CN" sz="1600" dirty="0">
                <a:latin typeface="华文楷体" panose="02010600040101010101" pitchFamily="2" charset="-122"/>
                <a:ea typeface="华文楷体" panose="02010600040101010101" pitchFamily="2" charset="-122"/>
              </a:rPr>
              <a:t>1.13</a:t>
            </a:r>
            <a:r>
              <a:rPr lang="zh-CN" altLang="en-US" sz="1600" dirty="0">
                <a:latin typeface="华文楷体" panose="02010600040101010101" pitchFamily="2" charset="-122"/>
                <a:ea typeface="华文楷体" panose="02010600040101010101" pitchFamily="2" charset="-122"/>
              </a:rPr>
              <a:t>款的有关约定。</a:t>
            </a:r>
            <a:endParaRPr lang="zh-CN" altLang="en-US" sz="1600" dirty="0">
              <a:latin typeface="华文楷体" panose="02010600040101010101" pitchFamily="2" charset="-122"/>
              <a:ea typeface="华文楷体" panose="02010600040101010101" pitchFamily="2" charset="-122"/>
            </a:endParaRPr>
          </a:p>
          <a:p>
            <a:pPr eaLnBrk="1" hangingPunct="1">
              <a:lnSpc>
                <a:spcPct val="90000"/>
              </a:lnSpc>
              <a:buNone/>
            </a:pPr>
            <a:r>
              <a:rPr lang="zh-CN" altLang="en-US" sz="1600" dirty="0">
                <a:latin typeface="华文楷体" panose="02010600040101010101" pitchFamily="2" charset="-122"/>
                <a:ea typeface="华文楷体" panose="02010600040101010101" pitchFamily="2" charset="-122"/>
              </a:rPr>
              <a:t>        政府有关部门审查批准的，承包人应当严格按照批准后的承包人的设计文件设计和实施工程。”</a:t>
            </a:r>
            <a:endParaRPr lang="zh-CN" altLang="en-US" sz="1600" dirty="0">
              <a:latin typeface="华文楷体" panose="02010600040101010101" pitchFamily="2" charset="-122"/>
              <a:ea typeface="华文楷体" panose="0201060004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标题 1"/>
          <p:cNvSpPr>
            <a:spLocks noGrp="1"/>
          </p:cNvSpPr>
          <p:nvPr>
            <p:ph type="title"/>
          </p:nvPr>
        </p:nvSpPr>
        <p:spPr>
          <a:ln/>
        </p:spPr>
        <p:txBody>
          <a:bodyPr vert="horz" wrap="square" lIns="91440" tIns="45720" rIns="91440" bIns="45720" anchor="ctr"/>
          <a:p>
            <a:pPr eaLnBrk="1" hangingPunct="1">
              <a:buNone/>
            </a:pPr>
            <a:r>
              <a:rPr lang="zh-CN" altLang="zh-CN" sz="2400" b="1" dirty="0">
                <a:solidFill>
                  <a:schemeClr val="tx2"/>
                </a:solidFill>
                <a:latin typeface="Baoli SC"/>
                <a:ea typeface="Baoli SC"/>
              </a:rPr>
              <a:t>EPC</a:t>
            </a:r>
            <a:r>
              <a:rPr lang="zh-CN" altLang="en-US" sz="2400" b="1" dirty="0">
                <a:solidFill>
                  <a:schemeClr val="tx2"/>
                </a:solidFill>
                <a:latin typeface="Baoli SC"/>
                <a:ea typeface="Baoli SC"/>
              </a:rPr>
              <a:t>工程项目全过程与结算风险防范</a:t>
            </a:r>
            <a:endParaRPr lang="zh-CN" altLang="en-US" sz="2400" dirty="0">
              <a:ea typeface="隶书" panose="02010509060101010101" pitchFamily="49" charset="-122"/>
            </a:endParaRPr>
          </a:p>
        </p:txBody>
      </p:sp>
      <p:sp>
        <p:nvSpPr>
          <p:cNvPr id="97283" name="内容占位符 6"/>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sz="3600" b="1" dirty="0">
              <a:solidFill>
                <a:schemeClr val="tx2"/>
              </a:solidFill>
              <a:latin typeface="宋体" panose="02010600030101010101" pitchFamily="2" charset="-122"/>
            </a:endParaRPr>
          </a:p>
          <a:p>
            <a:pPr algn="ctr" eaLnBrk="1" hangingPunct="1">
              <a:lnSpc>
                <a:spcPct val="150000"/>
              </a:lnSpc>
              <a:buNone/>
            </a:pPr>
            <a:r>
              <a:rPr lang="zh-CN" altLang="en-US" b="1" u="sng" dirty="0">
                <a:solidFill>
                  <a:srgbClr val="FF0000"/>
                </a:solidFill>
                <a:latin typeface="宋体" panose="02010600030101010101" pitchFamily="2" charset="-122"/>
              </a:rPr>
              <a:t>设备采购</a:t>
            </a:r>
            <a:r>
              <a:rPr lang="zh-CN" altLang="en-US" b="1" dirty="0">
                <a:solidFill>
                  <a:schemeClr val="tx2"/>
                </a:solidFill>
                <a:latin typeface="宋体" panose="02010600030101010101" pitchFamily="2" charset="-122"/>
              </a:rPr>
              <a:t>风险防范</a:t>
            </a:r>
            <a:endParaRPr lang="zh-CN" altLang="en-US" dirty="0">
              <a:latin typeface="宋体" panose="0201060003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标题 3"/>
          <p:cNvSpPr>
            <a:spLocks noGrp="1"/>
          </p:cNvSpPr>
          <p:nvPr>
            <p:ph type="title"/>
          </p:nvPr>
        </p:nvSpPr>
        <p:spPr>
          <a:ln/>
        </p:spPr>
        <p:txBody>
          <a:bodyPr vert="horz" wrap="square" lIns="91440" tIns="45720" rIns="91440" bIns="45720" anchor="ctr"/>
          <a:p>
            <a:pPr eaLnBrk="1" hangingPunct="1">
              <a:buNone/>
            </a:pPr>
            <a:r>
              <a:rPr lang="en-US" altLang="zh-CN" sz="2400" b="1" dirty="0">
                <a:solidFill>
                  <a:schemeClr val="tx2"/>
                </a:solidFill>
                <a:latin typeface="Baoli SC"/>
                <a:ea typeface="Baoli SC"/>
              </a:rPr>
              <a:t>EPC</a:t>
            </a:r>
            <a:r>
              <a:rPr lang="zh-CN" altLang="en-US" sz="2400" b="1" dirty="0">
                <a:solidFill>
                  <a:schemeClr val="tx2"/>
                </a:solidFill>
                <a:latin typeface="Baoli SC"/>
                <a:ea typeface="Baoli SC"/>
              </a:rPr>
              <a:t>工程项目全过程与结算风险防范</a:t>
            </a:r>
            <a:endParaRPr lang="zh-CN" altLang="en-US" sz="2400" dirty="0">
              <a:solidFill>
                <a:schemeClr val="tx2"/>
              </a:solidFill>
              <a:ea typeface="隶书" panose="02010509060101010101" pitchFamily="49" charset="-122"/>
            </a:endParaRPr>
          </a:p>
        </p:txBody>
      </p:sp>
      <p:sp>
        <p:nvSpPr>
          <p:cNvPr id="98307" name="内容占位符 5"/>
          <p:cNvSpPr>
            <a:spLocks noGrp="1"/>
          </p:cNvSpPr>
          <p:nvPr>
            <p:ph sz="half" idx="1"/>
          </p:nvPr>
        </p:nvSpPr>
        <p:spPr>
          <a:xfrm>
            <a:off x="457200" y="1600200"/>
            <a:ext cx="3686175" cy="4525963"/>
          </a:xfrm>
          <a:ln/>
        </p:spPr>
        <p:txBody>
          <a:bodyPr vert="horz" wrap="square" lIns="91440" tIns="45720" rIns="91440" bIns="45720" anchor="t"/>
          <a:p>
            <a:pPr eaLnBrk="1" hangingPunct="1">
              <a:lnSpc>
                <a:spcPct val="150000"/>
              </a:lnSpc>
              <a:buClrTx/>
              <a:buSzTx/>
            </a:pPr>
            <a:r>
              <a:rPr lang="zh-CN" altLang="en-US" sz="2400" b="1" kern="1200" dirty="0">
                <a:latin typeface="+mn-lt"/>
                <a:ea typeface="+mn-ea"/>
                <a:cs typeface="宋体" panose="02010600030101010101" pitchFamily="2" charset="-122"/>
              </a:rPr>
              <a:t>工程总承包</a:t>
            </a:r>
            <a:r>
              <a:rPr lang="en-US" altLang="zh-CN" sz="2400" b="1" kern="1200" dirty="0">
                <a:latin typeface="+mn-lt"/>
                <a:ea typeface="+mn-ea"/>
                <a:cs typeface="宋体" panose="02010600030101010101" pitchFamily="2" charset="-122"/>
              </a:rPr>
              <a:t>/EPC</a:t>
            </a:r>
            <a:r>
              <a:rPr lang="zh-CN" altLang="en-US" sz="2400" b="1" kern="1200" dirty="0">
                <a:latin typeface="+mn-lt"/>
                <a:ea typeface="+mn-ea"/>
                <a:cs typeface="宋体" panose="02010600030101010101" pitchFamily="2" charset="-122"/>
              </a:rPr>
              <a:t>合同项下项目设备材料供应商的选择方式</a:t>
            </a:r>
            <a:endParaRPr lang="en-US" altLang="zh-CN" sz="2400" b="1" kern="1200" dirty="0">
              <a:latin typeface="+mn-lt"/>
              <a:ea typeface="+mn-ea"/>
              <a:cs typeface="宋体" panose="02010600030101010101" pitchFamily="2" charset="-122"/>
            </a:endParaRPr>
          </a:p>
        </p:txBody>
      </p:sp>
      <p:sp>
        <p:nvSpPr>
          <p:cNvPr id="98308" name="内容占位符 6"/>
          <p:cNvSpPr>
            <a:spLocks noGrp="1"/>
          </p:cNvSpPr>
          <p:nvPr>
            <p:ph sz="half" idx="2"/>
          </p:nvPr>
        </p:nvSpPr>
        <p:spPr>
          <a:ln/>
        </p:spPr>
        <p:txBody>
          <a:bodyPr vert="horz" wrap="square" lIns="91440" tIns="45720" rIns="91440" bIns="45720" anchor="t"/>
          <a:p>
            <a:pPr eaLnBrk="1" hangingPunct="1">
              <a:lnSpc>
                <a:spcPct val="150000"/>
              </a:lnSpc>
              <a:buClrTx/>
              <a:buSzTx/>
            </a:pPr>
            <a:r>
              <a:rPr lang="zh-CN" altLang="en-US" sz="1800" kern="1200" dirty="0">
                <a:latin typeface="宋体" panose="02010600030101010101" pitchFamily="2" charset="-122"/>
                <a:ea typeface="+mn-ea"/>
                <a:cs typeface="宋体" panose="02010600030101010101" pitchFamily="2" charset="-122"/>
              </a:rPr>
              <a:t>事先确定主要供应商</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800" kern="1200" dirty="0">
                <a:latin typeface="宋体" panose="02010600030101010101" pitchFamily="2" charset="-122"/>
                <a:ea typeface="+mn-ea"/>
                <a:cs typeface="宋体" panose="02010600030101010101" pitchFamily="2" charset="-122"/>
              </a:rPr>
              <a:t>招标采购</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r>
              <a:rPr lang="zh-CN" altLang="en-US" sz="1800" kern="1200" dirty="0">
                <a:latin typeface="宋体" panose="02010600030101010101" pitchFamily="2" charset="-122"/>
                <a:ea typeface="+mn-ea"/>
                <a:cs typeface="宋体" panose="02010600030101010101" pitchFamily="2" charset="-122"/>
              </a:rPr>
              <a:t>议标采购：比质比价</a:t>
            </a: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a:p>
            <a:pPr eaLnBrk="1" hangingPunct="1">
              <a:lnSpc>
                <a:spcPct val="150000"/>
              </a:lnSpc>
              <a:buClrTx/>
              <a:buSzTx/>
            </a:pPr>
            <a:endParaRPr lang="en-US" altLang="zh-CN" sz="1800" kern="1200" dirty="0">
              <a:latin typeface="宋体" panose="02010600030101010101" pitchFamily="2" charset="-122"/>
              <a:ea typeface="+mn-ea"/>
              <a:cs typeface="宋体" panose="02010600030101010101" pitchFamily="2" charset="-122"/>
            </a:endParaRPr>
          </a:p>
        </p:txBody>
      </p:sp>
      <p:sp>
        <p:nvSpPr>
          <p:cNvPr id="98309" name="灯片编号占位符 2"/>
          <p:cNvSpPr txBox="1">
            <a:spLocks noGrp="1"/>
          </p:cNvSpPr>
          <p:nvPr>
            <p:ph type="sldNum" sz="quarter" idx="12"/>
          </p:nvPr>
        </p:nvSpPr>
        <p:spPr>
          <a:noFill/>
          <a:ln>
            <a:noFill/>
          </a:ln>
        </p:spPr>
        <p:txBody>
          <a:bodyPr anchor="ctr"/>
          <a:p>
            <a:pPr marL="0" indent="0" algn="r" eaLnBrk="1" hangingPunct="1">
              <a:spcBef>
                <a:spcPct val="0"/>
              </a:spcBef>
              <a:buFontTx/>
              <a:buNone/>
            </a:pPr>
            <a:fld id="{9A0DB2DC-4C9A-4742-B13C-FB6460FD3503}" type="slidenum">
              <a:rPr lang="zh-CN" altLang="en-US" sz="1200" dirty="0">
                <a:solidFill>
                  <a:srgbClr val="898989"/>
                </a:solidFill>
              </a:rPr>
            </a:fld>
            <a:endParaRPr lang="zh-CN" altLang="en-US" sz="1200" dirty="0">
              <a:solidFill>
                <a:srgbClr val="898989"/>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3"/>
          <p:cNvSpPr>
            <a:spLocks noGrp="1"/>
          </p:cNvSpPr>
          <p:nvPr>
            <p:ph type="title"/>
          </p:nvPr>
        </p:nvSpPr>
        <p:spPr>
          <a:ln/>
        </p:spPr>
        <p:txBody>
          <a:bodyPr vert="horz" wrap="square" lIns="91440" tIns="45720" rIns="91440" bIns="45720" anchor="ctr"/>
          <a:p>
            <a:pPr eaLnBrk="1" hangingPunct="1">
              <a:lnSpc>
                <a:spcPct val="150000"/>
              </a:lnSpc>
            </a:pPr>
            <a:r>
              <a:rPr lang="zh-CN" altLang="en-US" sz="2400" b="1" dirty="0">
                <a:solidFill>
                  <a:schemeClr val="tx2"/>
                </a:solidFill>
              </a:rPr>
              <a:t>工程总承包</a:t>
            </a:r>
            <a:r>
              <a:rPr lang="en-US" altLang="zh-CN" sz="2400" b="1" dirty="0">
                <a:solidFill>
                  <a:schemeClr val="tx2"/>
                </a:solidFill>
              </a:rPr>
              <a:t>/EPC</a:t>
            </a:r>
            <a:r>
              <a:rPr lang="zh-CN" altLang="en-US" sz="2400" b="1" dirty="0">
                <a:solidFill>
                  <a:schemeClr val="tx2"/>
                </a:solidFill>
              </a:rPr>
              <a:t>合同</a:t>
            </a:r>
            <a:br>
              <a:rPr lang="en-US" altLang="zh-CN" sz="2400" b="1" dirty="0">
                <a:solidFill>
                  <a:schemeClr val="tx2"/>
                </a:solidFill>
              </a:rPr>
            </a:br>
            <a:r>
              <a:rPr lang="zh-CN" altLang="en-US" sz="2400" b="1" dirty="0">
                <a:solidFill>
                  <a:schemeClr val="tx2"/>
                </a:solidFill>
              </a:rPr>
              <a:t>对总包商设备材料采购的要求</a:t>
            </a:r>
            <a:endParaRPr lang="zh-CN" altLang="en-US" sz="2400" dirty="0">
              <a:solidFill>
                <a:schemeClr val="tx2"/>
              </a:solidFill>
              <a:ea typeface="隶书" panose="02010509060101010101" pitchFamily="49" charset="-122"/>
            </a:endParaRPr>
          </a:p>
        </p:txBody>
      </p:sp>
      <p:sp>
        <p:nvSpPr>
          <p:cNvPr id="99331" name="内容占位符 7"/>
          <p:cNvSpPr>
            <a:spLocks noGrp="1"/>
          </p:cNvSpPr>
          <p:nvPr>
            <p:ph idx="1"/>
          </p:nvPr>
        </p:nvSpPr>
        <p:spPr>
          <a:xfrm>
            <a:off x="457200" y="1600200"/>
            <a:ext cx="8229600" cy="4565650"/>
          </a:xfrm>
          <a:ln/>
        </p:spPr>
        <p:txBody>
          <a:bodyPr vert="horz" wrap="square" lIns="91440" tIns="45720" rIns="91440" bIns="45720" anchor="t"/>
          <a:p>
            <a:pPr eaLnBrk="1" hangingPunct="1">
              <a:lnSpc>
                <a:spcPct val="150000"/>
              </a:lnSpc>
            </a:pPr>
            <a:r>
              <a:rPr lang="zh-CN" altLang="en-US" sz="1800" u="sng" dirty="0">
                <a:solidFill>
                  <a:srgbClr val="FF0000"/>
                </a:solidFill>
                <a:latin typeface="宋体" panose="02010600030101010101" pitchFamily="2" charset="-122"/>
              </a:rPr>
              <a:t>承包商负责提供</a:t>
            </a:r>
            <a:r>
              <a:rPr lang="zh-CN" altLang="en-US" sz="1800" dirty="0">
                <a:latin typeface="宋体" panose="02010600030101010101" pitchFamily="2" charset="-122"/>
              </a:rPr>
              <a:t>工程需要的永久设备、材料，并</a:t>
            </a:r>
            <a:r>
              <a:rPr lang="zh-CN" altLang="en-US" sz="1800" u="sng" dirty="0">
                <a:solidFill>
                  <a:srgbClr val="FF0000"/>
                </a:solidFill>
                <a:latin typeface="宋体" panose="02010600030101010101" pitchFamily="2" charset="-122"/>
              </a:rPr>
              <a:t>负责设备与材料的运输</a:t>
            </a:r>
            <a:endParaRPr lang="en-US" altLang="zh-CN" sz="1800" dirty="0">
              <a:latin typeface="宋体" panose="02010600030101010101" pitchFamily="2" charset="-122"/>
            </a:endParaRPr>
          </a:p>
          <a:p>
            <a:pPr algn="just" eaLnBrk="1" hangingPunct="1">
              <a:lnSpc>
                <a:spcPct val="150000"/>
              </a:lnSpc>
            </a:pPr>
            <a:r>
              <a:rPr lang="zh-CN" altLang="en-US" sz="1800" dirty="0">
                <a:latin typeface="宋体" panose="02010600030101010101" pitchFamily="2" charset="-122"/>
              </a:rPr>
              <a:t>承包商采购的设备与材料应当</a:t>
            </a:r>
            <a:r>
              <a:rPr lang="zh-CN" altLang="en-US" sz="1800" u="sng" dirty="0">
                <a:solidFill>
                  <a:srgbClr val="FF0000"/>
                </a:solidFill>
                <a:latin typeface="宋体" panose="02010600030101010101" pitchFamily="2" charset="-122"/>
              </a:rPr>
              <a:t>符合工程所在地技术标准与法律法规</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承包商负责</a:t>
            </a:r>
            <a:r>
              <a:rPr lang="zh-CN" altLang="en-US" sz="1800" u="sng" dirty="0">
                <a:solidFill>
                  <a:srgbClr val="FF0000"/>
                </a:solidFill>
                <a:latin typeface="宋体" panose="02010600030101010101" pitchFamily="2" charset="-122"/>
              </a:rPr>
              <a:t>培训</a:t>
            </a:r>
            <a:r>
              <a:rPr lang="zh-CN" altLang="en-US" sz="1800" dirty="0">
                <a:latin typeface="宋体" panose="02010600030101010101" pitchFamily="2" charset="-122"/>
              </a:rPr>
              <a:t>承包商人员的要求</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承包商负责对设备与工程进行</a:t>
            </a:r>
            <a:r>
              <a:rPr lang="zh-CN" altLang="en-US" sz="1800" u="sng" dirty="0">
                <a:solidFill>
                  <a:srgbClr val="FF0000"/>
                </a:solidFill>
                <a:latin typeface="宋体" panose="02010600030101010101" pitchFamily="2" charset="-122"/>
              </a:rPr>
              <a:t>操作维修的要求</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承包商负责对生产设备和材料</a:t>
            </a:r>
            <a:r>
              <a:rPr lang="zh-CN" altLang="en-US" sz="1800" u="sng" dirty="0">
                <a:solidFill>
                  <a:srgbClr val="FF0000"/>
                </a:solidFill>
                <a:latin typeface="宋体" panose="02010600030101010101" pitchFamily="2" charset="-122"/>
              </a:rPr>
              <a:t>制造加工的要求</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对设备和材料</a:t>
            </a:r>
            <a:r>
              <a:rPr lang="zh-CN" altLang="en-US" sz="1800" u="sng" dirty="0">
                <a:solidFill>
                  <a:srgbClr val="FF0000"/>
                </a:solidFill>
                <a:latin typeface="宋体" panose="02010600030101010101" pitchFamily="2" charset="-122"/>
              </a:rPr>
              <a:t>检验和试验要求</a:t>
            </a:r>
            <a:endParaRPr lang="en-US" altLang="zh-CN" sz="1800" u="sng" dirty="0">
              <a:solidFill>
                <a:srgbClr val="FF0000"/>
              </a:solidFill>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因</a:t>
            </a:r>
            <a:r>
              <a:rPr lang="zh-CN" altLang="en-US" sz="1800" u="sng" dirty="0">
                <a:solidFill>
                  <a:srgbClr val="FF0000"/>
                </a:solidFill>
                <a:latin typeface="宋体" panose="02010600030101010101" pitchFamily="2" charset="-122"/>
              </a:rPr>
              <a:t>物价波动</a:t>
            </a:r>
            <a:r>
              <a:rPr lang="zh-CN" altLang="en-US" sz="1800" dirty="0">
                <a:latin typeface="宋体" panose="02010600030101010101" pitchFamily="2" charset="-122"/>
              </a:rPr>
              <a:t>影响设备材料价款的处理</a:t>
            </a:r>
            <a:endParaRPr lang="en-US" altLang="zh-CN" sz="1800" dirty="0">
              <a:latin typeface="宋体" panose="02010600030101010101" pitchFamily="2" charset="-122"/>
            </a:endParaRPr>
          </a:p>
          <a:p>
            <a:pPr eaLnBrk="1" hangingPunct="1">
              <a:lnSpc>
                <a:spcPct val="150000"/>
              </a:lnSpc>
            </a:pPr>
            <a:r>
              <a:rPr lang="zh-CN" altLang="en-US" sz="1800" u="sng" dirty="0">
                <a:solidFill>
                  <a:srgbClr val="FF0000"/>
                </a:solidFill>
                <a:latin typeface="宋体" panose="02010600030101010101" pitchFamily="2" charset="-122"/>
              </a:rPr>
              <a:t>合同价格与预付款</a:t>
            </a:r>
            <a:r>
              <a:rPr lang="zh-CN" altLang="en-US" sz="1800" dirty="0">
                <a:latin typeface="宋体" panose="02010600030101010101" pitchFamily="2" charset="-122"/>
              </a:rPr>
              <a:t>中对采购的考虑</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禁止设备与材料</a:t>
            </a:r>
            <a:r>
              <a:rPr lang="zh-CN" altLang="en-US" sz="1800" u="sng" dirty="0">
                <a:solidFill>
                  <a:srgbClr val="FF0000"/>
                </a:solidFill>
                <a:latin typeface="宋体" panose="02010600030101010101" pitchFamily="2" charset="-122"/>
              </a:rPr>
              <a:t>侵权</a:t>
            </a:r>
            <a:r>
              <a:rPr lang="zh-CN" altLang="en-US" sz="1800" dirty="0">
                <a:latin typeface="宋体" panose="02010600030101010101" pitchFamily="2" charset="-122"/>
              </a:rPr>
              <a:t>的要求</a:t>
            </a:r>
            <a:endParaRPr lang="en-US" altLang="zh-CN" sz="1800" dirty="0">
              <a:latin typeface="宋体" panose="02010600030101010101" pitchFamily="2" charset="-122"/>
            </a:endParaRPr>
          </a:p>
          <a:p>
            <a:pPr eaLnBrk="1" hangingPunct="1">
              <a:lnSpc>
                <a:spcPct val="150000"/>
              </a:lnSpc>
            </a:pPr>
            <a:r>
              <a:rPr lang="zh-CN" altLang="en-US" sz="1800" dirty="0">
                <a:latin typeface="宋体" panose="02010600030101010101" pitchFamily="2" charset="-122"/>
              </a:rPr>
              <a:t>没有发生在工程所在国的部分</a:t>
            </a:r>
            <a:r>
              <a:rPr lang="zh-CN" altLang="en-US" sz="1800" u="sng" dirty="0">
                <a:solidFill>
                  <a:srgbClr val="FF0000"/>
                </a:solidFill>
                <a:latin typeface="宋体" panose="02010600030101010101" pitchFamily="2" charset="-122"/>
              </a:rPr>
              <a:t>不可抗力</a:t>
            </a:r>
            <a:r>
              <a:rPr lang="zh-CN" altLang="en-US" sz="1800" dirty="0">
                <a:latin typeface="宋体" panose="02010600030101010101" pitchFamily="2" charset="-122"/>
              </a:rPr>
              <a:t>对设备材料供应的影响的处理等</a:t>
            </a:r>
            <a:endParaRPr lang="zh-CN" altLang="en-US" sz="1800" dirty="0"/>
          </a:p>
        </p:txBody>
      </p:sp>
      <p:sp>
        <p:nvSpPr>
          <p:cNvPr id="99332" name="灯片编号占位符 2"/>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00355" name="内容占位符 6"/>
          <p:cNvSpPr>
            <a:spLocks noGrp="1"/>
          </p:cNvSpPr>
          <p:nvPr>
            <p:ph idx="1"/>
          </p:nvPr>
        </p:nvSpPr>
        <p:spPr>
          <a:ln/>
        </p:spPr>
        <p:txBody>
          <a:bodyPr vert="horz" wrap="square" lIns="91440" tIns="45720" rIns="91440" bIns="45720" anchor="t"/>
          <a:p>
            <a:pPr algn="ctr" eaLnBrk="1" hangingPunct="1">
              <a:lnSpc>
                <a:spcPct val="150000"/>
              </a:lnSpc>
              <a:buNone/>
            </a:pPr>
            <a:endParaRPr lang="en-US" altLang="zh-CN" sz="3600" b="1" dirty="0">
              <a:solidFill>
                <a:schemeClr val="tx2"/>
              </a:solidFill>
              <a:latin typeface="宋体" panose="02010600030101010101" pitchFamily="2" charset="-122"/>
            </a:endParaRPr>
          </a:p>
          <a:p>
            <a:pPr algn="ctr" eaLnBrk="1" hangingPunct="1">
              <a:lnSpc>
                <a:spcPct val="150000"/>
              </a:lnSpc>
              <a:buNone/>
            </a:pPr>
            <a:r>
              <a:rPr lang="zh-CN" altLang="en-US" b="1" dirty="0">
                <a:solidFill>
                  <a:schemeClr val="tx2"/>
                </a:solidFill>
                <a:latin typeface="宋体" panose="02010600030101010101" pitchFamily="2" charset="-122"/>
              </a:rPr>
              <a:t>工程质量风险与防范对策</a:t>
            </a:r>
            <a:endParaRPr lang="zh-CN" altLang="en-US" dirty="0">
              <a:latin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3969" name="内容占位符 83968"/>
          <p:cNvGraphicFramePr>
            <a:graphicFrameLocks noGrp="1"/>
          </p:cNvGraphicFramePr>
          <p:nvPr>
            <p:ph idx="1"/>
          </p:nvPr>
        </p:nvGraphicFramePr>
        <p:xfrm>
          <a:off x="23813" y="0"/>
          <a:ext cx="9150350" cy="8469313"/>
        </p:xfrm>
        <a:graphic>
          <a:graphicData uri="http://schemas.openxmlformats.org/drawingml/2006/table">
            <a:tbl>
              <a:tblPr/>
              <a:tblGrid>
                <a:gridCol w="1163637"/>
                <a:gridCol w="4056063"/>
                <a:gridCol w="3930650"/>
              </a:tblGrid>
              <a:tr h="733425">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bg1"/>
                          </a:solidFill>
                          <a:effectLst/>
                          <a:latin typeface="报隶-简" charset="-122"/>
                          <a:ea typeface="报隶-简" charset="-122"/>
                        </a:rPr>
                        <a:t>EPC</a:t>
                      </a:r>
                      <a:r>
                        <a:rPr kumimoji="0" lang="zh-CN" altLang="en-US" sz="2000" b="1" i="0" u="none" strike="noStrike" cap="none" normalizeH="0" baseline="0" smtClean="0">
                          <a:ln>
                            <a:noFill/>
                          </a:ln>
                          <a:solidFill>
                            <a:schemeClr val="bg1"/>
                          </a:solidFill>
                          <a:effectLst/>
                          <a:latin typeface="报隶-简" charset="-122"/>
                          <a:ea typeface="报隶-简" charset="-122"/>
                        </a:rPr>
                        <a:t>合同与施工合同质量要求不同</a:t>
                      </a:r>
                      <a:endParaRPr kumimoji="0" lang="en-US" altLang="zh-CN" sz="2000" b="1" i="0" u="none" strike="noStrike" cap="none" normalizeH="0" baseline="0" smtClean="0">
                        <a:ln>
                          <a:noFill/>
                        </a:ln>
                        <a:solidFill>
                          <a:schemeClr val="bg1"/>
                        </a:solidFill>
                        <a:effectLst/>
                        <a:latin typeface="报隶-简" charset="-122"/>
                        <a:ea typeface="报隶-简"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c hMerge="1">
                  <a:tcPr/>
                </a:tc>
              </a:tr>
              <a:tr h="9683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报隶-简" charset="-122"/>
                          <a:ea typeface="报隶-简" charset="-122"/>
                        </a:rPr>
                        <a:t>分类</a:t>
                      </a:r>
                      <a:endParaRPr kumimoji="0" lang="en-US" altLang="zh-CN" sz="1800" b="1" i="0" u="none" strike="noStrike" cap="none" normalizeH="0" baseline="0" smtClean="0">
                        <a:ln>
                          <a:noFill/>
                        </a:ln>
                        <a:solidFill>
                          <a:schemeClr val="tx1"/>
                        </a:solidFill>
                        <a:effectLst/>
                        <a:latin typeface="报隶-简" charset="-122"/>
                        <a:ea typeface="报隶-简"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报隶-简" charset="-122"/>
                          <a:ea typeface="报隶-简" charset="-122"/>
                        </a:rPr>
                        <a:t>标准施工合同</a:t>
                      </a:r>
                      <a:endParaRPr kumimoji="0" lang="en-US" altLang="zh-CN" sz="1800" b="1" i="0" u="none" strike="noStrike" cap="none" normalizeH="0" baseline="0" smtClean="0">
                        <a:ln>
                          <a:noFill/>
                        </a:ln>
                        <a:solidFill>
                          <a:schemeClr val="tx1"/>
                        </a:solidFill>
                        <a:effectLst/>
                        <a:latin typeface="报隶-简" charset="-122"/>
                        <a:ea typeface="报隶-简"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报隶-简" charset="-122"/>
                          <a:ea typeface="报隶-简" charset="-122"/>
                        </a:rPr>
                        <a:t>（</a:t>
                      </a:r>
                      <a:r>
                        <a:rPr kumimoji="0" lang="en-US" altLang="zh-CN" sz="1800" b="1" i="0" u="none" strike="noStrike" cap="none" normalizeH="0" baseline="0" smtClean="0">
                          <a:ln>
                            <a:noFill/>
                          </a:ln>
                          <a:solidFill>
                            <a:schemeClr val="tx1"/>
                          </a:solidFill>
                          <a:effectLst/>
                          <a:latin typeface="报隶-简" charset="-122"/>
                          <a:ea typeface="报隶-简" charset="-122"/>
                        </a:rPr>
                        <a:t>2007</a:t>
                      </a:r>
                      <a:r>
                        <a:rPr kumimoji="0" lang="zh-CN" altLang="en-US" sz="1800" b="1" i="0" u="none" strike="noStrike" cap="none" normalizeH="0" baseline="0" smtClean="0">
                          <a:ln>
                            <a:noFill/>
                          </a:ln>
                          <a:solidFill>
                            <a:schemeClr val="tx1"/>
                          </a:solidFill>
                          <a:effectLst/>
                          <a:latin typeface="报隶-简" charset="-122"/>
                          <a:ea typeface="报隶-简" charset="-122"/>
                        </a:rPr>
                        <a:t>版）</a:t>
                      </a:r>
                      <a:endParaRPr kumimoji="0" lang="en-US" altLang="zh-CN" sz="1800" b="1" i="0" u="none" strike="noStrike" cap="none" normalizeH="0" baseline="0" smtClean="0">
                        <a:ln>
                          <a:noFill/>
                        </a:ln>
                        <a:solidFill>
                          <a:schemeClr val="tx1"/>
                        </a:solidFill>
                        <a:effectLst/>
                        <a:latin typeface="报隶-简" charset="-122"/>
                        <a:ea typeface="报隶-简"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报隶-简" charset="-122"/>
                          <a:ea typeface="报隶-简" charset="-122"/>
                        </a:rPr>
                        <a:t>标准设计施工总承包合同</a:t>
                      </a:r>
                      <a:endParaRPr kumimoji="0" lang="en-US" altLang="zh-CN" sz="1800" b="1" i="0" u="none" strike="noStrike" cap="none" normalizeH="0" baseline="0" smtClean="0">
                        <a:ln>
                          <a:noFill/>
                        </a:ln>
                        <a:solidFill>
                          <a:schemeClr val="tx1"/>
                        </a:solidFill>
                        <a:effectLst/>
                        <a:latin typeface="报隶-简" charset="-122"/>
                        <a:ea typeface="报隶-简" charset="-122"/>
                      </a:endParaRPr>
                    </a:p>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chemeClr val="tx1"/>
                          </a:solidFill>
                          <a:effectLst/>
                          <a:latin typeface="报隶-简" charset="-122"/>
                          <a:ea typeface="报隶-简" charset="-122"/>
                        </a:rPr>
                        <a:t>（</a:t>
                      </a:r>
                      <a:r>
                        <a:rPr kumimoji="0" lang="en-US" altLang="zh-CN" sz="1800" b="1" i="0" u="none" strike="noStrike" cap="none" normalizeH="0" baseline="0" smtClean="0">
                          <a:ln>
                            <a:noFill/>
                          </a:ln>
                          <a:solidFill>
                            <a:schemeClr val="tx1"/>
                          </a:solidFill>
                          <a:effectLst/>
                          <a:latin typeface="报隶-简" charset="-122"/>
                          <a:ea typeface="报隶-简" charset="-122"/>
                        </a:rPr>
                        <a:t>2012</a:t>
                      </a:r>
                      <a:r>
                        <a:rPr kumimoji="0" lang="zh-CN" altLang="en-US" sz="1800" b="1" i="0" u="none" strike="noStrike" cap="none" normalizeH="0" baseline="0" smtClean="0">
                          <a:ln>
                            <a:noFill/>
                          </a:ln>
                          <a:solidFill>
                            <a:schemeClr val="tx1"/>
                          </a:solidFill>
                          <a:effectLst/>
                          <a:latin typeface="报隶-简" charset="-122"/>
                          <a:ea typeface="报隶-简" charset="-122"/>
                        </a:rPr>
                        <a:t>版）</a:t>
                      </a:r>
                      <a:endParaRPr kumimoji="0" lang="en-US" altLang="zh-CN" sz="1800" b="1" i="0" u="none" strike="noStrike" cap="none" normalizeH="0" baseline="0" smtClean="0">
                        <a:ln>
                          <a:noFill/>
                        </a:ln>
                        <a:solidFill>
                          <a:schemeClr val="tx1"/>
                        </a:solidFill>
                        <a:effectLst/>
                        <a:latin typeface="报隶-简" charset="-122"/>
                        <a:ea typeface="报隶-简"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76751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altLang="en-US" sz="1800" b="1" i="0" u="none" strike="noStrike" cap="none" normalizeH="0" baseline="0" smtClean="0">
                          <a:ln>
                            <a:noFill/>
                          </a:ln>
                          <a:solidFill>
                            <a:srgbClr val="000000"/>
                          </a:solidFill>
                          <a:effectLst/>
                          <a:latin typeface="宋体" panose="02010600030101010101" pitchFamily="2" charset="-122"/>
                          <a:ea typeface="报隶-简" charset="-122"/>
                        </a:rPr>
                        <a:t>工程质量要求不同</a:t>
                      </a:r>
                      <a:endParaRPr kumimoji="0" lang="en-US" altLang="zh-CN" sz="1800" b="1" i="0" u="none" strike="noStrike" cap="none" normalizeH="0" baseline="0" smtClean="0">
                        <a:ln>
                          <a:noFill/>
                        </a:ln>
                        <a:solidFill>
                          <a:srgbClr val="000000"/>
                        </a:solidFill>
                        <a:effectLst/>
                        <a:latin typeface="宋体" panose="02010600030101010101" pitchFamily="2" charset="-122"/>
                        <a:ea typeface="报隶-简"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 </a:t>
                      </a:r>
                      <a:r>
                        <a:rPr kumimoji="0" lang="zh-CN" altLang="zh-CN" sz="18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承包人的一般义务</a:t>
                      </a:r>
                      <a:r>
                        <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 </a:t>
                      </a:r>
                      <a:endPar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4.1.3 </a:t>
                      </a:r>
                      <a:r>
                        <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完成各项承包工作</a:t>
                      </a:r>
                      <a:endPar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承包人应</a:t>
                      </a:r>
                      <a:r>
                        <a:rPr kumimoji="0" lang="zh-CN" altLang="zh-CN" sz="1600" b="0" i="0" u="sng" strike="noStrike" cap="none" normalizeH="0" baseline="0" smtClean="0">
                          <a:ln>
                            <a:noFill/>
                          </a:ln>
                          <a:solidFill>
                            <a:srgbClr val="FF0000"/>
                          </a:solidFill>
                          <a:effectLst/>
                          <a:latin typeface="Calibri" panose="020F0502020204030204" pitchFamily="34" charset="0"/>
                          <a:ea typeface="宋体" panose="02010600030101010101" pitchFamily="2" charset="-122"/>
                        </a:rPr>
                        <a:t>按合同约定以及监理人根据第</a:t>
                      </a:r>
                      <a:r>
                        <a:rPr kumimoji="0" lang="en-US" altLang="zh-CN" sz="1600" b="0" i="0" u="sng" strike="noStrike" cap="none" normalizeH="0" baseline="0" smtClean="0">
                          <a:ln>
                            <a:noFill/>
                          </a:ln>
                          <a:solidFill>
                            <a:srgbClr val="FF0000"/>
                          </a:solidFill>
                          <a:effectLst/>
                          <a:latin typeface="Calibri" panose="020F0502020204030204" pitchFamily="34" charset="0"/>
                          <a:ea typeface="宋体" panose="02010600030101010101" pitchFamily="2" charset="-122"/>
                        </a:rPr>
                        <a:t>3.4</a:t>
                      </a:r>
                      <a:r>
                        <a:rPr kumimoji="0" lang="zh-CN" altLang="zh-CN" sz="1600" b="0" i="0" u="sng" strike="noStrike" cap="none" normalizeH="0" baseline="0" smtClean="0">
                          <a:ln>
                            <a:noFill/>
                          </a:ln>
                          <a:solidFill>
                            <a:srgbClr val="FF0000"/>
                          </a:solidFill>
                          <a:effectLst/>
                          <a:latin typeface="Calibri" panose="020F0502020204030204" pitchFamily="34" charset="0"/>
                          <a:ea typeface="宋体" panose="02010600030101010101" pitchFamily="2" charset="-122"/>
                        </a:rPr>
                        <a:t>款作出的指示，实施、完成全部工程，并修补工程中的任何缺陷。</a:t>
                      </a: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除专用合同条款另有约定外，承包人应提供为完成合同工作所需的劳务、材料、施工设备、工程设备和其他物品，并按合同约定负责临时设施的设计、建造、运行、维护、管理和拆除。</a:t>
                      </a:r>
                      <a:endParaRPr kumimoji="0" lang="en-US"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endPar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endPar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endPar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4.1.4 </a:t>
                      </a:r>
                      <a:r>
                        <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对施工作业和施工方法的完备性负责</a:t>
                      </a:r>
                      <a:endPar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承包人应按合同约定的工作内容和施工进度要求，编制施工组织设计和施工措施计划，并对所有施工作业和施工方法的完备性和安全可靠性负责。 </a:t>
                      </a:r>
                      <a:endParaRPr kumimoji="0" lang="en-US" altLang="zh-CN" sz="1600" b="1" i="0" u="sng" strike="noStrike" cap="none" normalizeH="0" baseline="0" smtClean="0">
                        <a:ln>
                          <a:noFill/>
                        </a:ln>
                        <a:solidFill>
                          <a:srgbClr val="FF0000"/>
                        </a:solidFill>
                        <a:effectLst/>
                        <a:latin typeface="Times New Roman" panose="02020603050405020304" pitchFamily="18" charset="0"/>
                        <a:ea typeface="宋体" panose="02010600030101010101" pitchFamily="2"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 </a:t>
                      </a:r>
                      <a:r>
                        <a:rPr kumimoji="0" lang="zh-CN" altLang="zh-CN" sz="18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承包人的一般义务</a:t>
                      </a: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 </a:t>
                      </a:r>
                      <a:endPar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4.1.3 </a:t>
                      </a:r>
                      <a:r>
                        <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完成各项承包工作</a:t>
                      </a:r>
                      <a:endPar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承包人应</a:t>
                      </a:r>
                      <a:r>
                        <a:rPr kumimoji="0" lang="zh-CN" altLang="zh-CN" sz="1600" b="0" i="0" u="sng" strike="noStrike" cap="none" normalizeH="0" baseline="0" smtClean="0">
                          <a:ln>
                            <a:noFill/>
                          </a:ln>
                          <a:solidFill>
                            <a:srgbClr val="FF0000"/>
                          </a:solidFill>
                          <a:effectLst/>
                          <a:latin typeface="Calibri" panose="020F0502020204030204" pitchFamily="34" charset="0"/>
                          <a:ea typeface="宋体" panose="02010600030101010101" pitchFamily="2" charset="-122"/>
                        </a:rPr>
                        <a:t>按合同约定</a:t>
                      </a: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以及监理人根据第</a:t>
                      </a:r>
                      <a:r>
                        <a:rPr kumimoji="0" lang="en-US"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3.4</a:t>
                      </a: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款作出的指示，完成合同约定的全部工作，并对工作中的任何缺陷进行整改、完善和修补，</a:t>
                      </a:r>
                      <a:r>
                        <a:rPr kumimoji="0" lang="zh-CN" altLang="zh-CN" sz="1600" b="0" i="0" u="sng" strike="noStrike" cap="none" normalizeH="0" baseline="0" smtClean="0">
                          <a:ln>
                            <a:noFill/>
                          </a:ln>
                          <a:solidFill>
                            <a:srgbClr val="FF0000"/>
                          </a:solidFill>
                          <a:effectLst/>
                          <a:latin typeface="Calibri" panose="020F0502020204030204" pitchFamily="34" charset="0"/>
                          <a:ea typeface="宋体" panose="02010600030101010101" pitchFamily="2" charset="-122"/>
                        </a:rPr>
                        <a:t>使其满足合同约定的目的。</a:t>
                      </a: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除专用合同条款另有约定外，承包人应提供合同约定的工程设备和承包人文件，以及为完成合同工作所需的劳务、材料、施工设备和其他物品，并按合同约定负责临时设施的设计、施工、运行、维护、管理和拆除。</a:t>
                      </a:r>
                      <a:endPar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4.1.4 </a:t>
                      </a:r>
                      <a:r>
                        <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对设计、施工作业和施工方法，以及工程的完备性负责</a:t>
                      </a:r>
                      <a:endParaRPr kumimoji="0" lang="zh-CN" altLang="zh-CN" sz="1600" b="1"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pPr>
                      <a:r>
                        <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rPr>
                        <a:t>承包人应按合同约定的工作内容和进度要求，编制设计、施工的组织和实施计划，并对所有设计、施工作业和施工方法，以及全部工程的完备性和安全可靠性负责。</a:t>
                      </a:r>
                      <a:endParaRPr kumimoji="0" lang="zh-CN" altLang="zh-CN" sz="1600" b="0" i="0" u="none" strike="noStrike" cap="none" normalizeH="0" baseline="0" smtClean="0">
                        <a:ln>
                          <a:noFill/>
                        </a:ln>
                        <a:solidFill>
                          <a:srgbClr val="000000"/>
                        </a:solidFill>
                        <a:effectLst/>
                        <a:latin typeface="Calibri" panose="020F0502020204030204" pitchFamily="34" charset="0"/>
                        <a:ea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 typeface="Arial" panose="020B0604020202020204" pitchFamily="34" charset="0"/>
                        <a:buChar char="•"/>
                      </a:pPr>
                      <a:endParaRPr kumimoji="0" lang="en-US" altLang="zh-CN" sz="1800" b="1" i="0" u="sng" strike="noStrike" cap="none" normalizeH="0" baseline="0" smtClean="0">
                        <a:ln>
                          <a:noFill/>
                        </a:ln>
                        <a:solidFill>
                          <a:srgbClr val="FF0000"/>
                        </a:solidFill>
                        <a:effectLst/>
                        <a:latin typeface="Times New Roman" panose="02020603050405020304" pitchFamily="18" charset="0"/>
                        <a:ea typeface="宋体" panose="02010600030101010101" pitchFamily="2" charset="-122"/>
                      </a:endParaRPr>
                    </a:p>
                  </a:txBody>
                  <a:tcPr marL="91434" marR="91434"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01394" name="灯片编号占位符 3"/>
          <p:cNvSpPr txBox="1">
            <a:spLocks noGrp="1"/>
          </p:cNvSpPr>
          <p:nvPr>
            <p:ph type="sldNum" sz="quarter" idx="12"/>
          </p:nvPr>
        </p:nvSpPr>
        <p:spPr>
          <a:noFill/>
          <a:ln>
            <a:noFill/>
          </a:ln>
        </p:spPr>
        <p:txBody>
          <a:bodyPr anchor="ctr"/>
          <a:p>
            <a:pPr marL="0" indent="0" algn="r" eaLnBrk="1" hangingPunct="1">
              <a:spcBef>
                <a:spcPct val="0"/>
              </a:spcBef>
              <a:buNone/>
            </a:pPr>
            <a:r>
              <a:rPr lang="zh-CN" altLang="en-US" sz="1200" dirty="0">
                <a:solidFill>
                  <a:srgbClr val="898989"/>
                </a:solidFill>
              </a:rPr>
              <a:t>*</a:t>
            </a:r>
            <a:endParaRPr lang="zh-CN" altLang="en-US" sz="1200" dirty="0">
              <a:solidFill>
                <a:srgbClr val="898989"/>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
          <p:cNvSpPr>
            <a:spLocks noGrp="1"/>
          </p:cNvSpPr>
          <p:nvPr>
            <p:ph type="title"/>
          </p:nvPr>
        </p:nvSpPr>
        <p:spPr>
          <a:ln/>
        </p:spPr>
        <p:txBody>
          <a:bodyPr vert="horz" wrap="square" lIns="91440" tIns="45720" rIns="91440" bIns="45720" anchor="ctr"/>
          <a:p>
            <a:pPr eaLnBrk="1" hangingPunct="1"/>
            <a:r>
              <a:rPr lang="zh-CN" altLang="zh-CN" sz="2400" b="1" dirty="0">
                <a:solidFill>
                  <a:schemeClr val="tx2"/>
                </a:solidFill>
                <a:latin typeface="报隶-简" charset="-122"/>
                <a:ea typeface="报隶-简" charset="-122"/>
              </a:rPr>
              <a:t>EPC</a:t>
            </a:r>
            <a:r>
              <a:rPr lang="zh-CN" altLang="en-US" sz="2400" b="1" dirty="0">
                <a:solidFill>
                  <a:schemeClr val="tx2"/>
                </a:solidFill>
                <a:latin typeface="报隶-简" charset="-122"/>
                <a:ea typeface="报隶-简" charset="-122"/>
              </a:rPr>
              <a:t>工程项目全过程与结算风险防范</a:t>
            </a:r>
            <a:endParaRPr lang="zh-CN" altLang="en-US" sz="2400" dirty="0">
              <a:ea typeface="隶书" panose="02010509060101010101" pitchFamily="49" charset="-122"/>
            </a:endParaRPr>
          </a:p>
        </p:txBody>
      </p:sp>
      <p:sp>
        <p:nvSpPr>
          <p:cNvPr id="102403" name="内容占位符 4"/>
          <p:cNvSpPr>
            <a:spLocks noGrp="1"/>
          </p:cNvSpPr>
          <p:nvPr>
            <p:ph sz="half" idx="1"/>
          </p:nvPr>
        </p:nvSpPr>
        <p:spPr>
          <a:xfrm>
            <a:off x="457200" y="1600200"/>
            <a:ext cx="3186113" cy="4525963"/>
          </a:xfrm>
          <a:ln/>
        </p:spPr>
        <p:txBody>
          <a:bodyPr vert="horz" wrap="square" lIns="91440" tIns="45720" rIns="91440" bIns="45720" anchor="t"/>
          <a:p>
            <a:pPr eaLnBrk="1" hangingPunct="1">
              <a:lnSpc>
                <a:spcPct val="150000"/>
              </a:lnSpc>
              <a:buClrTx/>
              <a:buSzTx/>
            </a:pP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标准合同</a:t>
            </a:r>
            <a:r>
              <a:rPr lang="en-US" altLang="zh-CN" sz="2000" b="1" kern="1200" dirty="0">
                <a:latin typeface="+mn-lt"/>
                <a:ea typeface="+mn-ea"/>
                <a:cs typeface="宋体" panose="02010600030101010101" pitchFamily="2" charset="-122"/>
              </a:rPr>
              <a:t>》</a:t>
            </a:r>
            <a:r>
              <a:rPr lang="zh-CN" altLang="en-US" sz="2000" b="1" kern="1200" dirty="0">
                <a:latin typeface="+mn-lt"/>
                <a:ea typeface="+mn-ea"/>
                <a:cs typeface="宋体" panose="02010600030101010101" pitchFamily="2" charset="-122"/>
              </a:rPr>
              <a:t>的规定</a:t>
            </a:r>
            <a:endParaRPr lang="zh-CN" altLang="en-US" sz="2000" b="1" kern="1200" dirty="0">
              <a:latin typeface="+mn-lt"/>
              <a:ea typeface="+mn-ea"/>
              <a:cs typeface="宋体" panose="02010600030101010101" pitchFamily="2" charset="-122"/>
            </a:endParaRPr>
          </a:p>
        </p:txBody>
      </p:sp>
      <p:sp>
        <p:nvSpPr>
          <p:cNvPr id="102404" name="内容占位符 7"/>
          <p:cNvSpPr>
            <a:spLocks noGrp="1"/>
          </p:cNvSpPr>
          <p:nvPr>
            <p:ph sz="half" idx="2"/>
          </p:nvPr>
        </p:nvSpPr>
        <p:spPr>
          <a:xfrm>
            <a:off x="3929063" y="1600200"/>
            <a:ext cx="4757737" cy="4525963"/>
          </a:xfrm>
          <a:ln/>
        </p:spPr>
        <p:txBody>
          <a:bodyPr vert="horz" wrap="square" lIns="91440" tIns="45720" rIns="91440" bIns="45720" anchor="t"/>
          <a:p>
            <a:pPr eaLnBrk="1" hangingPunct="1">
              <a:buClrTx/>
              <a:buSzTx/>
            </a:pP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13.1 </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工程质量要求</a:t>
            </a:r>
            <a:endParaRPr lang="zh-CN" altLang="en-US" sz="1600" b="1" kern="1200" dirty="0">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50000"/>
              </a:lnSpc>
              <a:buClrTx/>
              <a:buSzTx/>
              <a:buNone/>
            </a:pPr>
            <a:r>
              <a:rPr lang="zh-CN" altLang="en-US" sz="1600" kern="1200" dirty="0">
                <a:latin typeface="楷体" panose="02010609060101010101" pitchFamily="49" charset="-122"/>
                <a:ea typeface="楷体" panose="02010609060101010101" pitchFamily="49" charset="-122"/>
                <a:cs typeface="宋体" panose="02010600030101010101" pitchFamily="2" charset="-122"/>
              </a:rPr>
              <a:t>   “</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13.1.1 </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工程质量验收按法律规定和合同约定的验收标准执行。</a:t>
            </a:r>
            <a:endParaRPr lang="en-US" altLang="zh-CN"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50000"/>
              </a:lnSpc>
              <a:buClrTx/>
              <a:buSzTx/>
              <a:buNone/>
            </a:pP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13.1.2 </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因</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承包人原因</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造成工程质量不符合法律的规定和合同约定的，监理人有权要求承包人返工直至符合合同要求为止，由此造成的费用增加和（或）工期延误由承包人承担。</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a:p>
            <a:pPr eaLnBrk="1" hangingPunct="1">
              <a:lnSpc>
                <a:spcPct val="150000"/>
              </a:lnSpc>
              <a:buClrTx/>
              <a:buSzTx/>
              <a:buNone/>
            </a:pP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a:t>
            </a:r>
            <a:r>
              <a:rPr lang="en-US" altLang="zh-CN" sz="1600" b="1" kern="1200" dirty="0">
                <a:latin typeface="楷体" panose="02010609060101010101" pitchFamily="49" charset="-122"/>
                <a:ea typeface="楷体" panose="02010609060101010101" pitchFamily="49" charset="-122"/>
                <a:cs typeface="宋体" panose="02010600030101010101" pitchFamily="2" charset="-122"/>
              </a:rPr>
              <a:t>13.1.3 </a:t>
            </a:r>
            <a:r>
              <a:rPr lang="zh-CN" altLang="en-US" sz="1600" b="1" kern="1200" dirty="0">
                <a:latin typeface="楷体" panose="02010609060101010101" pitchFamily="49" charset="-122"/>
                <a:ea typeface="楷体" panose="02010609060101010101" pitchFamily="49" charset="-122"/>
                <a:cs typeface="宋体" panose="02010600030101010101" pitchFamily="2" charset="-122"/>
              </a:rPr>
              <a:t> </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因</a:t>
            </a:r>
            <a:r>
              <a:rPr lang="zh-CN" altLang="en-US" sz="1600" u="sng" kern="1200" dirty="0">
                <a:solidFill>
                  <a:srgbClr val="FF0000"/>
                </a:solidFill>
                <a:latin typeface="楷体" panose="02010609060101010101" pitchFamily="49" charset="-122"/>
                <a:ea typeface="楷体" panose="02010609060101010101" pitchFamily="49" charset="-122"/>
                <a:cs typeface="宋体" panose="02010600030101010101" pitchFamily="2" charset="-122"/>
              </a:rPr>
              <a:t>发包人原因</a:t>
            </a:r>
            <a:r>
              <a:rPr lang="zh-CN" altLang="en-US" sz="1600" kern="1200" dirty="0">
                <a:latin typeface="楷体" panose="02010609060101010101" pitchFamily="49" charset="-122"/>
                <a:ea typeface="楷体" panose="02010609060101010101" pitchFamily="49" charset="-122"/>
                <a:cs typeface="宋体" panose="02010600030101010101" pitchFamily="2" charset="-122"/>
              </a:rPr>
              <a:t>造成工程质量达不到合同约定验收标准的，发包人应承担由于承包人返工造成的费用增加和（或）工期延误，并支付承包人合理利润。”</a:t>
            </a:r>
            <a:endParaRPr lang="zh-CN" altLang="en-US" sz="1600" kern="1200" dirty="0">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41096</Words>
  <Application>WPS 演示</Application>
  <PresentationFormat>全屏显示(4:3)</PresentationFormat>
  <Paragraphs>1951</Paragraphs>
  <Slides>148</Slides>
  <Notes>16</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8</vt:i4>
      </vt:variant>
      <vt:variant>
        <vt:lpstr>幻灯片标题</vt:lpstr>
      </vt:variant>
      <vt:variant>
        <vt:i4>148</vt:i4>
      </vt:variant>
    </vt:vector>
  </HeadingPairs>
  <TitlesOfParts>
    <vt:vector size="173" baseType="lpstr">
      <vt:lpstr>Arial</vt:lpstr>
      <vt:lpstr>宋体</vt:lpstr>
      <vt:lpstr>Wingdings</vt:lpstr>
      <vt:lpstr>Calibri</vt:lpstr>
      <vt:lpstr>隶书</vt:lpstr>
      <vt:lpstr>Baoli SC</vt:lpstr>
      <vt:lpstr>Segoe Print</vt:lpstr>
      <vt:lpstr>报隶-简</vt:lpstr>
      <vt:lpstr>Times New Roman</vt:lpstr>
      <vt:lpstr>楷体</vt:lpstr>
      <vt:lpstr>华文楷体</vt:lpstr>
      <vt:lpstr>华文隶书</vt:lpstr>
      <vt:lpstr>楷体-简</vt:lpstr>
      <vt:lpstr>Baoli SC</vt:lpstr>
      <vt:lpstr>微软雅黑</vt:lpstr>
      <vt:lpstr>Arial Unicode MS</vt:lpstr>
      <vt:lpstr>Office 主题</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zhuzhonghua</dc:creator>
  <cp:lastModifiedBy>叶子</cp:lastModifiedBy>
  <cp:revision>1087</cp:revision>
  <dcterms:created xsi:type="dcterms:W3CDTF">2014-11-28T16:04:24Z</dcterms:created>
  <dcterms:modified xsi:type="dcterms:W3CDTF">2020-05-27T09:36:57Z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